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7" r:id="rId4"/>
    <p:sldMasterId id="2147483934" r:id="rId5"/>
    <p:sldMasterId id="2147483941" r:id="rId6"/>
  </p:sldMasterIdLst>
  <p:notesMasterIdLst>
    <p:notesMasterId r:id="rId18"/>
  </p:notesMasterIdLst>
  <p:handoutMasterIdLst>
    <p:handoutMasterId r:id="rId19"/>
  </p:handoutMasterIdLst>
  <p:sldIdLst>
    <p:sldId id="256" r:id="rId7"/>
    <p:sldId id="281" r:id="rId8"/>
    <p:sldId id="284" r:id="rId9"/>
    <p:sldId id="270" r:id="rId10"/>
    <p:sldId id="277" r:id="rId11"/>
    <p:sldId id="288" r:id="rId12"/>
    <p:sldId id="279" r:id="rId13"/>
    <p:sldId id="282" r:id="rId14"/>
    <p:sldId id="289" r:id="rId15"/>
    <p:sldId id="285" r:id="rId16"/>
    <p:sldId id="268"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25F6F4-C06B-424C-B999-FCFC3581F076}">
          <p14:sldIdLst>
            <p14:sldId id="256"/>
          </p14:sldIdLst>
        </p14:section>
        <p14:section name="Untitled Section" id="{5DA743D6-07A3-414C-A063-3BC9F63DA273}">
          <p14:sldIdLst>
            <p14:sldId id="281"/>
            <p14:sldId id="284"/>
            <p14:sldId id="270"/>
            <p14:sldId id="277"/>
            <p14:sldId id="288"/>
            <p14:sldId id="279"/>
            <p14:sldId id="282"/>
            <p14:sldId id="289"/>
            <p14:sldId id="285"/>
          </p14:sldIdLst>
        </p14:section>
        <p14:section name="Untitled Section" id="{34F92363-0009-4F90-BC51-CE8F21BE82D3}">
          <p14:sldIdLst>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D72"/>
    <a:srgbClr val="FFFFFF"/>
    <a:srgbClr val="193264"/>
    <a:srgbClr val="00A0AC"/>
    <a:srgbClr val="000000"/>
    <a:srgbClr val="280E52"/>
    <a:srgbClr val="E2AB68"/>
    <a:srgbClr val="2D7983"/>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6" autoAdjust="0"/>
    <p:restoredTop sz="93125" autoAdjust="0"/>
  </p:normalViewPr>
  <p:slideViewPr>
    <p:cSldViewPr>
      <p:cViewPr varScale="1">
        <p:scale>
          <a:sx n="123" d="100"/>
          <a:sy n="123" d="100"/>
        </p:scale>
        <p:origin x="1373" y="12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3128"/>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intranet.hosts.application.enet/5/ASBFEO/Communications/Quarterly%20reports/Quarterly%20report%20-%20assistance%20stats%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AU" sz="1200" cap="none" dirty="0" smtClean="0"/>
              <a:t>Contacts for Assistance </a:t>
            </a:r>
            <a:endParaRPr lang="en-AU" sz="1200" cap="none" dirty="0"/>
          </a:p>
        </c:rich>
      </c:tx>
      <c:layout>
        <c:manualLayout>
          <c:xMode val="edge"/>
          <c:yMode val="edge"/>
          <c:x val="0.27399466253050797"/>
          <c:y val="0.13897699798942215"/>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44286025423773"/>
          <c:y val="0.22447140442732033"/>
          <c:w val="0.48095501171320965"/>
          <c:h val="0.66879084870761485"/>
        </c:manualLayout>
      </c:layout>
      <c:doughnutChart>
        <c:varyColors val="1"/>
        <c:ser>
          <c:idx val="0"/>
          <c:order val="0"/>
          <c:spPr>
            <a:ln>
              <a:noFill/>
            </a:ln>
          </c:spPr>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7AA-4764-8A76-5B917E4098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7AA-4764-8A76-5B917E40980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7AA-4764-8A76-5B917E40980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C7F-44BA-8990-ADF3F00A59DB}"/>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C7F-44BA-8990-ADF3F00A59D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Sheet1!$A$45:$A$49</c:f>
              <c:strCache>
                <c:ptCount val="5"/>
                <c:pt idx="0">
                  <c:v>General disputes</c:v>
                </c:pt>
                <c:pt idx="1">
                  <c:v>Industry Code disputes (predominantly franchising)</c:v>
                </c:pt>
                <c:pt idx="2">
                  <c:v>ATO/AAT Tax Concierge</c:v>
                </c:pt>
                <c:pt idx="3">
                  <c:v>General assistance and info</c:v>
                </c:pt>
                <c:pt idx="4">
                  <c:v>Enquiry about ASBFEO</c:v>
                </c:pt>
              </c:strCache>
            </c:strRef>
          </c:cat>
          <c:val>
            <c:numRef>
              <c:f>Sheet1!$B$45:$B$49</c:f>
              <c:numCache>
                <c:formatCode>0%</c:formatCode>
                <c:ptCount val="5"/>
                <c:pt idx="0">
                  <c:v>0.68</c:v>
                </c:pt>
                <c:pt idx="1">
                  <c:v>0.1</c:v>
                </c:pt>
                <c:pt idx="2">
                  <c:v>0.01</c:v>
                </c:pt>
                <c:pt idx="3">
                  <c:v>0.2</c:v>
                </c:pt>
                <c:pt idx="4">
                  <c:v>0.01</c:v>
                </c:pt>
              </c:numCache>
            </c:numRef>
          </c:val>
          <c:extLst>
            <c:ext xmlns:c16="http://schemas.microsoft.com/office/drawing/2014/chart" uri="{C3380CC4-5D6E-409C-BE32-E72D297353CC}">
              <c16:uniqueId val="{00000006-77AA-4764-8A76-5B917E409808}"/>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3875197418504492"/>
          <c:y val="0.26500565920304825"/>
          <c:w val="0.36124799904658461"/>
          <c:h val="0.5752348742860212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b="1" dirty="0"/>
              <a:t>Resolution Pathways</a:t>
            </a:r>
          </a:p>
        </c:rich>
      </c:tx>
      <c:layout>
        <c:manualLayout>
          <c:xMode val="edge"/>
          <c:yMode val="edge"/>
          <c:x val="0.44938093242779242"/>
          <c:y val="1.877934272300469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EB-4140-AFDA-9CB18A175B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EB-4140-AFDA-9CB18A175B8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EB-4140-AFDA-9CB18A175B8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EB-4140-AFDA-9CB18A175B8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0EB-4140-AFDA-9CB18A175B8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0EB-4140-AFDA-9CB18A175B8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0EB-4140-AFDA-9CB18A175B8F}"/>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00EB-4140-AFDA-9CB18A175B8F}"/>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00EB-4140-AFDA-9CB18A175B8F}"/>
                </c:ext>
              </c:extLst>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00EB-4140-AFDA-9CB18A175B8F}"/>
                </c:ext>
              </c:extLst>
            </c:dLbl>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00EB-4140-AFDA-9CB18A175B8F}"/>
                </c:ext>
              </c:extLst>
            </c:dLbl>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00EB-4140-AFDA-9CB18A175B8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Sheet1!$A$3:$A$9</c:f>
              <c:strCache>
                <c:ptCount val="7"/>
                <c:pt idx="0">
                  <c:v>In Progress</c:v>
                </c:pt>
                <c:pt idx="1">
                  <c:v>Info Provided, No Further Action</c:v>
                </c:pt>
                <c:pt idx="2">
                  <c:v>Referred to State Business Commissioner</c:v>
                </c:pt>
                <c:pt idx="3">
                  <c:v>Referred to Appropriate Agency</c:v>
                </c:pt>
                <c:pt idx="4">
                  <c:v>Referred internally within ASBFEO</c:v>
                </c:pt>
                <c:pt idx="5">
                  <c:v>Direct action (Resolved by ASBFEO)</c:v>
                </c:pt>
                <c:pt idx="6">
                  <c:v>Mediation</c:v>
                </c:pt>
              </c:strCache>
            </c:strRef>
          </c:cat>
          <c:val>
            <c:numRef>
              <c:f>Sheet1!$B$3:$B$9</c:f>
              <c:numCache>
                <c:formatCode>0%</c:formatCode>
                <c:ptCount val="7"/>
                <c:pt idx="0">
                  <c:v>0.12</c:v>
                </c:pt>
                <c:pt idx="1">
                  <c:v>0.45</c:v>
                </c:pt>
                <c:pt idx="2">
                  <c:v>7.0000000000000007E-2</c:v>
                </c:pt>
                <c:pt idx="3">
                  <c:v>0.14000000000000001</c:v>
                </c:pt>
                <c:pt idx="4">
                  <c:v>0.18</c:v>
                </c:pt>
                <c:pt idx="5">
                  <c:v>0.02</c:v>
                </c:pt>
                <c:pt idx="6">
                  <c:v>0.02</c:v>
                </c:pt>
              </c:numCache>
            </c:numRef>
          </c:val>
          <c:extLst>
            <c:ext xmlns:c16="http://schemas.microsoft.com/office/drawing/2014/chart" uri="{C3380CC4-5D6E-409C-BE32-E72D297353CC}">
              <c16:uniqueId val="{0000000E-00EB-4140-AFDA-9CB18A175B8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7977023936309511"/>
          <c:y val="0.22339482212610748"/>
          <c:w val="0.3185820660998307"/>
          <c:h val="0.454226461128978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6332"/>
          </a:xfrm>
          <a:prstGeom prst="rect">
            <a:avLst/>
          </a:prstGeom>
        </p:spPr>
        <p:txBody>
          <a:bodyPr vert="horz" lIns="91388" tIns="45694" rIns="91388" bIns="45694" rtlCol="0"/>
          <a:lstStyle>
            <a:lvl1pPr algn="l">
              <a:defRPr sz="1200"/>
            </a:lvl1pPr>
          </a:lstStyle>
          <a:p>
            <a:endParaRPr lang="en-AU" dirty="0"/>
          </a:p>
        </p:txBody>
      </p:sp>
      <p:sp>
        <p:nvSpPr>
          <p:cNvPr id="3" name="Date Placeholder 2"/>
          <p:cNvSpPr>
            <a:spLocks noGrp="1"/>
          </p:cNvSpPr>
          <p:nvPr>
            <p:ph type="dt" sz="quarter" idx="1"/>
          </p:nvPr>
        </p:nvSpPr>
        <p:spPr>
          <a:xfrm>
            <a:off x="3850446" y="3"/>
            <a:ext cx="2945659" cy="496332"/>
          </a:xfrm>
          <a:prstGeom prst="rect">
            <a:avLst/>
          </a:prstGeom>
        </p:spPr>
        <p:txBody>
          <a:bodyPr vert="horz" lIns="91388" tIns="45694" rIns="91388" bIns="45694" rtlCol="0"/>
          <a:lstStyle>
            <a:lvl1pPr algn="r">
              <a:defRPr sz="1200"/>
            </a:lvl1pPr>
          </a:lstStyle>
          <a:p>
            <a:fld id="{8FA88C15-6818-4F25-A08D-1212A87DB615}" type="datetimeFigureOut">
              <a:rPr lang="en-AU" smtClean="0"/>
              <a:t>17/01/2020</a:t>
            </a:fld>
            <a:endParaRPr lang="en-AU" dirty="0"/>
          </a:p>
        </p:txBody>
      </p:sp>
      <p:sp>
        <p:nvSpPr>
          <p:cNvPr id="4" name="Footer Placeholder 3"/>
          <p:cNvSpPr>
            <a:spLocks noGrp="1"/>
          </p:cNvSpPr>
          <p:nvPr>
            <p:ph type="ftr" sz="quarter" idx="2"/>
          </p:nvPr>
        </p:nvSpPr>
        <p:spPr>
          <a:xfrm>
            <a:off x="4" y="9428586"/>
            <a:ext cx="2945659" cy="496332"/>
          </a:xfrm>
          <a:prstGeom prst="rect">
            <a:avLst/>
          </a:prstGeom>
        </p:spPr>
        <p:txBody>
          <a:bodyPr vert="horz" lIns="91388" tIns="45694" rIns="91388" bIns="45694"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6" y="9428586"/>
            <a:ext cx="2945659" cy="496332"/>
          </a:xfrm>
          <a:prstGeom prst="rect">
            <a:avLst/>
          </a:prstGeom>
        </p:spPr>
        <p:txBody>
          <a:bodyPr vert="horz" lIns="91388" tIns="45694" rIns="91388" bIns="45694" rtlCol="0" anchor="b"/>
          <a:lstStyle>
            <a:lvl1pPr algn="r">
              <a:defRPr sz="1200"/>
            </a:lvl1pPr>
          </a:lstStyle>
          <a:p>
            <a:fld id="{854D3B3D-BBB5-42AC-9656-4E4782686D2F}" type="slidenum">
              <a:rPr lang="en-AU" smtClean="0"/>
              <a:t>‹#›</a:t>
            </a:fld>
            <a:endParaRPr lang="en-AU" dirty="0"/>
          </a:p>
        </p:txBody>
      </p:sp>
    </p:spTree>
    <p:extLst>
      <p:ext uri="{BB962C8B-B14F-4D97-AF65-F5344CB8AC3E}">
        <p14:creationId xmlns:p14="http://schemas.microsoft.com/office/powerpoint/2010/main" val="4205776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6332"/>
          </a:xfrm>
          <a:prstGeom prst="rect">
            <a:avLst/>
          </a:prstGeom>
        </p:spPr>
        <p:txBody>
          <a:bodyPr vert="horz" lIns="91388" tIns="45694" rIns="91388" bIns="45694" rtlCol="0"/>
          <a:lstStyle>
            <a:lvl1pPr algn="l">
              <a:defRPr sz="1200"/>
            </a:lvl1pPr>
          </a:lstStyle>
          <a:p>
            <a:endParaRPr lang="en-AU" dirty="0"/>
          </a:p>
        </p:txBody>
      </p:sp>
      <p:sp>
        <p:nvSpPr>
          <p:cNvPr id="3" name="Date Placeholder 2"/>
          <p:cNvSpPr>
            <a:spLocks noGrp="1"/>
          </p:cNvSpPr>
          <p:nvPr>
            <p:ph type="dt" idx="1"/>
          </p:nvPr>
        </p:nvSpPr>
        <p:spPr>
          <a:xfrm>
            <a:off x="3850446" y="3"/>
            <a:ext cx="2945659" cy="496332"/>
          </a:xfrm>
          <a:prstGeom prst="rect">
            <a:avLst/>
          </a:prstGeom>
        </p:spPr>
        <p:txBody>
          <a:bodyPr vert="horz" lIns="91388" tIns="45694" rIns="91388" bIns="45694" rtlCol="0"/>
          <a:lstStyle>
            <a:lvl1pPr algn="r">
              <a:defRPr sz="1200"/>
            </a:lvl1pPr>
          </a:lstStyle>
          <a:p>
            <a:fld id="{F3359930-95F3-44AB-B114-F3AC4B0183E4}" type="datetimeFigureOut">
              <a:rPr lang="en-AU" smtClean="0"/>
              <a:t>17/01/2020</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88" tIns="45694" rIns="91388" bIns="45694" rtlCol="0" anchor="ctr"/>
          <a:lstStyle/>
          <a:p>
            <a:endParaRPr lang="en-AU" dirty="0"/>
          </a:p>
        </p:txBody>
      </p:sp>
      <p:sp>
        <p:nvSpPr>
          <p:cNvPr id="5" name="Notes Placeholder 4"/>
          <p:cNvSpPr>
            <a:spLocks noGrp="1"/>
          </p:cNvSpPr>
          <p:nvPr>
            <p:ph type="body" sz="quarter" idx="3"/>
          </p:nvPr>
        </p:nvSpPr>
        <p:spPr>
          <a:xfrm>
            <a:off x="679770" y="4715154"/>
            <a:ext cx="5438140" cy="4466987"/>
          </a:xfrm>
          <a:prstGeom prst="rect">
            <a:avLst/>
          </a:prstGeom>
        </p:spPr>
        <p:txBody>
          <a:bodyPr vert="horz" lIns="91388" tIns="45694" rIns="91388" bIns="456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4" y="9428586"/>
            <a:ext cx="2945659" cy="496332"/>
          </a:xfrm>
          <a:prstGeom prst="rect">
            <a:avLst/>
          </a:prstGeom>
        </p:spPr>
        <p:txBody>
          <a:bodyPr vert="horz" lIns="91388" tIns="45694" rIns="91388" bIns="4569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6" y="9428586"/>
            <a:ext cx="2945659" cy="496332"/>
          </a:xfrm>
          <a:prstGeom prst="rect">
            <a:avLst/>
          </a:prstGeom>
        </p:spPr>
        <p:txBody>
          <a:bodyPr vert="horz" lIns="91388" tIns="45694" rIns="91388" bIns="45694" rtlCol="0" anchor="b"/>
          <a:lstStyle>
            <a:lvl1pPr algn="r">
              <a:defRPr sz="1200"/>
            </a:lvl1pPr>
          </a:lstStyle>
          <a:p>
            <a:fld id="{19BD7D4B-DB05-4FD7-8478-0293294430FF}" type="slidenum">
              <a:rPr lang="en-AU" smtClean="0"/>
              <a:t>‹#›</a:t>
            </a:fld>
            <a:endParaRPr lang="en-AU" dirty="0"/>
          </a:p>
        </p:txBody>
      </p:sp>
    </p:spTree>
    <p:extLst>
      <p:ext uri="{BB962C8B-B14F-4D97-AF65-F5344CB8AC3E}">
        <p14:creationId xmlns:p14="http://schemas.microsoft.com/office/powerpoint/2010/main" val="1034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2</a:t>
            </a:fld>
            <a:endParaRPr lang="en-AU" dirty="0"/>
          </a:p>
        </p:txBody>
      </p:sp>
    </p:spTree>
    <p:extLst>
      <p:ext uri="{BB962C8B-B14F-4D97-AF65-F5344CB8AC3E}">
        <p14:creationId xmlns:p14="http://schemas.microsoft.com/office/powerpoint/2010/main" val="72918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3</a:t>
            </a:fld>
            <a:endParaRPr lang="en-AU" dirty="0"/>
          </a:p>
        </p:txBody>
      </p:sp>
    </p:spTree>
    <p:extLst>
      <p:ext uri="{BB962C8B-B14F-4D97-AF65-F5344CB8AC3E}">
        <p14:creationId xmlns:p14="http://schemas.microsoft.com/office/powerpoint/2010/main" val="289900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4</a:t>
            </a:fld>
            <a:endParaRPr lang="en-AU" dirty="0"/>
          </a:p>
        </p:txBody>
      </p:sp>
    </p:spTree>
    <p:extLst>
      <p:ext uri="{BB962C8B-B14F-4D97-AF65-F5344CB8AC3E}">
        <p14:creationId xmlns:p14="http://schemas.microsoft.com/office/powerpoint/2010/main" val="102919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5</a:t>
            </a:fld>
            <a:endParaRPr lang="en-AU" dirty="0"/>
          </a:p>
        </p:txBody>
      </p:sp>
    </p:spTree>
    <p:extLst>
      <p:ext uri="{BB962C8B-B14F-4D97-AF65-F5344CB8AC3E}">
        <p14:creationId xmlns:p14="http://schemas.microsoft.com/office/powerpoint/2010/main" val="153711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6</a:t>
            </a:fld>
            <a:endParaRPr lang="en-AU" dirty="0"/>
          </a:p>
        </p:txBody>
      </p:sp>
    </p:spTree>
    <p:extLst>
      <p:ext uri="{BB962C8B-B14F-4D97-AF65-F5344CB8AC3E}">
        <p14:creationId xmlns:p14="http://schemas.microsoft.com/office/powerpoint/2010/main" val="368113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8</a:t>
            </a:fld>
            <a:endParaRPr lang="en-AU" dirty="0"/>
          </a:p>
        </p:txBody>
      </p:sp>
    </p:spTree>
    <p:extLst>
      <p:ext uri="{BB962C8B-B14F-4D97-AF65-F5344CB8AC3E}">
        <p14:creationId xmlns:p14="http://schemas.microsoft.com/office/powerpoint/2010/main" val="300137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9</a:t>
            </a:fld>
            <a:endParaRPr lang="en-AU" dirty="0"/>
          </a:p>
        </p:txBody>
      </p:sp>
    </p:spTree>
    <p:extLst>
      <p:ext uri="{BB962C8B-B14F-4D97-AF65-F5344CB8AC3E}">
        <p14:creationId xmlns:p14="http://schemas.microsoft.com/office/powerpoint/2010/main" val="376805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smtClean="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smtClean="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smtClean="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7212943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smtClean="0"/>
              <a:t>Title</a:t>
            </a:r>
          </a:p>
          <a:p>
            <a:pPr lvl="3"/>
            <a:r>
              <a:rPr lang="en-AU" dirty="0" smtClean="0"/>
              <a:t>Stats</a:t>
            </a:r>
          </a:p>
          <a:p>
            <a:pPr lvl="3"/>
            <a:r>
              <a:rPr lang="en-AU" dirty="0" smtClean="0"/>
              <a:t>stats</a:t>
            </a:r>
            <a:br>
              <a:rPr lang="en-AU" dirty="0" smtClean="0"/>
            </a:br>
            <a:endParaRPr lang="en-AU" dirty="0" smtClean="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smtClean="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smtClean="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smtClean="0"/>
              <a:t>Cases in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smtClean="0"/>
              <a:t>In Progress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smtClean="0"/>
              <a:t>Solved/Out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smtClean="0"/>
              <a:t>Title</a:t>
            </a:r>
            <a:br>
              <a:rPr lang="en-US" dirty="0" smtClean="0"/>
            </a:br>
            <a:r>
              <a:rPr lang="en-US" dirty="0" smtClean="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smtClean="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smtClean="0"/>
              <a:t>Click to edit Master text styles</a:t>
            </a:r>
          </a:p>
          <a:p>
            <a:pPr lvl="1"/>
            <a:r>
              <a:rPr lang="en-US" smtClean="0"/>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smtClean="0"/>
              <a:t>Title</a:t>
            </a:r>
            <a:endParaRPr lang="en-AU" dirty="0"/>
          </a:p>
        </p:txBody>
      </p:sp>
    </p:spTree>
    <p:extLst>
      <p:ext uri="{BB962C8B-B14F-4D97-AF65-F5344CB8AC3E}">
        <p14:creationId xmlns:p14="http://schemas.microsoft.com/office/powerpoint/2010/main" val="5171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smtClean="0">
                <a:solidFill>
                  <a:schemeClr val="bg1"/>
                </a:solidFill>
                <a:latin typeface="+mj-lt"/>
              </a:rPr>
              <a:t>Next steps</a:t>
            </a:r>
            <a:endParaRPr lang="en-AU" sz="4800" b="1" dirty="0">
              <a:solidFill>
                <a:schemeClr val="bg1"/>
              </a:solidFill>
              <a:latin typeface="+mj-lt"/>
            </a:endParaRP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179591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smtClean="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smtClean="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smtClean="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7212943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smtClean="0"/>
              <a:t>Title</a:t>
            </a:r>
          </a:p>
          <a:p>
            <a:pPr lvl="3"/>
            <a:r>
              <a:rPr lang="en-AU" dirty="0" smtClean="0"/>
              <a:t>Stats</a:t>
            </a:r>
          </a:p>
          <a:p>
            <a:pPr lvl="3"/>
            <a:r>
              <a:rPr lang="en-AU" dirty="0" smtClean="0"/>
              <a:t>stats</a:t>
            </a:r>
            <a:br>
              <a:rPr lang="en-AU" dirty="0" smtClean="0"/>
            </a:br>
            <a:endParaRPr lang="en-AU" dirty="0" smtClean="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smtClean="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smtClean="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smtClean="0"/>
              <a:t>Cases in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smtClean="0"/>
              <a:t>In Progress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smtClean="0"/>
              <a:t>Solved/Out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368661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smtClean="0"/>
              <a:t>Title</a:t>
            </a:r>
            <a:br>
              <a:rPr lang="en-US" dirty="0" smtClean="0"/>
            </a:br>
            <a:r>
              <a:rPr lang="en-US" dirty="0" smtClean="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smtClean="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smtClean="0"/>
              <a:t>Click to edit Master text styles</a:t>
            </a:r>
          </a:p>
          <a:p>
            <a:pPr lvl="1"/>
            <a:r>
              <a:rPr lang="en-US" smtClean="0"/>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smtClean="0"/>
              <a:t>Title</a:t>
            </a:r>
            <a:endParaRPr lang="en-AU" dirty="0"/>
          </a:p>
        </p:txBody>
      </p:sp>
    </p:spTree>
    <p:extLst>
      <p:ext uri="{BB962C8B-B14F-4D97-AF65-F5344CB8AC3E}">
        <p14:creationId xmlns:p14="http://schemas.microsoft.com/office/powerpoint/2010/main" val="517190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smtClean="0">
                <a:solidFill>
                  <a:schemeClr val="bg1"/>
                </a:solidFill>
                <a:latin typeface="+mj-lt"/>
              </a:rPr>
              <a:t>Next steps</a:t>
            </a:r>
            <a:endParaRPr lang="en-AU" sz="4800" b="1" dirty="0">
              <a:solidFill>
                <a:schemeClr val="bg1"/>
              </a:solidFill>
              <a:latin typeface="+mj-lt"/>
            </a:endParaRP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17959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smtClean="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smtClean="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smtClean="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smtClean="0"/>
              <a:t>Title</a:t>
            </a:r>
          </a:p>
          <a:p>
            <a:pPr lvl="3"/>
            <a:r>
              <a:rPr lang="en-AU" dirty="0" smtClean="0"/>
              <a:t>Stats</a:t>
            </a:r>
          </a:p>
          <a:p>
            <a:pPr lvl="3"/>
            <a:r>
              <a:rPr lang="en-AU" dirty="0" smtClean="0"/>
              <a:t>stats</a:t>
            </a:r>
            <a:br>
              <a:rPr lang="en-AU" dirty="0" smtClean="0"/>
            </a:br>
            <a:endParaRPr lang="en-AU" dirty="0" smtClean="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smtClean="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smtClean="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smtClean="0"/>
              <a:t>Cases in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smtClean="0"/>
              <a:t>In Progress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smtClean="0"/>
              <a:t>Solved/Out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smtClean="0"/>
              <a:t>Title</a:t>
            </a:r>
            <a:br>
              <a:rPr lang="en-US" dirty="0" smtClean="0"/>
            </a:br>
            <a:r>
              <a:rPr lang="en-US" dirty="0" smtClean="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smtClean="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smtClean="0"/>
              <a:t>Click to edit Master text styles</a:t>
            </a:r>
          </a:p>
          <a:p>
            <a:pPr lvl="1"/>
            <a:r>
              <a:rPr lang="en-US" smtClean="0"/>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smtClean="0"/>
              <a:t>Title</a:t>
            </a:r>
            <a:endParaRPr lang="en-AU" dirty="0"/>
          </a:p>
        </p:txBody>
      </p:sp>
    </p:spTree>
    <p:extLst>
      <p:ext uri="{BB962C8B-B14F-4D97-AF65-F5344CB8AC3E}">
        <p14:creationId xmlns:p14="http://schemas.microsoft.com/office/powerpoint/2010/main" val="5171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smtClean="0">
                <a:solidFill>
                  <a:schemeClr val="bg1"/>
                </a:solidFill>
                <a:latin typeface="+mj-lt"/>
              </a:rPr>
              <a:t>Next steps</a:t>
            </a:r>
            <a:endParaRPr lang="en-AU" sz="4800" b="1" dirty="0">
              <a:solidFill>
                <a:schemeClr val="bg1"/>
              </a:solidFill>
              <a:latin typeface="+mj-lt"/>
            </a:endParaRP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179591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3.0/au/"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mailto:media@asbfeo.gov.au" TargetMode="External"/><Relationship Id="rId4" Type="http://schemas.openxmlformats.org/officeDocument/2006/relationships/hyperlink" Target="http://thenounproject.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asbfeo.gov.au/inquiries/insolvency-practices" TargetMode="External"/><Relationship Id="rId7" Type="http://schemas.openxmlformats.org/officeDocument/2006/relationships/hyperlink" Target="https://www.asbfeo.gov.au/my-business-health/hom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asbfeo.gov.au/reviews/rd-tax-incentive" TargetMode="External"/><Relationship Id="rId5" Type="http://schemas.openxmlformats.org/officeDocument/2006/relationships/hyperlink" Target="https://www.asbfeo.gov.au/inquiries/affordable-capital-sme-growth" TargetMode="External"/><Relationship Id="rId4" Type="http://schemas.openxmlformats.org/officeDocument/2006/relationships/hyperlink" Target="https://www.asbfeo.gov.au/reviews/supply-chain-financ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hyperlink" Target="https://www.asbfeo.gov.au/news/news-articles/contracts-viewble-media-and-shoppers-network"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10575"/>
          <a:stretch/>
        </p:blipFill>
        <p:spPr>
          <a:xfrm>
            <a:off x="-504056" y="-334480"/>
            <a:ext cx="9684568" cy="7219864"/>
          </a:xfrm>
          <a:prstGeom prst="rect">
            <a:avLst/>
          </a:prstGeom>
        </p:spPr>
      </p:pic>
      <p:sp>
        <p:nvSpPr>
          <p:cNvPr id="7" name="Rounded Rectangle 40"/>
          <p:cNvSpPr/>
          <p:nvPr/>
        </p:nvSpPr>
        <p:spPr>
          <a:xfrm>
            <a:off x="179512" y="4764722"/>
            <a:ext cx="4536504" cy="1688614"/>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 name="TextBox 1"/>
          <p:cNvSpPr txBox="1"/>
          <p:nvPr/>
        </p:nvSpPr>
        <p:spPr>
          <a:xfrm>
            <a:off x="251520" y="4692714"/>
            <a:ext cx="4392488" cy="1754326"/>
          </a:xfrm>
          <a:prstGeom prst="rect">
            <a:avLst/>
          </a:prstGeom>
          <a:noFill/>
        </p:spPr>
        <p:txBody>
          <a:bodyPr wrap="square" rtlCol="0">
            <a:spAutoFit/>
          </a:bodyPr>
          <a:lstStyle/>
          <a:p>
            <a:r>
              <a:rPr lang="en-AU" sz="4000" b="1" kern="1200" dirty="0" smtClean="0">
                <a:solidFill>
                  <a:srgbClr val="193264"/>
                </a:solidFill>
                <a:effectLst/>
              </a:rPr>
              <a:t>Quarterly report</a:t>
            </a:r>
          </a:p>
          <a:p>
            <a:r>
              <a:rPr lang="en-AU" sz="2000" b="1" dirty="0" smtClean="0">
                <a:solidFill>
                  <a:srgbClr val="193264"/>
                </a:solidFill>
              </a:rPr>
              <a:t>Q4 [October-December] 2019 </a:t>
            </a:r>
            <a:endParaRPr lang="en-AU" sz="2000" b="1" baseline="0" dirty="0" smtClean="0">
              <a:solidFill>
                <a:srgbClr val="193264"/>
              </a:solidFill>
            </a:endParaRPr>
          </a:p>
          <a:p>
            <a:endParaRPr lang="en-AU" sz="1200" baseline="0" dirty="0" smtClean="0">
              <a:solidFill>
                <a:srgbClr val="00A0AC"/>
              </a:solidFill>
            </a:endParaRPr>
          </a:p>
          <a:p>
            <a:r>
              <a:rPr lang="en-AU" sz="1800" b="1" kern="1200" dirty="0" smtClean="0">
                <a:solidFill>
                  <a:srgbClr val="193264"/>
                </a:solidFill>
                <a:effectLst/>
                <a:latin typeface="+mn-lt"/>
                <a:ea typeface="+mn-ea"/>
                <a:cs typeface="+mn-cs"/>
              </a:rPr>
              <a:t>Australian Small Business </a:t>
            </a:r>
            <a:br>
              <a:rPr lang="en-AU" sz="1800" b="1" kern="1200" dirty="0" smtClean="0">
                <a:solidFill>
                  <a:srgbClr val="193264"/>
                </a:solidFill>
                <a:effectLst/>
                <a:latin typeface="+mn-lt"/>
                <a:ea typeface="+mn-ea"/>
                <a:cs typeface="+mn-cs"/>
              </a:rPr>
            </a:br>
            <a:r>
              <a:rPr lang="en-AU" sz="1800" b="1" kern="1200" dirty="0" smtClean="0">
                <a:solidFill>
                  <a:srgbClr val="193264"/>
                </a:solidFill>
                <a:effectLst/>
                <a:latin typeface="+mn-lt"/>
                <a:ea typeface="+mn-ea"/>
                <a:cs typeface="+mn-cs"/>
              </a:rPr>
              <a:t>and Family Enterprise Ombudsman</a:t>
            </a:r>
            <a:endParaRPr lang="en-AU" sz="1800" b="1" kern="1200" dirty="0">
              <a:solidFill>
                <a:srgbClr val="193264"/>
              </a:solidFill>
              <a:effectLst/>
              <a:latin typeface="+mn-lt"/>
              <a:ea typeface="+mn-ea"/>
              <a:cs typeface="+mn-cs"/>
            </a:endParaRPr>
          </a:p>
        </p:txBody>
      </p:sp>
      <p:sp>
        <p:nvSpPr>
          <p:cNvPr id="8" name="Rounded Rectangle 40"/>
          <p:cNvSpPr/>
          <p:nvPr/>
        </p:nvSpPr>
        <p:spPr>
          <a:xfrm>
            <a:off x="5508104" y="116632"/>
            <a:ext cx="3456384" cy="908720"/>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340" y="206518"/>
            <a:ext cx="3273912" cy="728948"/>
          </a:xfrm>
          <a:prstGeom prst="rect">
            <a:avLst/>
          </a:prstGeom>
        </p:spPr>
      </p:pic>
    </p:spTree>
    <p:extLst>
      <p:ext uri="{BB962C8B-B14F-4D97-AF65-F5344CB8AC3E}">
        <p14:creationId xmlns:p14="http://schemas.microsoft.com/office/powerpoint/2010/main" val="2687812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553" y="128244"/>
            <a:ext cx="2026192" cy="492443"/>
          </a:xfrm>
          <a:prstGeom prst="rect">
            <a:avLst/>
          </a:prstGeom>
          <a:noFill/>
        </p:spPr>
        <p:txBody>
          <a:bodyPr wrap="square" rtlCol="0">
            <a:spAutoFit/>
          </a:bodyPr>
          <a:lstStyle/>
          <a:p>
            <a:r>
              <a:rPr lang="en-AU" sz="2600" b="1" dirty="0" smtClean="0">
                <a:solidFill>
                  <a:srgbClr val="193264"/>
                </a:solidFill>
                <a:latin typeface="+mj-lt"/>
              </a:rPr>
              <a:t>Next steps</a:t>
            </a:r>
            <a:endParaRPr lang="en-AU" sz="2600" b="1" dirty="0">
              <a:solidFill>
                <a:srgbClr val="FF0000"/>
              </a:solidFill>
              <a:latin typeface="+mj-lt"/>
            </a:endParaRPr>
          </a:p>
        </p:txBody>
      </p:sp>
      <p:sp>
        <p:nvSpPr>
          <p:cNvPr id="6" name="Rounded Rectangle 5"/>
          <p:cNvSpPr/>
          <p:nvPr/>
        </p:nvSpPr>
        <p:spPr>
          <a:xfrm>
            <a:off x="978963" y="660248"/>
            <a:ext cx="7810261" cy="1659721"/>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7" name="Rounded Rectangle 6"/>
          <p:cNvSpPr/>
          <p:nvPr/>
        </p:nvSpPr>
        <p:spPr>
          <a:xfrm>
            <a:off x="255906" y="705823"/>
            <a:ext cx="585615" cy="1603177"/>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8" name="TextBox 7"/>
          <p:cNvSpPr txBox="1"/>
          <p:nvPr/>
        </p:nvSpPr>
        <p:spPr>
          <a:xfrm rot="16200000">
            <a:off x="-275057" y="1340860"/>
            <a:ext cx="1688312" cy="369332"/>
          </a:xfrm>
          <a:prstGeom prst="rect">
            <a:avLst/>
          </a:prstGeom>
          <a:noFill/>
        </p:spPr>
        <p:txBody>
          <a:bodyPr wrap="square" rtlCol="0">
            <a:spAutoFit/>
          </a:bodyPr>
          <a:lstStyle/>
          <a:p>
            <a:pPr algn="ctr"/>
            <a:r>
              <a:rPr lang="en-AU" b="1" dirty="0" smtClean="0">
                <a:solidFill>
                  <a:schemeClr val="bg1"/>
                </a:solidFill>
              </a:rPr>
              <a:t>OUTREACH</a:t>
            </a:r>
            <a:endParaRPr lang="en-AU" b="1" dirty="0">
              <a:solidFill>
                <a:schemeClr val="bg1"/>
              </a:solidFill>
            </a:endParaRPr>
          </a:p>
        </p:txBody>
      </p:sp>
      <p:sp>
        <p:nvSpPr>
          <p:cNvPr id="9" name="Rounded Rectangle 8"/>
          <p:cNvSpPr/>
          <p:nvPr/>
        </p:nvSpPr>
        <p:spPr>
          <a:xfrm>
            <a:off x="260139" y="2463986"/>
            <a:ext cx="585615" cy="1685093"/>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0" name="Rounded Rectangle 9"/>
          <p:cNvSpPr/>
          <p:nvPr/>
        </p:nvSpPr>
        <p:spPr>
          <a:xfrm>
            <a:off x="968976" y="2463986"/>
            <a:ext cx="7818881" cy="1685093"/>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1" name="TextBox 10"/>
          <p:cNvSpPr txBox="1"/>
          <p:nvPr/>
        </p:nvSpPr>
        <p:spPr>
          <a:xfrm rot="16200000">
            <a:off x="-249010" y="3134290"/>
            <a:ext cx="1636217" cy="369332"/>
          </a:xfrm>
          <a:prstGeom prst="rect">
            <a:avLst/>
          </a:prstGeom>
          <a:noFill/>
        </p:spPr>
        <p:txBody>
          <a:bodyPr wrap="square" rtlCol="0">
            <a:spAutoFit/>
          </a:bodyPr>
          <a:lstStyle/>
          <a:p>
            <a:pPr algn="ctr"/>
            <a:r>
              <a:rPr lang="en-AU" b="1" dirty="0" smtClean="0">
                <a:solidFill>
                  <a:schemeClr val="bg1"/>
                </a:solidFill>
              </a:rPr>
              <a:t>ADVOCACY</a:t>
            </a:r>
            <a:endParaRPr lang="en-AU" b="1" dirty="0">
              <a:solidFill>
                <a:schemeClr val="bg1"/>
              </a:solidFill>
            </a:endParaRPr>
          </a:p>
        </p:txBody>
      </p:sp>
      <p:sp>
        <p:nvSpPr>
          <p:cNvPr id="12" name="TextBox 11"/>
          <p:cNvSpPr txBox="1"/>
          <p:nvPr/>
        </p:nvSpPr>
        <p:spPr>
          <a:xfrm>
            <a:off x="1024938" y="4505057"/>
            <a:ext cx="7745222" cy="1508105"/>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AU" sz="1100" dirty="0" smtClean="0"/>
              <a:t>Provide support for bushfire affected small and family businesses and create easy to understand, relevant information to help small and family businesses to navigate relevant assistance and </a:t>
            </a:r>
            <a:r>
              <a:rPr lang="en-AU" sz="1100" smtClean="0"/>
              <a:t>remain operational.</a:t>
            </a:r>
            <a:endParaRPr lang="en-AU" sz="1100" dirty="0"/>
          </a:p>
          <a:p>
            <a:pPr marL="171450" lvl="0" indent="-171450">
              <a:spcAft>
                <a:spcPts val="600"/>
              </a:spcAft>
              <a:buFont typeface="Arial" panose="020B0604020202020204" pitchFamily="34" charset="0"/>
              <a:buChar char="•"/>
            </a:pPr>
            <a:r>
              <a:rPr lang="en-AU" sz="1100" dirty="0" smtClean="0"/>
              <a:t>Establish and promote our service, to help small </a:t>
            </a:r>
            <a:r>
              <a:rPr lang="en-AU" sz="1100" dirty="0"/>
              <a:t>businesses navigate defective administration as it relates to the </a:t>
            </a:r>
            <a:r>
              <a:rPr lang="en-AU" sz="1100" dirty="0" smtClean="0"/>
              <a:t>ATO.</a:t>
            </a:r>
          </a:p>
          <a:p>
            <a:pPr marL="171450" lvl="0" indent="-171450">
              <a:spcAft>
                <a:spcPts val="600"/>
              </a:spcAft>
              <a:buFont typeface="Arial" panose="020B0604020202020204" pitchFamily="34" charset="0"/>
              <a:buChar char="•"/>
            </a:pPr>
            <a:r>
              <a:rPr lang="en-AU" sz="1100" dirty="0" smtClean="0"/>
              <a:t>Provide assistance with disputes that fall within the new Dairy Code of Conduct (relates to contracts entered into/or amended on or after 1 January 2020), to ensure Australian dairy farmers can negotiate a fair price for their product.</a:t>
            </a:r>
          </a:p>
          <a:p>
            <a:pPr marL="171450" lvl="0" indent="-171450">
              <a:buFont typeface="Arial" panose="020B0604020202020204" pitchFamily="34" charset="0"/>
              <a:buChar char="•"/>
            </a:pPr>
            <a:r>
              <a:rPr lang="en-AU" sz="1100" dirty="0" smtClean="0"/>
              <a:t>Establish the Small Business Compensation Assistance Service to help small businesses navigate the Compensation for Detriment caused by Defective Administration (CDDA) scheme as it relates to the Australian Taxation Office.</a:t>
            </a:r>
            <a:endParaRPr lang="en-AU" sz="1100" dirty="0"/>
          </a:p>
        </p:txBody>
      </p:sp>
      <p:sp>
        <p:nvSpPr>
          <p:cNvPr id="13" name="Rounded Rectangle 12"/>
          <p:cNvSpPr/>
          <p:nvPr/>
        </p:nvSpPr>
        <p:spPr>
          <a:xfrm>
            <a:off x="268991" y="4293096"/>
            <a:ext cx="585615" cy="1898898"/>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4" name="Rounded Rectangle 13"/>
          <p:cNvSpPr/>
          <p:nvPr/>
        </p:nvSpPr>
        <p:spPr>
          <a:xfrm>
            <a:off x="971599" y="4293096"/>
            <a:ext cx="7810261" cy="1872208"/>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rot="16200000">
            <a:off x="-292100" y="5071719"/>
            <a:ext cx="1702929" cy="369332"/>
          </a:xfrm>
          <a:prstGeom prst="rect">
            <a:avLst/>
          </a:prstGeom>
          <a:noFill/>
        </p:spPr>
        <p:txBody>
          <a:bodyPr wrap="square" rtlCol="0">
            <a:spAutoFit/>
          </a:bodyPr>
          <a:lstStyle/>
          <a:p>
            <a:pPr algn="ctr"/>
            <a:r>
              <a:rPr lang="en-AU" b="1" dirty="0" smtClean="0">
                <a:solidFill>
                  <a:schemeClr val="bg1"/>
                </a:solidFill>
              </a:rPr>
              <a:t>ASSISTANCE</a:t>
            </a:r>
            <a:endParaRPr lang="en-AU" b="1" dirty="0">
              <a:solidFill>
                <a:schemeClr val="bg1"/>
              </a:solidFill>
            </a:endParaRPr>
          </a:p>
        </p:txBody>
      </p:sp>
      <p:sp>
        <p:nvSpPr>
          <p:cNvPr id="16" name="Rectangle 15"/>
          <p:cNvSpPr/>
          <p:nvPr/>
        </p:nvSpPr>
        <p:spPr>
          <a:xfrm>
            <a:off x="1056820" y="744079"/>
            <a:ext cx="7639818" cy="1460785"/>
          </a:xfrm>
          <a:prstGeom prst="rect">
            <a:avLst/>
          </a:prstGeom>
        </p:spPr>
        <p:txBody>
          <a:bodyPr wrap="square">
            <a:spAutoFit/>
          </a:bodyPr>
          <a:lstStyle/>
          <a:p>
            <a:pPr marL="144000" lvl="0" indent="-144000">
              <a:lnSpc>
                <a:spcPct val="112000"/>
              </a:lnSpc>
              <a:spcAft>
                <a:spcPts val="600"/>
              </a:spcAft>
              <a:buFont typeface="Arial" panose="020B0604020202020204" pitchFamily="34" charset="0"/>
              <a:buChar char="•"/>
            </a:pPr>
            <a:r>
              <a:rPr lang="en-US" sz="1100" dirty="0" smtClean="0"/>
              <a:t>Implement a campaign to promote the new </a:t>
            </a:r>
            <a:r>
              <a:rPr lang="en-US" sz="1100" i="1" dirty="0" smtClean="0"/>
              <a:t>My Business Health</a:t>
            </a:r>
            <a:r>
              <a:rPr lang="en-US" sz="1100" dirty="0" smtClean="0"/>
              <a:t> portal.</a:t>
            </a:r>
          </a:p>
          <a:p>
            <a:pPr marL="144000" lvl="0" indent="-144000">
              <a:lnSpc>
                <a:spcPct val="112000"/>
              </a:lnSpc>
              <a:spcAft>
                <a:spcPts val="600"/>
              </a:spcAft>
              <a:buFont typeface="Arial" panose="020B0604020202020204" pitchFamily="34" charset="0"/>
              <a:buChar char="•"/>
            </a:pPr>
            <a:r>
              <a:rPr lang="en-US" sz="1100" dirty="0" smtClean="0"/>
              <a:t>Work with the Advocacy team to update, publish and re-launch of the </a:t>
            </a:r>
            <a:r>
              <a:rPr lang="en-US" sz="1100" i="1" dirty="0" smtClean="0"/>
              <a:t>Business Funding Guide</a:t>
            </a:r>
            <a:r>
              <a:rPr lang="en-US" sz="1100" dirty="0" smtClean="0"/>
              <a:t> and </a:t>
            </a:r>
            <a:r>
              <a:rPr lang="en-US" sz="1100" i="1" dirty="0" err="1" smtClean="0"/>
              <a:t>FitsME</a:t>
            </a:r>
            <a:r>
              <a:rPr lang="en-US" sz="1100" dirty="0" smtClean="0"/>
              <a:t> guide.</a:t>
            </a:r>
          </a:p>
          <a:p>
            <a:pPr marL="144000" lvl="0" indent="-144000">
              <a:lnSpc>
                <a:spcPct val="112000"/>
              </a:lnSpc>
              <a:spcAft>
                <a:spcPts val="600"/>
              </a:spcAft>
              <a:buFont typeface="Arial" panose="020B0604020202020204" pitchFamily="34" charset="0"/>
              <a:buChar char="•"/>
            </a:pPr>
            <a:r>
              <a:rPr lang="en-US" sz="1100" dirty="0" smtClean="0"/>
              <a:t>Promote our additional dispute assistance role under the Dairy Code of Conduct and </a:t>
            </a:r>
            <a:r>
              <a:rPr lang="en-US" sz="1100" dirty="0" err="1" smtClean="0"/>
              <a:t>publicise</a:t>
            </a:r>
            <a:r>
              <a:rPr lang="en-US" sz="1100" dirty="0" smtClean="0"/>
              <a:t> our new Small Business Compensation Assistance Service as it relates to the ATO.</a:t>
            </a:r>
          </a:p>
          <a:p>
            <a:pPr marL="144000" indent="-144000">
              <a:lnSpc>
                <a:spcPct val="112000"/>
              </a:lnSpc>
              <a:spcAft>
                <a:spcPts val="600"/>
              </a:spcAft>
              <a:buFont typeface="Arial" panose="020B0604020202020204" pitchFamily="34" charset="0"/>
              <a:buChar char="•"/>
            </a:pPr>
            <a:r>
              <a:rPr lang="en-US" sz="1100" dirty="0" smtClean="0"/>
              <a:t>Publicise the release of the Access to Justice Inquiry report, the Insolvency Practices Inquiry report and the supply chain financing review.</a:t>
            </a:r>
            <a:endParaRPr lang="en-US" sz="1100" dirty="0"/>
          </a:p>
        </p:txBody>
      </p:sp>
      <p:sp>
        <p:nvSpPr>
          <p:cNvPr id="17" name="Rectangle 16"/>
          <p:cNvSpPr/>
          <p:nvPr/>
        </p:nvSpPr>
        <p:spPr>
          <a:xfrm>
            <a:off x="1056820" y="2446437"/>
            <a:ext cx="7732404" cy="1846659"/>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00" dirty="0"/>
              <a:t>Engage with Treasury on the Regulatory Impact Statement on Enhancements to Unfair Contract Term (UCT) Protections and provide feedback on strengthening the UCT regime to ensure protection for small businesses.</a:t>
            </a:r>
          </a:p>
          <a:p>
            <a:pPr marL="171450" lvl="0" indent="-171450">
              <a:spcAft>
                <a:spcPts val="600"/>
              </a:spcAft>
              <a:buFont typeface="Arial" panose="020B0604020202020204" pitchFamily="34" charset="0"/>
              <a:buChar char="•"/>
            </a:pPr>
            <a:r>
              <a:rPr lang="en-AU" sz="1100" dirty="0"/>
              <a:t>Analyse feedback from the Insolvency Inquiry discussion paper and work with the expert Reference Group and industry on final recommendations.</a:t>
            </a:r>
          </a:p>
          <a:p>
            <a:pPr marL="171450" lvl="0" indent="-171450">
              <a:spcAft>
                <a:spcPts val="600"/>
              </a:spcAft>
              <a:buFont typeface="Arial" panose="020B0604020202020204" pitchFamily="34" charset="0"/>
              <a:buChar char="•"/>
            </a:pPr>
            <a:r>
              <a:rPr lang="en-AU" sz="1100" dirty="0" smtClean="0"/>
              <a:t>Work </a:t>
            </a:r>
            <a:r>
              <a:rPr lang="en-AU" sz="1100" dirty="0"/>
              <a:t>with the Treasurer and the Minister for Industry, Science and Technology to implement the recommendations of the </a:t>
            </a:r>
            <a:r>
              <a:rPr lang="en-AU" sz="1100" i="1" dirty="0"/>
              <a:t>Review into the Research and Development Tax Incentive</a:t>
            </a:r>
            <a:r>
              <a:rPr lang="en-AU" sz="1100" dirty="0" smtClean="0"/>
              <a:t>.</a:t>
            </a:r>
          </a:p>
          <a:p>
            <a:pPr marL="171450" indent="-171450">
              <a:buFont typeface="Arial" panose="020B0604020202020204" pitchFamily="34" charset="0"/>
              <a:buChar char="•"/>
            </a:pPr>
            <a:r>
              <a:rPr lang="en-AU" sz="1100" dirty="0"/>
              <a:t>Following our feedback on the Franchising Regulatory Impact Statement, we will continue to work with the interdepartmental taskforce to deliver the recommendations of the Joint Parliamentary Inquiry into Franchising. </a:t>
            </a:r>
          </a:p>
          <a:p>
            <a:pPr lvl="0"/>
            <a:endParaRPr lang="en-AU" sz="1100" dirty="0"/>
          </a:p>
        </p:txBody>
      </p:sp>
      <p:sp>
        <p:nvSpPr>
          <p:cNvPr id="18" name="TextBox 17"/>
          <p:cNvSpPr txBox="1"/>
          <p:nvPr/>
        </p:nvSpPr>
        <p:spPr>
          <a:xfrm>
            <a:off x="8676273" y="6597352"/>
            <a:ext cx="467544" cy="200055"/>
          </a:xfrm>
          <a:prstGeom prst="rect">
            <a:avLst/>
          </a:prstGeom>
          <a:noFill/>
        </p:spPr>
        <p:txBody>
          <a:bodyPr wrap="square" rtlCol="0">
            <a:spAutoFit/>
          </a:bodyPr>
          <a:lstStyle/>
          <a:p>
            <a:pPr algn="ctr"/>
            <a:fld id="{4AF07FE0-AE2A-41EE-8105-776AF3157FF3}" type="slidenum">
              <a:rPr lang="en-AU" sz="700" dirty="0"/>
              <a:t>10</a:t>
            </a:fld>
            <a:endParaRPr lang="en-AU" sz="1050" dirty="0"/>
          </a:p>
        </p:txBody>
      </p:sp>
    </p:spTree>
    <p:extLst>
      <p:ext uri="{BB962C8B-B14F-4D97-AF65-F5344CB8AC3E}">
        <p14:creationId xmlns:p14="http://schemas.microsoft.com/office/powerpoint/2010/main" val="2532774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3264"/>
        </a:solidFill>
        <a:effectLst/>
      </p:bgPr>
    </p:bg>
    <p:spTree>
      <p:nvGrpSpPr>
        <p:cNvPr id="1" name=""/>
        <p:cNvGrpSpPr/>
        <p:nvPr/>
      </p:nvGrpSpPr>
      <p:grpSpPr>
        <a:xfrm>
          <a:off x="0" y="0"/>
          <a:ext cx="0" cy="0"/>
          <a:chOff x="0" y="0"/>
          <a:chExt cx="0" cy="0"/>
        </a:xfrm>
      </p:grpSpPr>
      <p:sp>
        <p:nvSpPr>
          <p:cNvPr id="4" name="TextBox 3"/>
          <p:cNvSpPr txBox="1"/>
          <p:nvPr/>
        </p:nvSpPr>
        <p:spPr>
          <a:xfrm>
            <a:off x="454248" y="512948"/>
            <a:ext cx="3541687" cy="3200876"/>
          </a:xfrm>
          <a:prstGeom prst="rect">
            <a:avLst/>
          </a:prstGeom>
          <a:noFill/>
        </p:spPr>
        <p:txBody>
          <a:bodyPr wrap="square" rtlCol="0">
            <a:spAutoFit/>
          </a:bodyPr>
          <a:lstStyle/>
          <a:p>
            <a:r>
              <a:rPr lang="en-AU" sz="800" b="1" dirty="0" smtClean="0">
                <a:solidFill>
                  <a:schemeClr val="bg1"/>
                </a:solidFill>
              </a:rPr>
              <a:t>Canberra		</a:t>
            </a:r>
            <a:endParaRPr lang="en-AU" sz="800" b="1" dirty="0">
              <a:solidFill>
                <a:schemeClr val="bg1"/>
              </a:solidFill>
            </a:endParaRPr>
          </a:p>
          <a:p>
            <a:r>
              <a:rPr lang="en-AU" sz="800" dirty="0">
                <a:solidFill>
                  <a:schemeClr val="bg1"/>
                </a:solidFill>
              </a:rPr>
              <a:t>Level </a:t>
            </a:r>
            <a:r>
              <a:rPr lang="en-AU" sz="800" dirty="0" smtClean="0">
                <a:solidFill>
                  <a:schemeClr val="bg1"/>
                </a:solidFill>
              </a:rPr>
              <a:t>2	</a:t>
            </a:r>
            <a:endParaRPr lang="en-AU" sz="800" dirty="0">
              <a:solidFill>
                <a:schemeClr val="bg1"/>
              </a:solidFill>
            </a:endParaRPr>
          </a:p>
          <a:p>
            <a:r>
              <a:rPr lang="en-AU" sz="800" dirty="0" smtClean="0">
                <a:solidFill>
                  <a:schemeClr val="bg1"/>
                </a:solidFill>
              </a:rPr>
              <a:t>15 </a:t>
            </a:r>
            <a:r>
              <a:rPr lang="en-AU" sz="800" dirty="0">
                <a:solidFill>
                  <a:schemeClr val="bg1"/>
                </a:solidFill>
              </a:rPr>
              <a:t>Moore </a:t>
            </a:r>
            <a:r>
              <a:rPr lang="en-AU" sz="800" dirty="0" smtClean="0">
                <a:solidFill>
                  <a:schemeClr val="bg1"/>
                </a:solidFill>
              </a:rPr>
              <a:t>Street		</a:t>
            </a:r>
            <a:endParaRPr lang="en-AU" sz="800" dirty="0">
              <a:solidFill>
                <a:schemeClr val="bg1"/>
              </a:solidFill>
            </a:endParaRPr>
          </a:p>
          <a:p>
            <a:r>
              <a:rPr lang="en-AU" sz="800" dirty="0">
                <a:solidFill>
                  <a:schemeClr val="bg1"/>
                </a:solidFill>
              </a:rPr>
              <a:t>Canberra </a:t>
            </a:r>
            <a:r>
              <a:rPr lang="en-AU" sz="800" dirty="0" smtClean="0">
                <a:solidFill>
                  <a:schemeClr val="bg1"/>
                </a:solidFill>
              </a:rPr>
              <a:t>ACT		</a:t>
            </a:r>
            <a:endParaRPr lang="en-AU" sz="800" dirty="0">
              <a:solidFill>
                <a:schemeClr val="bg1"/>
              </a:solidFill>
            </a:endParaRPr>
          </a:p>
          <a:p>
            <a:endParaRPr lang="en-AU" sz="800" dirty="0" smtClean="0">
              <a:solidFill>
                <a:schemeClr val="bg1"/>
              </a:solidFill>
            </a:endParaRPr>
          </a:p>
          <a:p>
            <a:r>
              <a:rPr lang="en-AU" sz="800" b="1" dirty="0" smtClean="0">
                <a:solidFill>
                  <a:schemeClr val="bg1"/>
                </a:solidFill>
              </a:rPr>
              <a:t>Sydney</a:t>
            </a:r>
          </a:p>
          <a:p>
            <a:r>
              <a:rPr lang="en-AU" sz="800" dirty="0" smtClean="0">
                <a:solidFill>
                  <a:schemeClr val="bg1"/>
                </a:solidFill>
              </a:rPr>
              <a:t>Level 9</a:t>
            </a:r>
          </a:p>
          <a:p>
            <a:r>
              <a:rPr lang="en-AU" sz="800" dirty="0" smtClean="0">
                <a:solidFill>
                  <a:schemeClr val="bg1"/>
                </a:solidFill>
              </a:rPr>
              <a:t>255 Elizabeth Street</a:t>
            </a:r>
          </a:p>
          <a:p>
            <a:r>
              <a:rPr lang="en-AU" sz="800" dirty="0" smtClean="0">
                <a:solidFill>
                  <a:schemeClr val="bg1"/>
                </a:solidFill>
              </a:rPr>
              <a:t>Sydney NSW 2000</a:t>
            </a:r>
            <a:endParaRPr lang="en-AU" sz="800" dirty="0">
              <a:solidFill>
                <a:schemeClr val="bg1"/>
              </a:solidFill>
            </a:endParaRPr>
          </a:p>
          <a:p>
            <a:endParaRPr lang="en-AU" sz="800" dirty="0" smtClean="0">
              <a:solidFill>
                <a:schemeClr val="bg1"/>
              </a:solidFill>
            </a:endParaRPr>
          </a:p>
          <a:p>
            <a:r>
              <a:rPr lang="en-AU" sz="800" dirty="0" smtClean="0">
                <a:solidFill>
                  <a:schemeClr val="bg1"/>
                </a:solidFill>
              </a:rPr>
              <a:t>GPO </a:t>
            </a:r>
            <a:r>
              <a:rPr lang="en-AU" sz="800" dirty="0">
                <a:solidFill>
                  <a:schemeClr val="bg1"/>
                </a:solidFill>
              </a:rPr>
              <a:t>Box 1791 </a:t>
            </a:r>
          </a:p>
          <a:p>
            <a:r>
              <a:rPr lang="en-AU" sz="800" dirty="0">
                <a:solidFill>
                  <a:schemeClr val="bg1"/>
                </a:solidFill>
              </a:rPr>
              <a:t>Canberra City ACT 2601</a:t>
            </a:r>
            <a:br>
              <a:rPr lang="en-AU" sz="800" dirty="0">
                <a:solidFill>
                  <a:schemeClr val="bg1"/>
                </a:solidFill>
              </a:rPr>
            </a:br>
            <a:endParaRPr lang="en-AU" sz="800" dirty="0">
              <a:solidFill>
                <a:schemeClr val="bg1"/>
              </a:solidFill>
            </a:endParaRPr>
          </a:p>
          <a:p>
            <a:r>
              <a:rPr lang="en-AU" sz="800" dirty="0" smtClean="0">
                <a:solidFill>
                  <a:schemeClr val="bg1"/>
                </a:solidFill>
              </a:rPr>
              <a:t>T  </a:t>
            </a:r>
            <a:r>
              <a:rPr lang="en-AU" sz="800" dirty="0">
                <a:solidFill>
                  <a:schemeClr val="bg1"/>
                </a:solidFill>
              </a:rPr>
              <a:t>1300 650 460</a:t>
            </a:r>
            <a:br>
              <a:rPr lang="en-AU" sz="800" dirty="0">
                <a:solidFill>
                  <a:schemeClr val="bg1"/>
                </a:solidFill>
              </a:rPr>
            </a:br>
            <a:r>
              <a:rPr lang="en-AU" sz="800" dirty="0">
                <a:solidFill>
                  <a:schemeClr val="bg1"/>
                </a:solidFill>
              </a:rPr>
              <a:t>E  info@asbfeo.gov.au</a:t>
            </a:r>
          </a:p>
          <a:p>
            <a:endParaRPr lang="en-AU" sz="800" dirty="0">
              <a:solidFill>
                <a:schemeClr val="bg1"/>
              </a:solidFill>
            </a:endParaRPr>
          </a:p>
          <a:p>
            <a:r>
              <a:rPr lang="en-AU" sz="800" dirty="0">
                <a:solidFill>
                  <a:schemeClr val="bg1"/>
                </a:solidFill>
              </a:rPr>
              <a:t>Twitter : @</a:t>
            </a:r>
            <a:r>
              <a:rPr lang="en-AU" sz="800" dirty="0" smtClean="0">
                <a:solidFill>
                  <a:schemeClr val="bg1"/>
                </a:solidFill>
              </a:rPr>
              <a:t>ASBFEO</a:t>
            </a:r>
            <a:endParaRPr lang="en-AU" sz="800" dirty="0">
              <a:solidFill>
                <a:schemeClr val="bg1"/>
              </a:solidFill>
            </a:endParaRPr>
          </a:p>
          <a:p>
            <a:r>
              <a:rPr lang="en-AU" sz="800" dirty="0">
                <a:solidFill>
                  <a:schemeClr val="bg1"/>
                </a:solidFill>
              </a:rPr>
              <a:t>Facebook: @ASBFEO</a:t>
            </a:r>
          </a:p>
          <a:p>
            <a:r>
              <a:rPr lang="en-AU" sz="800" dirty="0">
                <a:solidFill>
                  <a:schemeClr val="bg1"/>
                </a:solidFill>
              </a:rPr>
              <a:t>LinkedIn: Australian Small Business and Family Enterprise Ombudsman</a:t>
            </a:r>
          </a:p>
          <a:p>
            <a:r>
              <a:rPr lang="en-AU" sz="800" dirty="0" smtClean="0">
                <a:solidFill>
                  <a:schemeClr val="bg1"/>
                </a:solidFill>
              </a:rPr>
              <a:t>YouTube </a:t>
            </a:r>
            <a:r>
              <a:rPr lang="en-AU" sz="800" dirty="0">
                <a:solidFill>
                  <a:schemeClr val="bg1"/>
                </a:solidFill>
              </a:rPr>
              <a:t>: Australian Small Business and Family Enterprise </a:t>
            </a:r>
            <a:r>
              <a:rPr lang="en-AU" sz="800" dirty="0" smtClean="0">
                <a:solidFill>
                  <a:schemeClr val="bg1"/>
                </a:solidFill>
              </a:rPr>
              <a:t>Ombudsman</a:t>
            </a:r>
            <a:br>
              <a:rPr lang="en-AU" sz="800" dirty="0" smtClean="0">
                <a:solidFill>
                  <a:schemeClr val="bg1"/>
                </a:solidFill>
              </a:rPr>
            </a:br>
            <a:r>
              <a:rPr lang="en-AU" sz="800" dirty="0" smtClean="0">
                <a:solidFill>
                  <a:schemeClr val="bg1"/>
                </a:solidFill>
              </a:rPr>
              <a:t>Instagram: @</a:t>
            </a:r>
            <a:r>
              <a:rPr lang="en-AU" sz="800" dirty="0" err="1" smtClean="0">
                <a:solidFill>
                  <a:schemeClr val="bg1"/>
                </a:solidFill>
              </a:rPr>
              <a:t>asbfeo</a:t>
            </a:r>
            <a:r>
              <a:rPr lang="en-AU" sz="800" dirty="0" smtClean="0">
                <a:solidFill>
                  <a:schemeClr val="bg1"/>
                </a:solidFill>
              </a:rPr>
              <a:t>_</a:t>
            </a:r>
            <a:endParaRPr lang="en-AU" sz="800" dirty="0">
              <a:solidFill>
                <a:schemeClr val="bg1"/>
              </a:solidFill>
            </a:endParaRPr>
          </a:p>
          <a:p>
            <a:endParaRPr lang="en-AU" sz="800" dirty="0">
              <a:solidFill>
                <a:schemeClr val="bg1"/>
              </a:solidFill>
            </a:endParaRPr>
          </a:p>
          <a:p>
            <a:endParaRPr lang="en-AU" sz="800" dirty="0">
              <a:solidFill>
                <a:schemeClr val="bg1"/>
              </a:solidFill>
            </a:endParaRPr>
          </a:p>
          <a:p>
            <a:endParaRPr lang="en-AU" b="1" dirty="0">
              <a:solidFill>
                <a:schemeClr val="bg1"/>
              </a:solidFill>
            </a:endParaRPr>
          </a:p>
        </p:txBody>
      </p:sp>
      <p:pic>
        <p:nvPicPr>
          <p:cNvPr id="7" name="Picture 2" descr="\\tweb\DavWWWRoot\sites\mg\asbfeo\comm\LOGOS\PNG\ASBFEO Logo 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998" y="5733256"/>
            <a:ext cx="3396004" cy="756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98087" y="512948"/>
            <a:ext cx="4392488" cy="3046988"/>
          </a:xfrm>
          <a:prstGeom prst="rect">
            <a:avLst/>
          </a:prstGeom>
          <a:noFill/>
        </p:spPr>
        <p:txBody>
          <a:bodyPr wrap="square" rtlCol="0">
            <a:spAutoFit/>
          </a:bodyPr>
          <a:lstStyle/>
          <a:p>
            <a:pPr algn="r"/>
            <a:r>
              <a:rPr lang="en-AU" sz="800" b="1" dirty="0">
                <a:solidFill>
                  <a:schemeClr val="bg1"/>
                </a:solidFill>
              </a:rPr>
              <a:t>Copyright </a:t>
            </a:r>
            <a:r>
              <a:rPr lang="en-AU" sz="800" b="1" dirty="0" smtClean="0">
                <a:solidFill>
                  <a:schemeClr val="bg1"/>
                </a:solidFill>
              </a:rPr>
              <a:t>notice</a:t>
            </a:r>
          </a:p>
          <a:p>
            <a:pPr algn="r"/>
            <a:endParaRPr lang="en-AU" sz="800" b="1" dirty="0">
              <a:solidFill>
                <a:schemeClr val="bg1"/>
              </a:solidFill>
            </a:endParaRPr>
          </a:p>
          <a:p>
            <a:pPr algn="r"/>
            <a:r>
              <a:rPr lang="en-AU" sz="800" u="sng" dirty="0" smtClean="0">
                <a:solidFill>
                  <a:schemeClr val="bg1"/>
                </a:solidFill>
              </a:rPr>
              <a:t>creativecommons.org/licenses/by/3.0/au/</a:t>
            </a:r>
          </a:p>
          <a:p>
            <a:pPr algn="r"/>
            <a:endParaRPr lang="en-AU" sz="800" dirty="0">
              <a:solidFill>
                <a:schemeClr val="bg1"/>
              </a:solidFill>
            </a:endParaRPr>
          </a:p>
          <a:p>
            <a:pPr algn="r"/>
            <a:r>
              <a:rPr lang="en-AU" sz="800" dirty="0">
                <a:solidFill>
                  <a:schemeClr val="bg1"/>
                </a:solidFill>
              </a:rPr>
              <a:t>With the exception of coats of arms, logos, emblems, images, other third-party material or devices protected by a trademark, this content is licensed under the </a:t>
            </a:r>
            <a:r>
              <a:rPr lang="en-AU" sz="800" dirty="0" smtClean="0">
                <a:solidFill>
                  <a:schemeClr val="bg1"/>
                </a:solidFill>
              </a:rPr>
              <a:t/>
            </a:r>
            <a:br>
              <a:rPr lang="en-AU" sz="800" dirty="0" smtClean="0">
                <a:solidFill>
                  <a:schemeClr val="bg1"/>
                </a:solidFill>
              </a:rPr>
            </a:br>
            <a:r>
              <a:rPr lang="en-AU" sz="800" dirty="0" smtClean="0">
                <a:solidFill>
                  <a:schemeClr val="bg1"/>
                </a:solidFill>
              </a:rPr>
              <a:t>Creative </a:t>
            </a:r>
            <a:r>
              <a:rPr lang="en-AU" sz="800" dirty="0">
                <a:solidFill>
                  <a:schemeClr val="bg1"/>
                </a:solidFill>
              </a:rPr>
              <a:t>Commons Australia Attribution 3.0 Licence. </a:t>
            </a:r>
          </a:p>
          <a:p>
            <a:pPr algn="r"/>
            <a:endParaRPr lang="en-AU" sz="800" dirty="0" smtClean="0">
              <a:solidFill>
                <a:schemeClr val="bg1"/>
              </a:solidFill>
            </a:endParaRPr>
          </a:p>
          <a:p>
            <a:pPr algn="r"/>
            <a:r>
              <a:rPr lang="en-AU" sz="800" dirty="0" smtClean="0">
                <a:solidFill>
                  <a:schemeClr val="bg1"/>
                </a:solidFill>
              </a:rPr>
              <a:t>We </a:t>
            </a:r>
            <a:r>
              <a:rPr lang="en-AU" sz="800" dirty="0">
                <a:solidFill>
                  <a:schemeClr val="bg1"/>
                </a:solidFill>
              </a:rPr>
              <a:t>request attribution as © Commonwealth of Australia </a:t>
            </a:r>
            <a:r>
              <a:rPr lang="en-AU" sz="800" dirty="0" smtClean="0">
                <a:solidFill>
                  <a:schemeClr val="bg1"/>
                </a:solidFill>
              </a:rPr>
              <a:t/>
            </a:r>
            <a:br>
              <a:rPr lang="en-AU" sz="800" dirty="0" smtClean="0">
                <a:solidFill>
                  <a:schemeClr val="bg1"/>
                </a:solidFill>
              </a:rPr>
            </a:br>
            <a:r>
              <a:rPr lang="en-AU" sz="800" dirty="0" smtClean="0">
                <a:solidFill>
                  <a:schemeClr val="bg1"/>
                </a:solidFill>
              </a:rPr>
              <a:t>(</a:t>
            </a:r>
            <a:r>
              <a:rPr lang="en-AU" sz="800" dirty="0">
                <a:solidFill>
                  <a:schemeClr val="bg1"/>
                </a:solidFill>
              </a:rPr>
              <a:t>Australian Small </a:t>
            </a:r>
            <a:r>
              <a:rPr lang="en-AU" sz="800" dirty="0" smtClean="0">
                <a:solidFill>
                  <a:schemeClr val="bg1"/>
                </a:solidFill>
              </a:rPr>
              <a:t>Business </a:t>
            </a:r>
            <a:r>
              <a:rPr lang="en-AU" sz="800" dirty="0">
                <a:solidFill>
                  <a:schemeClr val="bg1"/>
                </a:solidFill>
              </a:rPr>
              <a:t>and Family Enterprise </a:t>
            </a:r>
            <a:r>
              <a:rPr lang="en-AU" sz="800" dirty="0" smtClean="0">
                <a:solidFill>
                  <a:schemeClr val="bg1"/>
                </a:solidFill>
              </a:rPr>
              <a:t>Ombudsman) 2020.</a:t>
            </a:r>
            <a:endParaRPr lang="en-AU" sz="800" dirty="0">
              <a:solidFill>
                <a:schemeClr val="bg1"/>
              </a:solidFill>
            </a:endParaRPr>
          </a:p>
          <a:p>
            <a:pPr algn="r"/>
            <a:endParaRPr lang="en-AU" sz="800" dirty="0" smtClean="0">
              <a:solidFill>
                <a:schemeClr val="bg1"/>
              </a:solidFill>
            </a:endParaRPr>
          </a:p>
          <a:p>
            <a:pPr algn="r"/>
            <a:r>
              <a:rPr lang="en-AU" sz="800" dirty="0" smtClean="0">
                <a:solidFill>
                  <a:schemeClr val="bg1"/>
                </a:solidFill>
              </a:rPr>
              <a:t>All </a:t>
            </a:r>
            <a:r>
              <a:rPr lang="en-AU" sz="800" dirty="0">
                <a:solidFill>
                  <a:schemeClr val="bg1"/>
                </a:solidFill>
              </a:rPr>
              <a:t>other rights are reserved.</a:t>
            </a:r>
          </a:p>
          <a:p>
            <a:pPr algn="r"/>
            <a:endParaRPr lang="en-AU" sz="800" dirty="0" smtClean="0">
              <a:solidFill>
                <a:schemeClr val="bg1"/>
              </a:solidFill>
            </a:endParaRPr>
          </a:p>
          <a:p>
            <a:pPr algn="r"/>
            <a:r>
              <a:rPr lang="en-AU" sz="800" dirty="0" smtClean="0">
                <a:solidFill>
                  <a:schemeClr val="bg1"/>
                </a:solidFill>
              </a:rPr>
              <a:t>Icons in this document were used under a Creative Commons license from </a:t>
            </a:r>
            <a:br>
              <a:rPr lang="en-AU" sz="800" dirty="0" smtClean="0">
                <a:solidFill>
                  <a:schemeClr val="bg1"/>
                </a:solidFill>
              </a:rPr>
            </a:br>
            <a:r>
              <a:rPr lang="en-AU" sz="800" dirty="0" smtClean="0">
                <a:solidFill>
                  <a:schemeClr val="bg1"/>
                </a:solidFill>
              </a:rPr>
              <a:t>the Noun Project (thenounproject.com). </a:t>
            </a:r>
          </a:p>
          <a:p>
            <a:pPr algn="r"/>
            <a:r>
              <a:rPr lang="en-AU" sz="800" dirty="0" smtClean="0">
                <a:solidFill>
                  <a:schemeClr val="bg1"/>
                </a:solidFill>
              </a:rPr>
              <a:t>Permission </a:t>
            </a:r>
            <a:r>
              <a:rPr lang="en-AU" sz="800" dirty="0">
                <a:solidFill>
                  <a:schemeClr val="bg1"/>
                </a:solidFill>
              </a:rPr>
              <a:t>may need to be obtained from third parties to re-use their material. </a:t>
            </a:r>
          </a:p>
          <a:p>
            <a:pPr algn="r"/>
            <a:endParaRPr lang="en-AU" sz="800" dirty="0" smtClean="0">
              <a:solidFill>
                <a:schemeClr val="bg1"/>
              </a:solidFill>
            </a:endParaRPr>
          </a:p>
          <a:p>
            <a:pPr algn="r"/>
            <a:r>
              <a:rPr lang="en-AU" sz="800" dirty="0" smtClean="0">
                <a:solidFill>
                  <a:schemeClr val="bg1"/>
                </a:solidFill>
              </a:rPr>
              <a:t>Written </a:t>
            </a:r>
            <a:r>
              <a:rPr lang="en-AU" sz="800" dirty="0">
                <a:solidFill>
                  <a:schemeClr val="bg1"/>
                </a:solidFill>
              </a:rPr>
              <a:t>enquiries may be sent to</a:t>
            </a:r>
            <a:r>
              <a:rPr lang="en-AU" sz="800" dirty="0" smtClean="0">
                <a:solidFill>
                  <a:schemeClr val="bg1"/>
                </a:solidFill>
              </a:rPr>
              <a:t>:</a:t>
            </a:r>
          </a:p>
          <a:p>
            <a:pPr algn="r"/>
            <a:endParaRPr lang="en-AU" sz="800" dirty="0">
              <a:solidFill>
                <a:schemeClr val="bg1"/>
              </a:solidFill>
            </a:endParaRPr>
          </a:p>
          <a:p>
            <a:pPr algn="r"/>
            <a:r>
              <a:rPr lang="en-AU" sz="800" dirty="0">
                <a:solidFill>
                  <a:schemeClr val="bg1"/>
                </a:solidFill>
              </a:rPr>
              <a:t>Manager</a:t>
            </a:r>
            <a:br>
              <a:rPr lang="en-AU" sz="800" dirty="0">
                <a:solidFill>
                  <a:schemeClr val="bg1"/>
                </a:solidFill>
              </a:rPr>
            </a:br>
            <a:r>
              <a:rPr lang="en-AU" sz="800" dirty="0" smtClean="0">
                <a:solidFill>
                  <a:schemeClr val="bg1"/>
                </a:solidFill>
              </a:rPr>
              <a:t>Media and Communications</a:t>
            </a:r>
            <a:r>
              <a:rPr lang="en-AU" sz="800" dirty="0">
                <a:solidFill>
                  <a:schemeClr val="bg1"/>
                </a:solidFill>
              </a:rPr>
              <a:t/>
            </a:r>
            <a:br>
              <a:rPr lang="en-AU" sz="800" dirty="0">
                <a:solidFill>
                  <a:schemeClr val="bg1"/>
                </a:solidFill>
              </a:rPr>
            </a:br>
            <a:r>
              <a:rPr lang="en-AU" sz="800" dirty="0">
                <a:solidFill>
                  <a:schemeClr val="bg1"/>
                </a:solidFill>
              </a:rPr>
              <a:t>Australian Small Business and Family Enterprise Ombudsman</a:t>
            </a:r>
            <a:br>
              <a:rPr lang="en-AU" sz="800" dirty="0">
                <a:solidFill>
                  <a:schemeClr val="bg1"/>
                </a:solidFill>
              </a:rPr>
            </a:br>
            <a:r>
              <a:rPr lang="en-AU" sz="800" dirty="0">
                <a:solidFill>
                  <a:schemeClr val="bg1"/>
                </a:solidFill>
              </a:rPr>
              <a:t>02 6121 5218</a:t>
            </a:r>
            <a:br>
              <a:rPr lang="en-AU" sz="800" dirty="0">
                <a:solidFill>
                  <a:schemeClr val="bg1"/>
                </a:solidFill>
              </a:rPr>
            </a:br>
            <a:r>
              <a:rPr lang="en-AU" sz="800" u="sng" dirty="0">
                <a:solidFill>
                  <a:schemeClr val="bg1"/>
                </a:solidFill>
              </a:rPr>
              <a:t>media@asbfeo.gov.au</a:t>
            </a:r>
            <a:endParaRPr lang="en-AU" sz="800" dirty="0">
              <a:solidFill>
                <a:schemeClr val="bg1"/>
              </a:solidFill>
            </a:endParaRPr>
          </a:p>
        </p:txBody>
      </p:sp>
      <p:sp>
        <p:nvSpPr>
          <p:cNvPr id="2" name="Rectangle 1">
            <a:hlinkClick r:id="rId3"/>
          </p:cNvPr>
          <p:cNvSpPr/>
          <p:nvPr/>
        </p:nvSpPr>
        <p:spPr>
          <a:xfrm>
            <a:off x="6930216" y="542664"/>
            <a:ext cx="1944216" cy="16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rId4"/>
          </p:cNvPr>
          <p:cNvSpPr/>
          <p:nvPr/>
        </p:nvSpPr>
        <p:spPr>
          <a:xfrm>
            <a:off x="7740352" y="2000872"/>
            <a:ext cx="1080120"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hlinkClick r:id="rId5"/>
          </p:cNvPr>
          <p:cNvSpPr/>
          <p:nvPr/>
        </p:nvSpPr>
        <p:spPr>
          <a:xfrm>
            <a:off x="7710272" y="3112213"/>
            <a:ext cx="1134080" cy="155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1407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7298" y="272261"/>
            <a:ext cx="5190694" cy="492443"/>
          </a:xfrm>
          <a:prstGeom prst="rect">
            <a:avLst/>
          </a:prstGeom>
        </p:spPr>
        <p:txBody>
          <a:bodyPr wrap="square">
            <a:spAutoFit/>
          </a:bodyPr>
          <a:lstStyle/>
          <a:p>
            <a:r>
              <a:rPr lang="en-AU" sz="2600" b="1" dirty="0" smtClean="0">
                <a:solidFill>
                  <a:srgbClr val="193264"/>
                </a:solidFill>
              </a:rPr>
              <a:t>Message from the Ombudsman</a:t>
            </a:r>
            <a:endParaRPr lang="en-AU" sz="2600" b="1" dirty="0">
              <a:solidFill>
                <a:srgbClr val="193264"/>
              </a:solidFill>
            </a:endParaRPr>
          </a:p>
        </p:txBody>
      </p:sp>
      <p:sp>
        <p:nvSpPr>
          <p:cNvPr id="18" name="TextBox 17"/>
          <p:cNvSpPr txBox="1"/>
          <p:nvPr/>
        </p:nvSpPr>
        <p:spPr>
          <a:xfrm>
            <a:off x="8676456" y="6660307"/>
            <a:ext cx="467544" cy="200055"/>
          </a:xfrm>
          <a:prstGeom prst="rect">
            <a:avLst/>
          </a:prstGeom>
          <a:noFill/>
        </p:spPr>
        <p:txBody>
          <a:bodyPr wrap="square" rtlCol="0">
            <a:spAutoFit/>
          </a:bodyPr>
          <a:lstStyle/>
          <a:p>
            <a:pPr algn="ctr"/>
            <a:fld id="{772A3BAB-E5F2-4DBA-9973-B05B60FF4C6E}" type="slidenum">
              <a:rPr lang="en-AU" sz="700" smtClean="0"/>
              <a:t>2</a:t>
            </a:fld>
            <a:endParaRPr lang="en-AU" sz="700" dirty="0"/>
          </a:p>
        </p:txBody>
      </p:sp>
      <p:sp>
        <p:nvSpPr>
          <p:cNvPr id="31" name="Round Diagonal Corner Rectangle 30"/>
          <p:cNvSpPr/>
          <p:nvPr/>
        </p:nvSpPr>
        <p:spPr>
          <a:xfrm>
            <a:off x="251520" y="874402"/>
            <a:ext cx="8568951" cy="5722949"/>
          </a:xfrm>
          <a:prstGeom prst="round2Diag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38" name="Rectangle 37"/>
          <p:cNvSpPr/>
          <p:nvPr/>
        </p:nvSpPr>
        <p:spPr>
          <a:xfrm>
            <a:off x="2289664" y="1988840"/>
            <a:ext cx="2160000" cy="246221"/>
          </a:xfrm>
          <a:prstGeom prst="rect">
            <a:avLst/>
          </a:prstGeom>
        </p:spPr>
        <p:txBody>
          <a:bodyPr wrap="square">
            <a:spAutoFit/>
          </a:bodyPr>
          <a:lstStyle/>
          <a:p>
            <a:r>
              <a:rPr lang="en-AU" sz="1000" dirty="0"/>
              <a:t> </a:t>
            </a:r>
            <a:endParaRPr lang="en-US" sz="1000" dirty="0" smtClean="0"/>
          </a:p>
        </p:txBody>
      </p:sp>
      <p:sp>
        <p:nvSpPr>
          <p:cNvPr id="10" name="Rectangle 9"/>
          <p:cNvSpPr/>
          <p:nvPr/>
        </p:nvSpPr>
        <p:spPr>
          <a:xfrm>
            <a:off x="303994" y="381961"/>
            <a:ext cx="4032448" cy="3480505"/>
          </a:xfrm>
          <a:prstGeom prst="rect">
            <a:avLst/>
          </a:prstGeom>
        </p:spPr>
        <p:txBody>
          <a:bodyPr wrap="square">
            <a:spAutoFit/>
          </a:bodyPr>
          <a:lstStyle/>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p:txBody>
      </p:sp>
      <p:sp>
        <p:nvSpPr>
          <p:cNvPr id="27" name="TextBox 31"/>
          <p:cNvSpPr txBox="1"/>
          <p:nvPr/>
        </p:nvSpPr>
        <p:spPr>
          <a:xfrm>
            <a:off x="251520" y="901013"/>
            <a:ext cx="8516476" cy="6298071"/>
          </a:xfrm>
          <a:prstGeom prst="rect">
            <a:avLst/>
          </a:prstGeom>
          <a:noFill/>
        </p:spPr>
        <p:txBody>
          <a:bodyPr wrap="square" numCol="2" spcCol="180000" rtlCol="0">
            <a:spAutoFit/>
          </a:bodyPr>
          <a:lstStyle/>
          <a:p>
            <a:pPr lvl="4">
              <a:spcAft>
                <a:spcPts val="600"/>
              </a:spcAft>
            </a:pPr>
            <a:r>
              <a:rPr lang="en-AU" sz="1100" dirty="0"/>
              <a:t>The final quarter of 2019 was filled with a number of significant developments and achievements.</a:t>
            </a:r>
          </a:p>
          <a:p>
            <a:pPr lvl="4">
              <a:spcAft>
                <a:spcPts val="600"/>
              </a:spcAft>
            </a:pPr>
            <a:r>
              <a:rPr lang="en-AU" sz="1100" dirty="0"/>
              <a:t>In October we launched our </a:t>
            </a:r>
            <a:r>
              <a:rPr lang="en-AU" sz="1100" i="1" dirty="0">
                <a:hlinkClick r:id="rId3"/>
              </a:rPr>
              <a:t>Insolvency Practices </a:t>
            </a:r>
            <a:r>
              <a:rPr lang="en-AU" sz="1100" i="1" dirty="0" smtClean="0">
                <a:hlinkClick r:id="rId3"/>
              </a:rPr>
              <a:t>Inquiry</a:t>
            </a:r>
            <a:r>
              <a:rPr lang="en-AU" sz="1100" dirty="0" smtClean="0"/>
              <a:t>, which has already revealed the </a:t>
            </a:r>
            <a:r>
              <a:rPr lang="en-AU" sz="1100" dirty="0"/>
              <a:t>impact insolvency has on small businesses as well as some important lessons for small businesses under financial strain.</a:t>
            </a:r>
          </a:p>
          <a:p>
            <a:pPr>
              <a:spcAft>
                <a:spcPts val="600"/>
              </a:spcAft>
            </a:pPr>
            <a:r>
              <a:rPr lang="en-AU" sz="1100" dirty="0" smtClean="0"/>
              <a:t>We have </a:t>
            </a:r>
            <a:r>
              <a:rPr lang="en-AU" sz="1100" dirty="0"/>
              <a:t>been inundated with harrowing stories by small businesses and consulted widely with industry professionals. </a:t>
            </a:r>
            <a:r>
              <a:rPr lang="en-AU" sz="1100" dirty="0" smtClean="0"/>
              <a:t/>
            </a:r>
            <a:br>
              <a:rPr lang="en-AU" sz="1100" dirty="0" smtClean="0"/>
            </a:br>
            <a:r>
              <a:rPr lang="en-AU" sz="1100" dirty="0" smtClean="0"/>
              <a:t>The </a:t>
            </a:r>
            <a:r>
              <a:rPr lang="en-AU" sz="1100" dirty="0"/>
              <a:t>message is clear. Small businesses experiencing financial difficulties are often leaving it too late to seek help. The sooner small and family businesses get help, the more likely it is they can achieve a turnaround or restructure.</a:t>
            </a:r>
          </a:p>
          <a:p>
            <a:pPr>
              <a:spcAft>
                <a:spcPts val="600"/>
              </a:spcAft>
            </a:pPr>
            <a:r>
              <a:rPr lang="en-AU" sz="1100" dirty="0" smtClean="0"/>
              <a:t>Also in October, we </a:t>
            </a:r>
            <a:r>
              <a:rPr lang="en-AU" sz="1100" dirty="0"/>
              <a:t>announced a </a:t>
            </a:r>
            <a:r>
              <a:rPr lang="en-AU" sz="1100" dirty="0" smtClean="0"/>
              <a:t>review </a:t>
            </a:r>
            <a:r>
              <a:rPr lang="en-AU" sz="1100" dirty="0"/>
              <a:t>of </a:t>
            </a:r>
            <a:r>
              <a:rPr lang="en-AU" sz="1100" dirty="0">
                <a:hlinkClick r:id="rId4"/>
              </a:rPr>
              <a:t>Supply Chain </a:t>
            </a:r>
            <a:r>
              <a:rPr lang="en-AU" sz="1100" dirty="0" smtClean="0">
                <a:hlinkClick r:id="rId4"/>
              </a:rPr>
              <a:t>Financing</a:t>
            </a:r>
            <a:r>
              <a:rPr lang="en-AU" sz="1100" dirty="0" smtClean="0"/>
              <a:t> to </a:t>
            </a:r>
            <a:r>
              <a:rPr lang="en-AU" sz="1100" dirty="0"/>
              <a:t>look </a:t>
            </a:r>
            <a:r>
              <a:rPr lang="en-AU" sz="1100" dirty="0" smtClean="0"/>
              <a:t>at ways </a:t>
            </a:r>
            <a:r>
              <a:rPr lang="en-AU" sz="1100" dirty="0"/>
              <a:t>in which </a:t>
            </a:r>
            <a:r>
              <a:rPr lang="en-AU" sz="1100" dirty="0" smtClean="0"/>
              <a:t>it </a:t>
            </a:r>
            <a:r>
              <a:rPr lang="en-AU" sz="1100" dirty="0"/>
              <a:t>can be used by small businesses to manage cash flow and fund growth, while also examining products being used by big business to offset payment times</a:t>
            </a:r>
            <a:r>
              <a:rPr lang="en-AU" sz="1100" dirty="0" smtClean="0"/>
              <a:t>.</a:t>
            </a:r>
            <a:endParaRPr lang="en-AU" sz="1100" dirty="0"/>
          </a:p>
          <a:p>
            <a:pPr>
              <a:spcAft>
                <a:spcPts val="600"/>
              </a:spcAft>
            </a:pPr>
            <a:r>
              <a:rPr lang="en-AU" sz="1100" dirty="0" smtClean="0"/>
              <a:t>A </a:t>
            </a:r>
            <a:r>
              <a:rPr lang="en-AU" sz="1100" dirty="0"/>
              <a:t>big win for </a:t>
            </a:r>
            <a:r>
              <a:rPr lang="en-AU" sz="1100" dirty="0" smtClean="0"/>
              <a:t>SMEs came </a:t>
            </a:r>
            <a:r>
              <a:rPr lang="en-AU" sz="1100" dirty="0"/>
              <a:t>in </a:t>
            </a:r>
            <a:r>
              <a:rPr lang="en-AU" sz="1100" dirty="0" smtClean="0"/>
              <a:t>November, as </a:t>
            </a:r>
            <a:r>
              <a:rPr lang="en-AU" sz="1100" dirty="0"/>
              <a:t>the big four banks </a:t>
            </a:r>
            <a:r>
              <a:rPr lang="en-AU" sz="1100" dirty="0" smtClean="0"/>
              <a:t>backed </a:t>
            </a:r>
            <a:r>
              <a:rPr lang="en-AU" sz="1100" dirty="0"/>
              <a:t>the </a:t>
            </a:r>
            <a:r>
              <a:rPr lang="en-AU" sz="1100" dirty="0" smtClean="0"/>
              <a:t>Australian </a:t>
            </a:r>
            <a:r>
              <a:rPr lang="en-AU" sz="1100" dirty="0"/>
              <a:t>Business Growth </a:t>
            </a:r>
            <a:r>
              <a:rPr lang="en-AU" sz="1100" dirty="0" smtClean="0"/>
              <a:t>Fund, with an initial contribution of $540 million. We also welcomed newly introduced </a:t>
            </a:r>
            <a:r>
              <a:rPr lang="en-AU" sz="1100" dirty="0"/>
              <a:t>legislation for the </a:t>
            </a:r>
            <a:r>
              <a:rPr lang="en-AU" sz="1100" dirty="0" smtClean="0"/>
              <a:t>fund. This </a:t>
            </a:r>
            <a:r>
              <a:rPr lang="en-AU" sz="1100" dirty="0"/>
              <a:t>Fund was a recommendation in our </a:t>
            </a:r>
            <a:r>
              <a:rPr lang="en-AU" sz="1100" i="1" dirty="0">
                <a:hlinkClick r:id="rId5"/>
              </a:rPr>
              <a:t>Affordable Capital for SME Growth</a:t>
            </a:r>
            <a:r>
              <a:rPr lang="en-AU" sz="1100" dirty="0"/>
              <a:t> </a:t>
            </a:r>
            <a:r>
              <a:rPr lang="en-AU" sz="1100" dirty="0" smtClean="0"/>
              <a:t>report.</a:t>
            </a:r>
          </a:p>
          <a:p>
            <a:pPr>
              <a:spcAft>
                <a:spcPts val="600"/>
              </a:spcAft>
            </a:pPr>
            <a:r>
              <a:rPr lang="en-AU" sz="1100" dirty="0" smtClean="0"/>
              <a:t>We also welcomed </a:t>
            </a:r>
            <a:r>
              <a:rPr lang="en-AU" sz="1100" dirty="0"/>
              <a:t>the federal government’s red tape busting changes to the NDIS provider registration and audit process. </a:t>
            </a:r>
            <a:r>
              <a:rPr lang="en-AU" sz="1100" dirty="0" smtClean="0"/>
              <a:t/>
            </a:r>
            <a:br>
              <a:rPr lang="en-AU" sz="1100" dirty="0" smtClean="0"/>
            </a:br>
            <a:r>
              <a:rPr lang="en-AU" sz="1100" dirty="0" smtClean="0"/>
              <a:t>Our </a:t>
            </a:r>
            <a:r>
              <a:rPr lang="en-AU" sz="1100" dirty="0"/>
              <a:t>concerns about the regulatory burden on some small business NDIS </a:t>
            </a:r>
            <a:r>
              <a:rPr lang="en-AU" sz="1100" dirty="0" smtClean="0"/>
              <a:t>providers were taken on board and the government </a:t>
            </a:r>
            <a:r>
              <a:rPr lang="en-AU" sz="1100" dirty="0"/>
              <a:t>implemented our recommendations accordingly</a:t>
            </a:r>
            <a:r>
              <a:rPr lang="en-AU" sz="1100" dirty="0" smtClean="0"/>
              <a:t>.</a:t>
            </a:r>
          </a:p>
          <a:p>
            <a:pPr>
              <a:spcAft>
                <a:spcPts val="600"/>
              </a:spcAft>
            </a:pPr>
            <a:endParaRPr lang="en-AU" sz="1100" dirty="0"/>
          </a:p>
          <a:p>
            <a:pPr>
              <a:spcAft>
                <a:spcPts val="600"/>
              </a:spcAft>
            </a:pPr>
            <a:endParaRPr lang="en-AU" sz="1100" dirty="0" smtClean="0"/>
          </a:p>
          <a:p>
            <a:pPr>
              <a:spcAft>
                <a:spcPts val="600"/>
              </a:spcAft>
            </a:pPr>
            <a:r>
              <a:rPr lang="en-AU" sz="1100" dirty="0" smtClean="0"/>
              <a:t>We </a:t>
            </a:r>
            <a:r>
              <a:rPr lang="en-AU" sz="1100" dirty="0"/>
              <a:t>delivered our </a:t>
            </a:r>
            <a:r>
              <a:rPr lang="en-AU" sz="1100" dirty="0">
                <a:hlinkClick r:id="rId6"/>
              </a:rPr>
              <a:t>R&amp;D Tax Incentive</a:t>
            </a:r>
            <a:r>
              <a:rPr lang="en-AU" sz="1100" dirty="0"/>
              <a:t> </a:t>
            </a:r>
            <a:r>
              <a:rPr lang="en-AU" sz="1100" dirty="0" smtClean="0"/>
              <a:t>review</a:t>
            </a:r>
            <a:r>
              <a:rPr lang="en-AU" sz="1100" dirty="0"/>
              <a:t>, recommending sweeping changes to the administration of the program. Ultimately the purpose of the R&amp;DTI is to incentivise businesses to invest in research and development. It is critical small businesses are supported in their endeavours to drive innovation and growth</a:t>
            </a:r>
            <a:r>
              <a:rPr lang="en-AU" sz="1100" dirty="0" smtClean="0"/>
              <a:t>.</a:t>
            </a:r>
          </a:p>
          <a:p>
            <a:pPr>
              <a:spcAft>
                <a:spcPts val="600"/>
              </a:spcAft>
            </a:pPr>
            <a:r>
              <a:rPr lang="en-AU" sz="1100" dirty="0" smtClean="0"/>
              <a:t>There’s been progress on unfair contract term protections for small business, with my office prepared to continue to champion improvements in this space. Small business has waited long enough for meaningful change, so we are encouraging the government to make this a priority. </a:t>
            </a:r>
            <a:endParaRPr lang="en-AU" sz="1100" dirty="0"/>
          </a:p>
          <a:p>
            <a:pPr>
              <a:spcAft>
                <a:spcPts val="600"/>
              </a:spcAft>
            </a:pPr>
            <a:r>
              <a:rPr lang="en-AU" sz="1100" dirty="0"/>
              <a:t>Finally, our </a:t>
            </a:r>
            <a:r>
              <a:rPr lang="en-AU" sz="1100" i="1" dirty="0">
                <a:hlinkClick r:id="rId7"/>
              </a:rPr>
              <a:t>My Business Health</a:t>
            </a:r>
            <a:r>
              <a:rPr lang="en-AU" sz="1100" dirty="0"/>
              <a:t> </a:t>
            </a:r>
            <a:r>
              <a:rPr lang="en-AU" sz="1100" dirty="0" smtClean="0"/>
              <a:t>portal </a:t>
            </a:r>
            <a:r>
              <a:rPr lang="en-AU" sz="1100" dirty="0"/>
              <a:t>was launched in December.  </a:t>
            </a:r>
            <a:r>
              <a:rPr lang="en-AU" sz="1100" i="1" dirty="0"/>
              <a:t>My Business Health</a:t>
            </a:r>
            <a:r>
              <a:rPr lang="en-AU" sz="1100" dirty="0"/>
              <a:t> provides useful tips to help small business owners with some of the issues that go hand-in-hand with running a small or family business. It also provides excellent resources to help support small business owners experiencing psychological distress as a result of concerns about their business.</a:t>
            </a:r>
          </a:p>
          <a:p>
            <a:pPr>
              <a:spcAft>
                <a:spcPts val="600"/>
              </a:spcAft>
            </a:pPr>
            <a:r>
              <a:rPr lang="en-AU" sz="1100" dirty="0"/>
              <a:t>Mental health is a serious issue for Australia’s small business community, with the Productivity Commission finding the cost of absenteeism and </a:t>
            </a:r>
            <a:r>
              <a:rPr lang="en-AU" sz="1100" dirty="0" err="1"/>
              <a:t>presenteeism</a:t>
            </a:r>
            <a:r>
              <a:rPr lang="en-AU" sz="1100" dirty="0"/>
              <a:t> to the sector is over $17 billion per year.</a:t>
            </a:r>
          </a:p>
          <a:p>
            <a:r>
              <a:rPr lang="en-AU" sz="1100" dirty="0"/>
              <a:t>Given the traumatic bushfire season </a:t>
            </a:r>
            <a:r>
              <a:rPr lang="en-AU" sz="1100" dirty="0" smtClean="0"/>
              <a:t>we saw </a:t>
            </a:r>
            <a:r>
              <a:rPr lang="en-AU" sz="1100" dirty="0"/>
              <a:t>over the Christmas and New Year period, I’d urge all small business owners to take a moment to consider their wellbeing in 2020</a:t>
            </a:r>
            <a:r>
              <a:rPr lang="en-AU" sz="1100" dirty="0" smtClean="0"/>
              <a:t>.</a:t>
            </a:r>
          </a:p>
          <a:p>
            <a:endParaRPr lang="en-AU" sz="1100" dirty="0"/>
          </a:p>
          <a:p>
            <a:endParaRPr lang="en-US" sz="1100" dirty="0" smtClean="0"/>
          </a:p>
          <a:p>
            <a:pPr>
              <a:lnSpc>
                <a:spcPct val="100000"/>
              </a:lnSpc>
            </a:pPr>
            <a:endParaRPr lang="en-US" sz="1100" dirty="0" smtClean="0"/>
          </a:p>
          <a:p>
            <a:pPr>
              <a:lnSpc>
                <a:spcPct val="100000"/>
              </a:lnSpc>
            </a:pPr>
            <a:r>
              <a:rPr lang="en-AU" sz="1100" b="1" dirty="0" smtClean="0">
                <a:solidFill>
                  <a:srgbClr val="193264"/>
                </a:solidFill>
              </a:rPr>
              <a:t>Kate </a:t>
            </a:r>
            <a:r>
              <a:rPr lang="en-AU" sz="1100" b="1" dirty="0">
                <a:solidFill>
                  <a:srgbClr val="193264"/>
                </a:solidFill>
              </a:rPr>
              <a:t>Carnell AO</a:t>
            </a:r>
            <a:br>
              <a:rPr lang="en-AU" sz="1100" b="1" dirty="0">
                <a:solidFill>
                  <a:srgbClr val="193264"/>
                </a:solidFill>
              </a:rPr>
            </a:br>
            <a:r>
              <a:rPr lang="en-AU" sz="1100" dirty="0" smtClean="0">
                <a:solidFill>
                  <a:srgbClr val="193264"/>
                </a:solidFill>
              </a:rPr>
              <a:t>Australian Small Business and Family Enterprise Ombudsman</a:t>
            </a:r>
            <a:endParaRPr lang="en-US" sz="1100" dirty="0">
              <a:solidFill>
                <a:srgbClr val="193264"/>
              </a:solidFill>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118" y="861781"/>
            <a:ext cx="1814602" cy="1825091"/>
          </a:xfrm>
          <a:prstGeom prst="rect">
            <a:avLst/>
          </a:prstGeom>
        </p:spPr>
      </p:pic>
    </p:spTree>
    <p:extLst>
      <p:ext uri="{BB962C8B-B14F-4D97-AF65-F5344CB8AC3E}">
        <p14:creationId xmlns:p14="http://schemas.microsoft.com/office/powerpoint/2010/main" val="3653327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1"/>
          <p:cNvSpPr txBox="1"/>
          <p:nvPr/>
        </p:nvSpPr>
        <p:spPr>
          <a:xfrm>
            <a:off x="1395892" y="4869160"/>
            <a:ext cx="6696744" cy="1508105"/>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AU" sz="1100" dirty="0" smtClean="0"/>
              <a:t>Received 1,865 </a:t>
            </a:r>
            <a:r>
              <a:rPr lang="en-AU" sz="1100" dirty="0"/>
              <a:t>contacts – </a:t>
            </a:r>
            <a:r>
              <a:rPr lang="en-AU" sz="1100" dirty="0" smtClean="0"/>
              <a:t>80% </a:t>
            </a:r>
            <a:r>
              <a:rPr lang="en-AU" sz="1100" dirty="0"/>
              <a:t>about resolving disputes.</a:t>
            </a:r>
          </a:p>
          <a:p>
            <a:pPr marL="171450" lvl="0" indent="-171450">
              <a:spcAft>
                <a:spcPts val="600"/>
              </a:spcAft>
              <a:buFont typeface="Arial" panose="020B0604020202020204" pitchFamily="34" charset="0"/>
              <a:buChar char="•"/>
            </a:pPr>
            <a:r>
              <a:rPr lang="en-AU" sz="1100" dirty="0" smtClean="0"/>
              <a:t>178 </a:t>
            </a:r>
            <a:r>
              <a:rPr lang="en-AU" sz="1100" dirty="0"/>
              <a:t>contacts were received under the Franchising Code of Conduct.</a:t>
            </a:r>
          </a:p>
          <a:p>
            <a:pPr marL="171450" lvl="0" indent="-171450">
              <a:spcAft>
                <a:spcPts val="600"/>
              </a:spcAft>
              <a:buFont typeface="Arial" panose="020B0604020202020204" pitchFamily="34" charset="0"/>
              <a:buChar char="•"/>
            </a:pPr>
            <a:r>
              <a:rPr lang="en-AU" sz="1100" dirty="0"/>
              <a:t>Main issues –contract disputes </a:t>
            </a:r>
            <a:r>
              <a:rPr lang="en-AU" sz="1100" dirty="0" smtClean="0"/>
              <a:t>(28%) </a:t>
            </a:r>
            <a:r>
              <a:rPr lang="en-AU" sz="1100" dirty="0"/>
              <a:t>and payment issues </a:t>
            </a:r>
            <a:r>
              <a:rPr lang="en-AU" sz="1100" dirty="0" smtClean="0"/>
              <a:t>(26%), </a:t>
            </a:r>
            <a:r>
              <a:rPr lang="en-AU" sz="1100" dirty="0"/>
              <a:t>including issues such as online digital platforms, expensive office technology solutions, </a:t>
            </a:r>
            <a:r>
              <a:rPr lang="en-AU" sz="1100" dirty="0" smtClean="0"/>
              <a:t>legacy banking matters </a:t>
            </a:r>
            <a:r>
              <a:rPr lang="en-US" sz="1100" dirty="0"/>
              <a:t>that do not fall under the AFCA jurisdiction</a:t>
            </a:r>
            <a:r>
              <a:rPr lang="en-AU" sz="1100" dirty="0" smtClean="0"/>
              <a:t>, </a:t>
            </a:r>
            <a:r>
              <a:rPr lang="en-AU" sz="1100" dirty="0"/>
              <a:t>finance contracts relating to unfit for purpose products and unfair contract terms.</a:t>
            </a:r>
          </a:p>
          <a:p>
            <a:pPr marL="171450" lvl="0" indent="-171450">
              <a:buFont typeface="Arial" panose="020B0604020202020204" pitchFamily="34" charset="0"/>
              <a:buChar char="•"/>
            </a:pPr>
            <a:r>
              <a:rPr lang="en-AU" sz="1100" dirty="0" smtClean="0"/>
              <a:t>Work commenced with the Department of Employment, Skills, Small and Family Business to upgrade the CRM, to allow for a more effective case management system and efficient use by all staff.</a:t>
            </a:r>
            <a:endParaRPr lang="en-AU" sz="1100" dirty="0"/>
          </a:p>
        </p:txBody>
      </p:sp>
      <p:sp>
        <p:nvSpPr>
          <p:cNvPr id="9" name="Rectangle 8"/>
          <p:cNvSpPr/>
          <p:nvPr/>
        </p:nvSpPr>
        <p:spPr>
          <a:xfrm>
            <a:off x="467544" y="356293"/>
            <a:ext cx="2504281" cy="492443"/>
          </a:xfrm>
          <a:prstGeom prst="rect">
            <a:avLst/>
          </a:prstGeom>
        </p:spPr>
        <p:txBody>
          <a:bodyPr wrap="square">
            <a:spAutoFit/>
          </a:bodyPr>
          <a:lstStyle/>
          <a:p>
            <a:r>
              <a:rPr lang="en-AU" sz="2600" b="1" dirty="0" smtClean="0">
                <a:solidFill>
                  <a:srgbClr val="193264"/>
                </a:solidFill>
              </a:rPr>
              <a:t>Key activities</a:t>
            </a:r>
            <a:endParaRPr lang="en-AU" sz="2600" b="1" dirty="0">
              <a:solidFill>
                <a:srgbClr val="193264"/>
              </a:solidFill>
            </a:endParaRPr>
          </a:p>
        </p:txBody>
      </p:sp>
      <p:sp>
        <p:nvSpPr>
          <p:cNvPr id="18" name="TextBox 17"/>
          <p:cNvSpPr txBox="1"/>
          <p:nvPr/>
        </p:nvSpPr>
        <p:spPr>
          <a:xfrm>
            <a:off x="8676456" y="6660307"/>
            <a:ext cx="467544" cy="200055"/>
          </a:xfrm>
          <a:prstGeom prst="rect">
            <a:avLst/>
          </a:prstGeom>
          <a:noFill/>
        </p:spPr>
        <p:txBody>
          <a:bodyPr wrap="square" rtlCol="0">
            <a:spAutoFit/>
          </a:bodyPr>
          <a:lstStyle/>
          <a:p>
            <a:pPr algn="ctr"/>
            <a:fld id="{772A3BAB-E5F2-4DBA-9973-B05B60FF4C6E}" type="slidenum">
              <a:rPr lang="en-AU" sz="700" smtClean="0"/>
              <a:t>3</a:t>
            </a:fld>
            <a:endParaRPr lang="en-AU" sz="700" dirty="0"/>
          </a:p>
        </p:txBody>
      </p:sp>
      <p:sp>
        <p:nvSpPr>
          <p:cNvPr id="4" name="Rounded Rectangle 26"/>
          <p:cNvSpPr/>
          <p:nvPr/>
        </p:nvSpPr>
        <p:spPr>
          <a:xfrm>
            <a:off x="1251876" y="954131"/>
            <a:ext cx="6912768" cy="1661072"/>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2" name="Group 1"/>
          <p:cNvGrpSpPr/>
          <p:nvPr/>
        </p:nvGrpSpPr>
        <p:grpSpPr>
          <a:xfrm>
            <a:off x="608480" y="920744"/>
            <a:ext cx="430887" cy="1725800"/>
            <a:chOff x="400212" y="995753"/>
            <a:chExt cx="430887" cy="1730081"/>
          </a:xfrm>
        </p:grpSpPr>
        <p:sp>
          <p:nvSpPr>
            <p:cNvPr id="3" name="Rounded Rectangle 21"/>
            <p:cNvSpPr/>
            <p:nvPr/>
          </p:nvSpPr>
          <p:spPr>
            <a:xfrm>
              <a:off x="400212" y="995753"/>
              <a:ext cx="430887" cy="1730081"/>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8" name="TextBox 13"/>
            <p:cNvSpPr txBox="1"/>
            <p:nvPr/>
          </p:nvSpPr>
          <p:spPr>
            <a:xfrm rot="16200000">
              <a:off x="-229350" y="1660738"/>
              <a:ext cx="1690012" cy="400110"/>
            </a:xfrm>
            <a:prstGeom prst="rect">
              <a:avLst/>
            </a:prstGeom>
            <a:noFill/>
          </p:spPr>
          <p:txBody>
            <a:bodyPr wrap="square" rtlCol="0">
              <a:spAutoFit/>
            </a:bodyPr>
            <a:lstStyle/>
            <a:p>
              <a:pPr algn="ctr"/>
              <a:r>
                <a:rPr lang="en-AU" sz="2000" b="1" dirty="0" smtClean="0">
                  <a:solidFill>
                    <a:schemeClr val="bg1"/>
                  </a:solidFill>
                </a:rPr>
                <a:t>OUTREACH</a:t>
              </a:r>
              <a:endParaRPr lang="en-AU" sz="2000" b="1" dirty="0">
                <a:solidFill>
                  <a:schemeClr val="bg1"/>
                </a:solidFill>
              </a:endParaRPr>
            </a:p>
          </p:txBody>
        </p:sp>
      </p:grpSp>
      <p:sp>
        <p:nvSpPr>
          <p:cNvPr id="22" name="TextBox 31"/>
          <p:cNvSpPr txBox="1"/>
          <p:nvPr/>
        </p:nvSpPr>
        <p:spPr>
          <a:xfrm>
            <a:off x="1381230" y="2831227"/>
            <a:ext cx="6696744" cy="1677382"/>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AU" sz="1100" dirty="0"/>
              <a:t>Launched the </a:t>
            </a:r>
            <a:r>
              <a:rPr lang="en-AU" sz="1100" i="1" dirty="0"/>
              <a:t>Insolvency Practices Inquiry</a:t>
            </a:r>
            <a:r>
              <a:rPr lang="en-AU" sz="1100" dirty="0"/>
              <a:t> in October and released a discussion paper in December, seeking feedback on the development of a best practice framework for small businesses facing insolvency and for practitioners managing external administrations.</a:t>
            </a:r>
          </a:p>
          <a:p>
            <a:pPr marL="171450" lvl="0" indent="-171450">
              <a:spcAft>
                <a:spcPts val="600"/>
              </a:spcAft>
              <a:buFont typeface="Arial" panose="020B0604020202020204" pitchFamily="34" charset="0"/>
              <a:buChar char="•"/>
            </a:pPr>
            <a:r>
              <a:rPr lang="en-AU" sz="1100" dirty="0"/>
              <a:t>Released the </a:t>
            </a:r>
            <a:r>
              <a:rPr lang="en-AU" sz="1100" i="1" dirty="0"/>
              <a:t>Review of the Research and Development Tax Incentive</a:t>
            </a:r>
            <a:r>
              <a:rPr lang="en-AU" sz="1100" dirty="0"/>
              <a:t>, recommending the incentive be retained and a suite of reforms made to the way the system is administered.</a:t>
            </a:r>
          </a:p>
          <a:p>
            <a:pPr marL="171450" lvl="0" indent="-171450">
              <a:spcAft>
                <a:spcPts val="600"/>
              </a:spcAft>
              <a:buFont typeface="Arial" panose="020B0604020202020204" pitchFamily="34" charset="0"/>
              <a:buChar char="•"/>
            </a:pPr>
            <a:r>
              <a:rPr lang="en-AU" sz="1100" dirty="0"/>
              <a:t>Commenced a review into the impact of supply chain financing on small and family businesses.</a:t>
            </a:r>
          </a:p>
          <a:p>
            <a:pPr marL="171450" lvl="0" indent="-171450">
              <a:buFont typeface="Arial" panose="020B0604020202020204" pitchFamily="34" charset="0"/>
              <a:buChar char="•"/>
            </a:pPr>
            <a:r>
              <a:rPr lang="en-AU" sz="1100" dirty="0"/>
              <a:t>Worked with the Franchising Taskforce to develop the draft Regulatory Impact Statement and provided detailed feedback upon its release</a:t>
            </a:r>
            <a:r>
              <a:rPr lang="en-AU" sz="1100" dirty="0" smtClean="0"/>
              <a:t>.</a:t>
            </a:r>
            <a:endParaRPr lang="en-AU" sz="1100" dirty="0"/>
          </a:p>
        </p:txBody>
      </p:sp>
      <p:sp>
        <p:nvSpPr>
          <p:cNvPr id="17" name="Rounded Rectangle 41"/>
          <p:cNvSpPr/>
          <p:nvPr/>
        </p:nvSpPr>
        <p:spPr>
          <a:xfrm>
            <a:off x="1269965" y="2807322"/>
            <a:ext cx="6894679" cy="1725192"/>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7" name="Group 6"/>
          <p:cNvGrpSpPr/>
          <p:nvPr/>
        </p:nvGrpSpPr>
        <p:grpSpPr>
          <a:xfrm>
            <a:off x="604169" y="2807322"/>
            <a:ext cx="439507" cy="1725192"/>
            <a:chOff x="4733374" y="2327030"/>
            <a:chExt cx="439507" cy="1750042"/>
          </a:xfrm>
        </p:grpSpPr>
        <p:sp>
          <p:nvSpPr>
            <p:cNvPr id="15" name="Rounded Rectangle 38"/>
            <p:cNvSpPr/>
            <p:nvPr/>
          </p:nvSpPr>
          <p:spPr>
            <a:xfrm>
              <a:off x="4733374" y="2327031"/>
              <a:ext cx="439507" cy="1750041"/>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TextBox 42"/>
            <p:cNvSpPr txBox="1"/>
            <p:nvPr/>
          </p:nvSpPr>
          <p:spPr>
            <a:xfrm rot="16200000">
              <a:off x="4078108" y="3001996"/>
              <a:ext cx="1750041" cy="400110"/>
            </a:xfrm>
            <a:prstGeom prst="rect">
              <a:avLst/>
            </a:prstGeom>
            <a:noFill/>
          </p:spPr>
          <p:txBody>
            <a:bodyPr wrap="square" rtlCol="0">
              <a:spAutoFit/>
            </a:bodyPr>
            <a:lstStyle/>
            <a:p>
              <a:pPr algn="ctr"/>
              <a:r>
                <a:rPr lang="en-AU" sz="2000" b="1" dirty="0" smtClean="0">
                  <a:solidFill>
                    <a:schemeClr val="bg1"/>
                  </a:solidFill>
                </a:rPr>
                <a:t>ADVOCACY</a:t>
              </a:r>
              <a:endParaRPr lang="en-AU" sz="2000" b="1" dirty="0">
                <a:solidFill>
                  <a:schemeClr val="bg1"/>
                </a:solidFill>
              </a:endParaRPr>
            </a:p>
          </p:txBody>
        </p:sp>
      </p:grpSp>
      <p:sp>
        <p:nvSpPr>
          <p:cNvPr id="25" name="Rounded Rectangle 33"/>
          <p:cNvSpPr/>
          <p:nvPr/>
        </p:nvSpPr>
        <p:spPr>
          <a:xfrm>
            <a:off x="1259632" y="4725144"/>
            <a:ext cx="6905012" cy="1816493"/>
          </a:xfrm>
          <a:custGeom>
            <a:avLst/>
            <a:gdLst>
              <a:gd name="connsiteX0" fmla="*/ 0 w 4474047"/>
              <a:gd name="connsiteY0" fmla="*/ 298790 h 1792704"/>
              <a:gd name="connsiteX1" fmla="*/ 298790 w 4474047"/>
              <a:gd name="connsiteY1" fmla="*/ 0 h 1792704"/>
              <a:gd name="connsiteX2" fmla="*/ 4175257 w 4474047"/>
              <a:gd name="connsiteY2" fmla="*/ 0 h 1792704"/>
              <a:gd name="connsiteX3" fmla="*/ 4474047 w 4474047"/>
              <a:gd name="connsiteY3" fmla="*/ 298790 h 1792704"/>
              <a:gd name="connsiteX4" fmla="*/ 4474047 w 4474047"/>
              <a:gd name="connsiteY4" fmla="*/ 1493914 h 1792704"/>
              <a:gd name="connsiteX5" fmla="*/ 4175257 w 4474047"/>
              <a:gd name="connsiteY5" fmla="*/ 1792704 h 1792704"/>
              <a:gd name="connsiteX6" fmla="*/ 298790 w 4474047"/>
              <a:gd name="connsiteY6" fmla="*/ 1792704 h 1792704"/>
              <a:gd name="connsiteX7" fmla="*/ 0 w 4474047"/>
              <a:gd name="connsiteY7" fmla="*/ 1493914 h 1792704"/>
              <a:gd name="connsiteX8" fmla="*/ 0 w 4474047"/>
              <a:gd name="connsiteY8" fmla="*/ 298790 h 1792704"/>
              <a:gd name="connsiteX0" fmla="*/ 0 w 4474047"/>
              <a:gd name="connsiteY0" fmla="*/ 298790 h 1792704"/>
              <a:gd name="connsiteX1" fmla="*/ 298790 w 4474047"/>
              <a:gd name="connsiteY1" fmla="*/ 0 h 1792704"/>
              <a:gd name="connsiteX2" fmla="*/ 4175257 w 4474047"/>
              <a:gd name="connsiteY2" fmla="*/ 0 h 1792704"/>
              <a:gd name="connsiteX3" fmla="*/ 4474047 w 4474047"/>
              <a:gd name="connsiteY3" fmla="*/ 298790 h 1792704"/>
              <a:gd name="connsiteX4" fmla="*/ 4474047 w 4474047"/>
              <a:gd name="connsiteY4" fmla="*/ 1355551 h 1792704"/>
              <a:gd name="connsiteX5" fmla="*/ 4175257 w 4474047"/>
              <a:gd name="connsiteY5" fmla="*/ 1792704 h 1792704"/>
              <a:gd name="connsiteX6" fmla="*/ 298790 w 4474047"/>
              <a:gd name="connsiteY6" fmla="*/ 1792704 h 1792704"/>
              <a:gd name="connsiteX7" fmla="*/ 0 w 4474047"/>
              <a:gd name="connsiteY7" fmla="*/ 1493914 h 1792704"/>
              <a:gd name="connsiteX8" fmla="*/ 0 w 4474047"/>
              <a:gd name="connsiteY8" fmla="*/ 298790 h 1792704"/>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355551 h 1798720"/>
              <a:gd name="connsiteX5" fmla="*/ 3994783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355551 h 1798720"/>
              <a:gd name="connsiteX5" fmla="*/ 4097051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445788 h 1798720"/>
              <a:gd name="connsiteX5" fmla="*/ 4097051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4047" h="1798720">
                <a:moveTo>
                  <a:pt x="0" y="298790"/>
                </a:moveTo>
                <a:cubicBezTo>
                  <a:pt x="0" y="133773"/>
                  <a:pt x="133773" y="0"/>
                  <a:pt x="298790" y="0"/>
                </a:cubicBezTo>
                <a:lnTo>
                  <a:pt x="4175257" y="0"/>
                </a:lnTo>
                <a:cubicBezTo>
                  <a:pt x="4340274" y="0"/>
                  <a:pt x="4474047" y="133773"/>
                  <a:pt x="4474047" y="298790"/>
                </a:cubicBezTo>
                <a:lnTo>
                  <a:pt x="4474047" y="1445788"/>
                </a:lnTo>
                <a:cubicBezTo>
                  <a:pt x="4474047" y="1610805"/>
                  <a:pt x="4262068" y="1798720"/>
                  <a:pt x="4097051" y="1798720"/>
                </a:cubicBezTo>
                <a:lnTo>
                  <a:pt x="298790" y="1792704"/>
                </a:lnTo>
                <a:cubicBezTo>
                  <a:pt x="133773" y="1792704"/>
                  <a:pt x="0" y="1658931"/>
                  <a:pt x="0" y="1493914"/>
                </a:cubicBezTo>
                <a:lnTo>
                  <a:pt x="0" y="298790"/>
                </a:lnTo>
                <a:close/>
              </a:path>
            </a:pathLst>
          </a:cu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5" name="Group 4"/>
          <p:cNvGrpSpPr/>
          <p:nvPr/>
        </p:nvGrpSpPr>
        <p:grpSpPr>
          <a:xfrm>
            <a:off x="604169" y="4725144"/>
            <a:ext cx="453287" cy="1816493"/>
            <a:chOff x="4729991" y="4162239"/>
            <a:chExt cx="453287" cy="2151989"/>
          </a:xfrm>
        </p:grpSpPr>
        <p:sp>
          <p:nvSpPr>
            <p:cNvPr id="24" name="Rounded Rectangle 32"/>
            <p:cNvSpPr/>
            <p:nvPr/>
          </p:nvSpPr>
          <p:spPr>
            <a:xfrm>
              <a:off x="4729991" y="4162239"/>
              <a:ext cx="453287" cy="2151989"/>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6" name="TextBox 35"/>
            <p:cNvSpPr txBox="1"/>
            <p:nvPr/>
          </p:nvSpPr>
          <p:spPr>
            <a:xfrm rot="16200000">
              <a:off x="3931355" y="5047993"/>
              <a:ext cx="2050557" cy="380480"/>
            </a:xfrm>
            <a:prstGeom prst="rect">
              <a:avLst/>
            </a:prstGeom>
            <a:noFill/>
          </p:spPr>
          <p:txBody>
            <a:bodyPr wrap="square" lIns="36000" tIns="36000" rIns="36000" bIns="36000" rtlCol="0">
              <a:spAutoFit/>
            </a:bodyPr>
            <a:lstStyle/>
            <a:p>
              <a:pPr algn="ctr"/>
              <a:r>
                <a:rPr lang="en-AU" sz="2000" b="1" dirty="0" smtClean="0">
                  <a:solidFill>
                    <a:schemeClr val="bg1"/>
                  </a:solidFill>
                </a:rPr>
                <a:t>ASSISTANCE</a:t>
              </a:r>
              <a:endParaRPr lang="en-AU" sz="2000" b="1" dirty="0">
                <a:solidFill>
                  <a:schemeClr val="bg1"/>
                </a:solidFill>
              </a:endParaRPr>
            </a:p>
          </p:txBody>
        </p:sp>
      </p:grpSp>
      <p:sp>
        <p:nvSpPr>
          <p:cNvPr id="38" name="Rectangle 37"/>
          <p:cNvSpPr/>
          <p:nvPr/>
        </p:nvSpPr>
        <p:spPr>
          <a:xfrm>
            <a:off x="2497932" y="1988840"/>
            <a:ext cx="2160000" cy="246221"/>
          </a:xfrm>
          <a:prstGeom prst="rect">
            <a:avLst/>
          </a:prstGeom>
        </p:spPr>
        <p:txBody>
          <a:bodyPr wrap="square">
            <a:spAutoFit/>
          </a:bodyPr>
          <a:lstStyle/>
          <a:p>
            <a:r>
              <a:rPr lang="en-AU" sz="1000" dirty="0"/>
              <a:t> </a:t>
            </a:r>
            <a:endParaRPr lang="en-US" sz="1000" dirty="0" smtClean="0"/>
          </a:p>
        </p:txBody>
      </p:sp>
      <p:sp>
        <p:nvSpPr>
          <p:cNvPr id="6" name="Rectangle 3"/>
          <p:cNvSpPr/>
          <p:nvPr/>
        </p:nvSpPr>
        <p:spPr>
          <a:xfrm>
            <a:off x="1359888" y="984448"/>
            <a:ext cx="6696744" cy="1600438"/>
          </a:xfrm>
          <a:prstGeom prst="rect">
            <a:avLst/>
          </a:prstGeom>
        </p:spPr>
        <p:txBody>
          <a:bodyPr wrap="square">
            <a:spAutoFit/>
          </a:bodyPr>
          <a:lstStyle/>
          <a:p>
            <a:pPr marL="171450" indent="-171450">
              <a:spcAft>
                <a:spcPts val="600"/>
              </a:spcAft>
              <a:buFont typeface="Arial" panose="020B0604020202020204" pitchFamily="34" charset="0"/>
              <a:buChar char="•"/>
            </a:pPr>
            <a:r>
              <a:rPr lang="en-AU" sz="1100" dirty="0"/>
              <a:t>Major media appearances: The Drum, ABC News, Channel 7 News, 7.30 Report, SBS TV News, the Australasian College of Health Service Management webcast.</a:t>
            </a:r>
          </a:p>
          <a:p>
            <a:pPr marL="171450" indent="-171450">
              <a:spcAft>
                <a:spcPts val="600"/>
              </a:spcAft>
              <a:buFont typeface="Arial" panose="020B0604020202020204" pitchFamily="34" charset="0"/>
              <a:buChar char="•"/>
            </a:pPr>
            <a:r>
              <a:rPr lang="en-AU" sz="1100" dirty="0"/>
              <a:t>Key media topics: Insolvency practices, Banking Code of Practice, Director Identification Numbers, collective bargaining, </a:t>
            </a:r>
            <a:r>
              <a:rPr lang="en-AU" sz="1100" dirty="0" err="1"/>
              <a:t>phoenixing</a:t>
            </a:r>
            <a:r>
              <a:rPr lang="en-AU" sz="1100" dirty="0"/>
              <a:t>, SME lending, MYEFO.</a:t>
            </a:r>
          </a:p>
          <a:p>
            <a:pPr marL="171450" indent="-171450">
              <a:buFont typeface="Arial" panose="020B0604020202020204" pitchFamily="34" charset="0"/>
              <a:buChar char="•"/>
            </a:pPr>
            <a:r>
              <a:rPr lang="en-AU" sz="1100" dirty="0"/>
              <a:t>Events: the Ombudsman and senior staff participated in 27 events as keynote, panellist or special guest, including the National Small Business Cyber Summit, Global Thought Leadership Summit, National Franchise </a:t>
            </a:r>
            <a:r>
              <a:rPr lang="en-AU" sz="1100" dirty="0" smtClean="0"/>
              <a:t>Convention, the APEC </a:t>
            </a:r>
            <a:r>
              <a:rPr lang="en-AU" sz="1100" dirty="0"/>
              <a:t>SME Productivity &amp; Performance </a:t>
            </a:r>
            <a:r>
              <a:rPr lang="en-AU" sz="1100" dirty="0" smtClean="0"/>
              <a:t>Forum and the launch of the </a:t>
            </a:r>
            <a:r>
              <a:rPr lang="en-AU" sz="1100" i="1" dirty="0" smtClean="0"/>
              <a:t>My Business Health</a:t>
            </a:r>
            <a:r>
              <a:rPr lang="en-AU" sz="1100" dirty="0" smtClean="0"/>
              <a:t> portal.</a:t>
            </a:r>
            <a:endParaRPr lang="en-US" sz="1100" dirty="0"/>
          </a:p>
        </p:txBody>
      </p:sp>
    </p:spTree>
    <p:extLst>
      <p:ext uri="{BB962C8B-B14F-4D97-AF65-F5344CB8AC3E}">
        <p14:creationId xmlns:p14="http://schemas.microsoft.com/office/powerpoint/2010/main" val="388376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251520" y="4428267"/>
            <a:ext cx="8621589" cy="22384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32" name="Textfeld 287"/>
          <p:cNvSpPr txBox="1"/>
          <p:nvPr/>
        </p:nvSpPr>
        <p:spPr bwMode="gray">
          <a:xfrm>
            <a:off x="6873089" y="4832391"/>
            <a:ext cx="1803367" cy="69249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rgbClr val="193264"/>
                </a:solidFill>
              </a:rPr>
              <a:t>Ombudsman</a:t>
            </a:r>
          </a:p>
          <a:p>
            <a:pPr algn="ctr"/>
            <a:r>
              <a:rPr lang="en-US" sz="1000" dirty="0" smtClean="0">
                <a:solidFill>
                  <a:srgbClr val="193264"/>
                </a:solidFill>
              </a:rPr>
              <a:t>1,466 followers | 102 tweets</a:t>
            </a:r>
          </a:p>
          <a:p>
            <a:pPr algn="ctr"/>
            <a:endParaRPr lang="en-US" sz="500" dirty="0" smtClean="0">
              <a:solidFill>
                <a:srgbClr val="193264"/>
              </a:solidFill>
            </a:endParaRPr>
          </a:p>
          <a:p>
            <a:pPr algn="ctr"/>
            <a:r>
              <a:rPr lang="en-US" sz="1000" dirty="0">
                <a:solidFill>
                  <a:srgbClr val="193264"/>
                </a:solidFill>
              </a:rPr>
              <a:t>ASBFEO</a:t>
            </a:r>
          </a:p>
          <a:p>
            <a:pPr algn="ctr"/>
            <a:r>
              <a:rPr lang="en-US" sz="1000" dirty="0">
                <a:solidFill>
                  <a:srgbClr val="193264"/>
                </a:solidFill>
              </a:rPr>
              <a:t> </a:t>
            </a:r>
            <a:r>
              <a:rPr lang="en-US" sz="1000" dirty="0" smtClean="0">
                <a:solidFill>
                  <a:srgbClr val="193264"/>
                </a:solidFill>
              </a:rPr>
              <a:t>1,626 followers </a:t>
            </a:r>
            <a:r>
              <a:rPr lang="en-US" sz="1000" dirty="0">
                <a:solidFill>
                  <a:srgbClr val="193264"/>
                </a:solidFill>
              </a:rPr>
              <a:t>| </a:t>
            </a:r>
            <a:r>
              <a:rPr lang="en-US" sz="1000" dirty="0" smtClean="0">
                <a:solidFill>
                  <a:srgbClr val="193264"/>
                </a:solidFill>
              </a:rPr>
              <a:t>177 tweets</a:t>
            </a:r>
            <a:endParaRPr lang="en-US" sz="1000" dirty="0">
              <a:solidFill>
                <a:srgbClr val="193264"/>
              </a:solidFill>
            </a:endParaRPr>
          </a:p>
        </p:txBody>
      </p:sp>
      <p:sp>
        <p:nvSpPr>
          <p:cNvPr id="3" name="TextBox 2"/>
          <p:cNvSpPr txBox="1"/>
          <p:nvPr/>
        </p:nvSpPr>
        <p:spPr>
          <a:xfrm>
            <a:off x="251520" y="284171"/>
            <a:ext cx="8658708" cy="492443"/>
          </a:xfrm>
          <a:prstGeom prst="rect">
            <a:avLst/>
          </a:prstGeom>
          <a:noFill/>
          <a:ln>
            <a:noFill/>
          </a:ln>
        </p:spPr>
        <p:txBody>
          <a:bodyPr wrap="square" rtlCol="0">
            <a:spAutoFit/>
          </a:bodyPr>
          <a:lstStyle/>
          <a:p>
            <a:r>
              <a:rPr lang="en-AU" sz="2600" b="1" dirty="0" smtClean="0">
                <a:solidFill>
                  <a:srgbClr val="193264"/>
                </a:solidFill>
                <a:latin typeface="Arial" panose="020B0604020202020204" pitchFamily="34" charset="0"/>
                <a:cs typeface="Arial" panose="020B0604020202020204" pitchFamily="34" charset="0"/>
              </a:rPr>
              <a:t>Outreach: </a:t>
            </a:r>
            <a:r>
              <a:rPr lang="en-US" sz="2400" b="1" dirty="0" smtClean="0">
                <a:solidFill>
                  <a:srgbClr val="193264"/>
                </a:solidFill>
                <a:latin typeface="Arial" panose="020B0604020202020204" pitchFamily="34" charset="0"/>
                <a:cs typeface="Arial" panose="020B0604020202020204" pitchFamily="34" charset="0"/>
              </a:rPr>
              <a:t>communications and stakeholder engagement</a:t>
            </a:r>
            <a:endParaRPr lang="en-US" sz="2400" b="1" dirty="0">
              <a:solidFill>
                <a:srgbClr val="193264"/>
              </a:solidFill>
              <a:latin typeface="Arial" panose="020B0604020202020204" pitchFamily="34" charset="0"/>
              <a:cs typeface="Arial" panose="020B0604020202020204" pitchFamily="34" charset="0"/>
            </a:endParaRPr>
          </a:p>
        </p:txBody>
      </p:sp>
      <p:sp>
        <p:nvSpPr>
          <p:cNvPr id="41" name="Rectangle 40"/>
          <p:cNvSpPr/>
          <p:nvPr/>
        </p:nvSpPr>
        <p:spPr>
          <a:xfrm>
            <a:off x="251520" y="866805"/>
            <a:ext cx="5112568" cy="3195105"/>
          </a:xfrm>
          <a:prstGeom prst="rect">
            <a:avLst/>
          </a:prstGeom>
        </p:spPr>
        <p:txBody>
          <a:bodyPr wrap="square">
            <a:spAutoFit/>
          </a:bodyPr>
          <a:lstStyle/>
          <a:p>
            <a:pPr marL="171450" lvl="0" indent="-171450">
              <a:lnSpc>
                <a:spcPct val="112000"/>
              </a:lnSpc>
              <a:buFont typeface="Arial" panose="020B0604020202020204" pitchFamily="34" charset="0"/>
              <a:buChar char="•"/>
            </a:pPr>
            <a:r>
              <a:rPr lang="en-US" sz="1200" dirty="0"/>
              <a:t>Representing Australia’s small and family businesses, the Ombudsman attended </a:t>
            </a:r>
            <a:r>
              <a:rPr lang="en-US" sz="1200" dirty="0" smtClean="0"/>
              <a:t>34 </a:t>
            </a:r>
            <a:r>
              <a:rPr lang="en-US" sz="1200" dirty="0"/>
              <a:t>meetings with government and engaged with </a:t>
            </a:r>
            <a:r>
              <a:rPr lang="en-US" sz="1200" dirty="0" smtClean="0"/>
              <a:t>38 </a:t>
            </a:r>
            <a:r>
              <a:rPr lang="en-US" sz="1200" dirty="0"/>
              <a:t>key external stakeholders</a:t>
            </a:r>
            <a:r>
              <a:rPr lang="en-US" sz="1200" dirty="0" smtClean="0"/>
              <a:t>.</a:t>
            </a:r>
          </a:p>
          <a:p>
            <a:pPr marL="171450" lvl="0" indent="-171450">
              <a:lnSpc>
                <a:spcPct val="112000"/>
              </a:lnSpc>
              <a:buFont typeface="Arial" panose="020B0604020202020204" pitchFamily="34" charset="0"/>
              <a:buChar char="•"/>
            </a:pPr>
            <a:endParaRPr lang="en-US" sz="1200" dirty="0"/>
          </a:p>
          <a:p>
            <a:pPr marL="171450" lvl="0" indent="-171450">
              <a:lnSpc>
                <a:spcPct val="112000"/>
              </a:lnSpc>
              <a:buFont typeface="Arial" panose="020B0604020202020204" pitchFamily="34" charset="0"/>
              <a:buChar char="•"/>
            </a:pPr>
            <a:r>
              <a:rPr lang="en-US" sz="1200" dirty="0"/>
              <a:t>The Ombudsman participated in </a:t>
            </a:r>
            <a:r>
              <a:rPr lang="en-US" sz="1200" dirty="0" smtClean="0"/>
              <a:t>41 </a:t>
            </a:r>
            <a:r>
              <a:rPr lang="en-US" sz="1200" dirty="0"/>
              <a:t>media interviews, which resulted in </a:t>
            </a:r>
            <a:r>
              <a:rPr lang="en-US" sz="1200" dirty="0" smtClean="0"/>
              <a:t>486 </a:t>
            </a:r>
            <a:r>
              <a:rPr lang="en-US" sz="1200" dirty="0"/>
              <a:t>media mentions across TV, radio, print and online</a:t>
            </a:r>
            <a:r>
              <a:rPr lang="en-US" sz="1200" dirty="0" smtClean="0"/>
              <a:t>.</a:t>
            </a:r>
          </a:p>
          <a:p>
            <a:pPr marL="171450" lvl="0" indent="-171450">
              <a:lnSpc>
                <a:spcPct val="112000"/>
              </a:lnSpc>
              <a:buFont typeface="Arial" panose="020B0604020202020204" pitchFamily="34" charset="0"/>
              <a:buChar char="•"/>
            </a:pPr>
            <a:endParaRPr lang="en-US" sz="1200" dirty="0"/>
          </a:p>
          <a:p>
            <a:pPr marL="171450" lvl="0" indent="-171450">
              <a:lnSpc>
                <a:spcPct val="112000"/>
              </a:lnSpc>
              <a:buFont typeface="Arial" panose="020B0604020202020204" pitchFamily="34" charset="0"/>
              <a:buChar char="•"/>
            </a:pPr>
            <a:r>
              <a:rPr lang="en-US" sz="1200" dirty="0" smtClean="0"/>
              <a:t>Six opinion pieces and three small </a:t>
            </a:r>
            <a:r>
              <a:rPr lang="en-US" sz="1200" dirty="0"/>
              <a:t>business success stories were developed and published on the ASBFEO </a:t>
            </a:r>
            <a:r>
              <a:rPr lang="en-US" sz="1200" dirty="0" smtClean="0"/>
              <a:t>website.</a:t>
            </a:r>
          </a:p>
          <a:p>
            <a:pPr marL="171450" lvl="0" indent="-171450">
              <a:lnSpc>
                <a:spcPct val="112000"/>
              </a:lnSpc>
              <a:buFont typeface="Arial" panose="020B0604020202020204" pitchFamily="34" charset="0"/>
              <a:buChar char="•"/>
            </a:pPr>
            <a:endParaRPr lang="en-US" sz="1200" dirty="0"/>
          </a:p>
          <a:p>
            <a:pPr marL="171450" indent="-171450">
              <a:lnSpc>
                <a:spcPct val="112000"/>
              </a:lnSpc>
              <a:buFont typeface="Arial" panose="020B0604020202020204" pitchFamily="34" charset="0"/>
              <a:buChar char="•"/>
            </a:pPr>
            <a:r>
              <a:rPr lang="en-AU" sz="1200" dirty="0"/>
              <a:t>The </a:t>
            </a:r>
            <a:r>
              <a:rPr lang="en-AU" sz="1200" i="1" dirty="0"/>
              <a:t>My Business Health</a:t>
            </a:r>
            <a:r>
              <a:rPr lang="en-AU" sz="1200" dirty="0"/>
              <a:t> portal was launched at a Canberra-based small business in December, to provide practical information and resources on the issues that keep small businesses awake at night. </a:t>
            </a:r>
            <a:r>
              <a:rPr lang="en-AU" sz="1200" dirty="0" smtClean="0"/>
              <a:t/>
            </a:r>
            <a:br>
              <a:rPr lang="en-AU" sz="1200" dirty="0" smtClean="0"/>
            </a:br>
            <a:r>
              <a:rPr lang="en-AU" sz="1200" dirty="0" smtClean="0"/>
              <a:t>It </a:t>
            </a:r>
            <a:r>
              <a:rPr lang="en-AU" sz="1200" dirty="0"/>
              <a:t>also provides resources to help small business owners experiencing mental health issues as a result of their concerns about their business</a:t>
            </a:r>
            <a:r>
              <a:rPr lang="en-AU" sz="1200" dirty="0" smtClean="0"/>
              <a:t>.</a:t>
            </a:r>
            <a:endParaRPr lang="en-AU" sz="1200" dirty="0"/>
          </a:p>
        </p:txBody>
      </p:sp>
      <p:sp>
        <p:nvSpPr>
          <p:cNvPr id="30" name="Textfeld 307"/>
          <p:cNvSpPr txBox="1"/>
          <p:nvPr/>
        </p:nvSpPr>
        <p:spPr bwMode="gray">
          <a:xfrm>
            <a:off x="2978138" y="4519179"/>
            <a:ext cx="3168352" cy="184666"/>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spcAft>
                <a:spcPts val="0"/>
              </a:spcAft>
            </a:pPr>
            <a:r>
              <a:rPr lang="en-US" b="1" dirty="0" smtClean="0">
                <a:solidFill>
                  <a:srgbClr val="193264"/>
                </a:solidFill>
              </a:rPr>
              <a:t>Traditional and Social </a:t>
            </a:r>
            <a:r>
              <a:rPr lang="en-US" b="1" dirty="0">
                <a:solidFill>
                  <a:srgbClr val="193264"/>
                </a:solidFill>
              </a:rPr>
              <a:t>M</a:t>
            </a:r>
            <a:r>
              <a:rPr lang="en-US" b="1" dirty="0" smtClean="0">
                <a:solidFill>
                  <a:srgbClr val="193264"/>
                </a:solidFill>
              </a:rPr>
              <a:t>edia</a:t>
            </a:r>
            <a:endParaRPr lang="de-DE" b="1" noProof="1">
              <a:solidFill>
                <a:srgbClr val="193264"/>
              </a:solidFill>
            </a:endParaRPr>
          </a:p>
        </p:txBody>
      </p:sp>
      <p:sp>
        <p:nvSpPr>
          <p:cNvPr id="57" name="TextBox 56"/>
          <p:cNvSpPr txBox="1"/>
          <p:nvPr/>
        </p:nvSpPr>
        <p:spPr>
          <a:xfrm>
            <a:off x="8676456" y="6657945"/>
            <a:ext cx="467544" cy="200055"/>
          </a:xfrm>
          <a:prstGeom prst="rect">
            <a:avLst/>
          </a:prstGeom>
          <a:noFill/>
        </p:spPr>
        <p:txBody>
          <a:bodyPr wrap="square" rtlCol="0">
            <a:spAutoFit/>
          </a:bodyPr>
          <a:lstStyle/>
          <a:p>
            <a:pPr algn="ctr"/>
            <a:fld id="{F4F9E115-A8E6-48A3-846B-441DD4FBC079}" type="slidenum">
              <a:rPr lang="en-AU" sz="700" dirty="0"/>
              <a:t>4</a:t>
            </a:fld>
            <a:endParaRPr lang="en-AU" sz="1050" dirty="0"/>
          </a:p>
        </p:txBody>
      </p:sp>
      <p:sp>
        <p:nvSpPr>
          <p:cNvPr id="2" name="Rectangle 1"/>
          <p:cNvSpPr/>
          <p:nvPr/>
        </p:nvSpPr>
        <p:spPr>
          <a:xfrm>
            <a:off x="5436097" y="3772219"/>
            <a:ext cx="3096344" cy="567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smtClean="0">
                <a:solidFill>
                  <a:srgbClr val="193264"/>
                </a:solidFill>
              </a:rPr>
              <a:t>Ombudsman Kate Carnell, Minister </a:t>
            </a:r>
            <a:r>
              <a:rPr lang="en-AU" sz="1000" dirty="0" err="1" smtClean="0">
                <a:solidFill>
                  <a:srgbClr val="193264"/>
                </a:solidFill>
              </a:rPr>
              <a:t>Michaelia</a:t>
            </a:r>
            <a:r>
              <a:rPr lang="en-AU" sz="1000" dirty="0" smtClean="0">
                <a:solidFill>
                  <a:srgbClr val="193264"/>
                </a:solidFill>
              </a:rPr>
              <a:t> Cash and small business owner Alan </a:t>
            </a:r>
            <a:r>
              <a:rPr lang="en-AU" sz="1000" dirty="0" err="1" smtClean="0">
                <a:solidFill>
                  <a:srgbClr val="193264"/>
                </a:solidFill>
              </a:rPr>
              <a:t>Tse</a:t>
            </a:r>
            <a:r>
              <a:rPr lang="en-AU" sz="1000" dirty="0" smtClean="0">
                <a:solidFill>
                  <a:srgbClr val="193264"/>
                </a:solidFill>
              </a:rPr>
              <a:t> from </a:t>
            </a:r>
            <a:br>
              <a:rPr lang="en-AU" sz="1000" dirty="0" smtClean="0">
                <a:solidFill>
                  <a:srgbClr val="193264"/>
                </a:solidFill>
              </a:rPr>
            </a:br>
            <a:r>
              <a:rPr lang="en-AU" sz="1000" dirty="0" err="1" smtClean="0">
                <a:solidFill>
                  <a:srgbClr val="193264"/>
                </a:solidFill>
              </a:rPr>
              <a:t>Altina</a:t>
            </a:r>
            <a:r>
              <a:rPr lang="en-AU" sz="1000" dirty="0" smtClean="0">
                <a:solidFill>
                  <a:srgbClr val="193264"/>
                </a:solidFill>
              </a:rPr>
              <a:t> Drinks at the launch of </a:t>
            </a:r>
            <a:r>
              <a:rPr lang="en-AU" sz="1000" b="1" i="1" dirty="0" smtClean="0">
                <a:solidFill>
                  <a:srgbClr val="193264"/>
                </a:solidFill>
              </a:rPr>
              <a:t>My Business Health</a:t>
            </a:r>
            <a:r>
              <a:rPr lang="en-AU" sz="1000" dirty="0" smtClean="0">
                <a:solidFill>
                  <a:srgbClr val="193264"/>
                </a:solidFill>
              </a:rPr>
              <a:t>. </a:t>
            </a:r>
            <a:endParaRPr lang="en-AU" sz="1000" dirty="0">
              <a:solidFill>
                <a:srgbClr val="193264"/>
              </a:solidFill>
            </a:endParaRPr>
          </a:p>
        </p:txBody>
      </p:sp>
      <p:sp>
        <p:nvSpPr>
          <p:cNvPr id="16" name="Rectangle 15"/>
          <p:cNvSpPr/>
          <p:nvPr/>
        </p:nvSpPr>
        <p:spPr>
          <a:xfrm>
            <a:off x="2832790" y="4901640"/>
            <a:ext cx="1044000" cy="553998"/>
          </a:xfrm>
          <a:prstGeom prst="rect">
            <a:avLst/>
          </a:prstGeom>
        </p:spPr>
        <p:txBody>
          <a:bodyPr wrap="square">
            <a:spAutoFit/>
          </a:bodyPr>
          <a:lstStyle/>
          <a:p>
            <a:pPr algn="ctr"/>
            <a:r>
              <a:rPr lang="en-US" sz="1000" b="1" dirty="0" smtClean="0">
                <a:solidFill>
                  <a:srgbClr val="193264"/>
                </a:solidFill>
              </a:rPr>
              <a:t>2,730 newsletter subscribers</a:t>
            </a:r>
            <a:endParaRPr lang="en-AU" sz="1000" b="1" dirty="0">
              <a:solidFill>
                <a:srgbClr val="193264"/>
              </a:solidFill>
            </a:endParaRPr>
          </a:p>
        </p:txBody>
      </p:sp>
      <p:sp>
        <p:nvSpPr>
          <p:cNvPr id="12" name="Rectangle 11"/>
          <p:cNvSpPr/>
          <p:nvPr/>
        </p:nvSpPr>
        <p:spPr>
          <a:xfrm>
            <a:off x="1077040" y="4978584"/>
            <a:ext cx="1060029" cy="400110"/>
          </a:xfrm>
          <a:prstGeom prst="rect">
            <a:avLst/>
          </a:prstGeom>
        </p:spPr>
        <p:txBody>
          <a:bodyPr wrap="square">
            <a:spAutoFit/>
          </a:bodyPr>
          <a:lstStyle/>
          <a:p>
            <a:pPr algn="ctr"/>
            <a:r>
              <a:rPr lang="en-AU" sz="1000" b="1" dirty="0" smtClean="0">
                <a:solidFill>
                  <a:srgbClr val="193264"/>
                </a:solidFill>
              </a:rPr>
              <a:t>32 media releases</a:t>
            </a:r>
            <a:endParaRPr lang="en-AU" sz="1000" b="1" dirty="0">
              <a:solidFill>
                <a:srgbClr val="193264"/>
              </a:solidFill>
            </a:endParaRPr>
          </a:p>
        </p:txBody>
      </p:sp>
      <p:sp>
        <p:nvSpPr>
          <p:cNvPr id="33" name="Rectangle 32"/>
          <p:cNvSpPr/>
          <p:nvPr/>
        </p:nvSpPr>
        <p:spPr>
          <a:xfrm>
            <a:off x="2832790" y="5906768"/>
            <a:ext cx="1122574" cy="415498"/>
          </a:xfrm>
          <a:prstGeom prst="rect">
            <a:avLst/>
          </a:prstGeom>
        </p:spPr>
        <p:txBody>
          <a:bodyPr wrap="square">
            <a:spAutoFit/>
          </a:bodyPr>
          <a:lstStyle/>
          <a:p>
            <a:pPr algn="ctr"/>
            <a:r>
              <a:rPr lang="en-AU" sz="1050" b="1" dirty="0">
                <a:solidFill>
                  <a:srgbClr val="193264"/>
                </a:solidFill>
              </a:rPr>
              <a:t>33,330 </a:t>
            </a:r>
            <a:r>
              <a:rPr lang="en-AU" sz="1050" b="1" dirty="0" smtClean="0">
                <a:solidFill>
                  <a:srgbClr val="193264"/>
                </a:solidFill>
              </a:rPr>
              <a:t>visits to website</a:t>
            </a:r>
            <a:endParaRPr lang="en-US" sz="1050" b="1" dirty="0" smtClean="0">
              <a:solidFill>
                <a:srgbClr val="193264"/>
              </a:solidFill>
            </a:endParaRPr>
          </a:p>
        </p:txBody>
      </p:sp>
      <p:sp>
        <p:nvSpPr>
          <p:cNvPr id="52" name="Rectangle 51"/>
          <p:cNvSpPr/>
          <p:nvPr/>
        </p:nvSpPr>
        <p:spPr>
          <a:xfrm>
            <a:off x="1175652" y="5914462"/>
            <a:ext cx="849187" cy="400110"/>
          </a:xfrm>
          <a:prstGeom prst="rect">
            <a:avLst/>
          </a:prstGeom>
        </p:spPr>
        <p:txBody>
          <a:bodyPr wrap="square">
            <a:spAutoFit/>
          </a:bodyPr>
          <a:lstStyle/>
          <a:p>
            <a:pPr algn="ctr"/>
            <a:r>
              <a:rPr lang="de-DE" sz="1000" b="1" noProof="1" smtClean="0">
                <a:solidFill>
                  <a:srgbClr val="193264"/>
                </a:solidFill>
              </a:rPr>
              <a:t>486 mentions</a:t>
            </a:r>
            <a:endParaRPr lang="de-DE" sz="1000" b="1" noProof="1">
              <a:solidFill>
                <a:srgbClr val="193264"/>
              </a:solidFill>
            </a:endParaRPr>
          </a:p>
        </p:txBody>
      </p:sp>
      <p:sp>
        <p:nvSpPr>
          <p:cNvPr id="36" name="Textfeld 287"/>
          <p:cNvSpPr txBox="1"/>
          <p:nvPr/>
        </p:nvSpPr>
        <p:spPr bwMode="gray">
          <a:xfrm>
            <a:off x="4870070" y="5883685"/>
            <a:ext cx="1084081" cy="461665"/>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a:solidFill>
                  <a:srgbClr val="193264"/>
                </a:solidFill>
              </a:rPr>
              <a:t>2</a:t>
            </a:r>
            <a:r>
              <a:rPr lang="en-US" sz="1000" dirty="0" smtClean="0">
                <a:solidFill>
                  <a:srgbClr val="193264"/>
                </a:solidFill>
              </a:rPr>
              <a:t> videos published</a:t>
            </a:r>
          </a:p>
          <a:p>
            <a:pPr algn="ctr"/>
            <a:r>
              <a:rPr lang="en-US" sz="1000" dirty="0" smtClean="0">
                <a:solidFill>
                  <a:srgbClr val="193264"/>
                </a:solidFill>
              </a:rPr>
              <a:t>139 subscribers </a:t>
            </a:r>
          </a:p>
        </p:txBody>
      </p:sp>
      <p:sp>
        <p:nvSpPr>
          <p:cNvPr id="38" name="Textfeld 287"/>
          <p:cNvSpPr txBox="1"/>
          <p:nvPr/>
        </p:nvSpPr>
        <p:spPr bwMode="gray">
          <a:xfrm>
            <a:off x="6754136" y="5768269"/>
            <a:ext cx="2088232" cy="69249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rgbClr val="193264"/>
                </a:solidFill>
              </a:rPr>
              <a:t>Ombudsman</a:t>
            </a:r>
          </a:p>
          <a:p>
            <a:pPr algn="ctr"/>
            <a:r>
              <a:rPr lang="en-US" sz="1000" dirty="0" smtClean="0">
                <a:solidFill>
                  <a:srgbClr val="193264"/>
                </a:solidFill>
              </a:rPr>
              <a:t>10,151 followers | 46 posts</a:t>
            </a:r>
          </a:p>
          <a:p>
            <a:pPr algn="ctr"/>
            <a:endParaRPr lang="en-US" sz="500" dirty="0" smtClean="0">
              <a:solidFill>
                <a:srgbClr val="193264"/>
              </a:solidFill>
            </a:endParaRPr>
          </a:p>
          <a:p>
            <a:pPr algn="ctr"/>
            <a:r>
              <a:rPr lang="en-US" sz="1000" dirty="0" smtClean="0">
                <a:solidFill>
                  <a:srgbClr val="193264"/>
                </a:solidFill>
              </a:rPr>
              <a:t>ASBFEO </a:t>
            </a:r>
            <a:br>
              <a:rPr lang="en-US" sz="1000" dirty="0" smtClean="0">
                <a:solidFill>
                  <a:srgbClr val="193264"/>
                </a:solidFill>
              </a:rPr>
            </a:br>
            <a:r>
              <a:rPr lang="en-US" sz="1000" dirty="0" smtClean="0">
                <a:solidFill>
                  <a:srgbClr val="193264"/>
                </a:solidFill>
              </a:rPr>
              <a:t>1,189 followers | 103 posts</a:t>
            </a:r>
          </a:p>
        </p:txBody>
      </p:sp>
      <p:sp>
        <p:nvSpPr>
          <p:cNvPr id="35" name="Textfeld 287"/>
          <p:cNvSpPr txBox="1"/>
          <p:nvPr/>
        </p:nvSpPr>
        <p:spPr bwMode="gray">
          <a:xfrm>
            <a:off x="4854313" y="5024751"/>
            <a:ext cx="994438" cy="30777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rgbClr val="193264"/>
                </a:solidFill>
              </a:rPr>
              <a:t>2,716 followers </a:t>
            </a:r>
          </a:p>
          <a:p>
            <a:pPr algn="ctr"/>
            <a:r>
              <a:rPr lang="en-US" sz="1000" dirty="0" smtClean="0">
                <a:solidFill>
                  <a:srgbClr val="193264"/>
                </a:solidFill>
              </a:rPr>
              <a:t>137 posts</a:t>
            </a:r>
          </a:p>
        </p:txBody>
      </p:sp>
      <p:pic>
        <p:nvPicPr>
          <p:cNvPr id="9" name="Picture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27028" y="5682517"/>
            <a:ext cx="864000" cy="864000"/>
          </a:xfrm>
          <a:prstGeom prst="rect">
            <a:avLst/>
          </a:prstGeom>
        </p:spPr>
      </p:pic>
      <p:pic>
        <p:nvPicPr>
          <p:cNvPr id="20" name="Picture 1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95132" y="4746639"/>
            <a:ext cx="864000" cy="864000"/>
          </a:xfrm>
          <a:prstGeom prst="rect">
            <a:avLst/>
          </a:prstGeom>
        </p:spPr>
      </p:pic>
      <p:pic>
        <p:nvPicPr>
          <p:cNvPr id="22" name="Picture 2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99905" y="5682517"/>
            <a:ext cx="864000" cy="864000"/>
          </a:xfrm>
          <a:prstGeom prst="rect">
            <a:avLst/>
          </a:prstGeom>
        </p:spPr>
      </p:pic>
      <p:pic>
        <p:nvPicPr>
          <p:cNvPr id="23" name="Picture 22"/>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27028" y="4746639"/>
            <a:ext cx="864000" cy="864000"/>
          </a:xfrm>
          <a:prstGeom prst="rect">
            <a:avLst/>
          </a:prstGeom>
        </p:spPr>
      </p:pic>
      <p:pic>
        <p:nvPicPr>
          <p:cNvPr id="26" name="Picture 2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31190" y="5682517"/>
            <a:ext cx="864000" cy="864000"/>
          </a:xfrm>
          <a:prstGeom prst="rect">
            <a:avLst/>
          </a:prstGeom>
        </p:spPr>
      </p:pic>
      <p:pic>
        <p:nvPicPr>
          <p:cNvPr id="27" name="Picture 26"/>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837" y="4746639"/>
            <a:ext cx="864000" cy="864000"/>
          </a:xfrm>
          <a:prstGeom prst="rect">
            <a:avLst/>
          </a:prstGeom>
        </p:spPr>
      </p:pic>
      <p:pic>
        <p:nvPicPr>
          <p:cNvPr id="28" name="Picture 27"/>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808" y="5682517"/>
            <a:ext cx="864000" cy="864000"/>
          </a:xfrm>
          <a:prstGeom prst="rect">
            <a:avLst/>
          </a:prstGeom>
        </p:spPr>
      </p:pic>
      <p:pic>
        <p:nvPicPr>
          <p:cNvPr id="29" name="Picture 28"/>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31190" y="4749668"/>
            <a:ext cx="864000" cy="864000"/>
          </a:xfrm>
          <a:prstGeom prst="rect">
            <a:avLst/>
          </a:prstGeom>
        </p:spPr>
      </p:pic>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l="14563" r="15449"/>
          <a:stretch/>
        </p:blipFill>
        <p:spPr>
          <a:xfrm>
            <a:off x="5652121" y="906908"/>
            <a:ext cx="2664296" cy="2855089"/>
          </a:xfrm>
          <a:prstGeom prst="rect">
            <a:avLst/>
          </a:prstGeom>
        </p:spPr>
      </p:pic>
    </p:spTree>
    <p:extLst>
      <p:ext uri="{BB962C8B-B14F-4D97-AF65-F5344CB8AC3E}">
        <p14:creationId xmlns:p14="http://schemas.microsoft.com/office/powerpoint/2010/main" val="2791125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51519" y="4293096"/>
            <a:ext cx="8496945" cy="2304256"/>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Rounded Rectangle 18"/>
          <p:cNvSpPr/>
          <p:nvPr/>
        </p:nvSpPr>
        <p:spPr>
          <a:xfrm>
            <a:off x="251519" y="781438"/>
            <a:ext cx="8496945" cy="335951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smtClean="0">
                <a:solidFill>
                  <a:srgbClr val="193264"/>
                </a:solidFill>
                <a:latin typeface="+mj-lt"/>
              </a:rPr>
              <a:t>Advocacy: a voice on policy and legislation</a:t>
            </a:r>
            <a:endParaRPr lang="en-AU" sz="2600" b="1" dirty="0">
              <a:solidFill>
                <a:srgbClr val="193264"/>
              </a:solidFill>
              <a:latin typeface="+mj-lt"/>
            </a:endParaRP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4AF07FE0-AE2A-41EE-8105-776AF3157FF3}" type="slidenum">
              <a:rPr lang="en-AU" sz="700" dirty="0"/>
              <a:t>5</a:t>
            </a:fld>
            <a:endParaRPr lang="en-AU" sz="1050" dirty="0"/>
          </a:p>
        </p:txBody>
      </p:sp>
      <p:sp>
        <p:nvSpPr>
          <p:cNvPr id="25" name="Rectangle 13"/>
          <p:cNvSpPr/>
          <p:nvPr/>
        </p:nvSpPr>
        <p:spPr>
          <a:xfrm>
            <a:off x="554822" y="764704"/>
            <a:ext cx="6951172" cy="400110"/>
          </a:xfrm>
          <a:prstGeom prst="rect">
            <a:avLst/>
          </a:prstGeom>
        </p:spPr>
        <p:txBody>
          <a:bodyPr wrap="square">
            <a:spAutoFit/>
          </a:bodyPr>
          <a:lstStyle/>
          <a:p>
            <a:r>
              <a:rPr lang="en-US" sz="2000" b="1" dirty="0" smtClean="0">
                <a:solidFill>
                  <a:srgbClr val="00A0AC"/>
                </a:solidFill>
              </a:rPr>
              <a:t>Review into the Research &amp; Development Tax Incentive</a:t>
            </a:r>
            <a:endParaRPr lang="en-AU" sz="2000" b="1" dirty="0">
              <a:solidFill>
                <a:srgbClr val="00A0AC"/>
              </a:solidFill>
            </a:endParaRPr>
          </a:p>
        </p:txBody>
      </p:sp>
      <p:sp>
        <p:nvSpPr>
          <p:cNvPr id="21" name="Rectangle 2"/>
          <p:cNvSpPr/>
          <p:nvPr/>
        </p:nvSpPr>
        <p:spPr>
          <a:xfrm>
            <a:off x="554822" y="1124744"/>
            <a:ext cx="8064896" cy="2923877"/>
          </a:xfrm>
          <a:prstGeom prst="rect">
            <a:avLst/>
          </a:prstGeom>
        </p:spPr>
        <p:txBody>
          <a:bodyPr wrap="square">
            <a:spAutoFit/>
          </a:bodyPr>
          <a:lstStyle/>
          <a:p>
            <a:pPr>
              <a:spcAft>
                <a:spcPts val="600"/>
              </a:spcAft>
            </a:pPr>
            <a:r>
              <a:rPr lang="en-AU" sz="1100" dirty="0"/>
              <a:t>Our comprehensive review of the experiences of small and family businesses that have claimed the Research and Development Tax Incentive (R&amp;DTI) found the incentive is important in encouraging small and family businesses to invest in R&amp;D.</a:t>
            </a:r>
          </a:p>
          <a:p>
            <a:pPr lvl="3">
              <a:spcAft>
                <a:spcPts val="600"/>
              </a:spcAft>
            </a:pPr>
            <a:r>
              <a:rPr lang="en-AU" sz="1100" dirty="0"/>
              <a:t>We provided 24 detailed recommendations around the administration of the incentive, </a:t>
            </a:r>
            <a:r>
              <a:rPr lang="en-AU" sz="1100" dirty="0" smtClean="0"/>
              <a:t>including:</a:t>
            </a:r>
          </a:p>
          <a:p>
            <a:pPr marL="1543050" lvl="3" indent="-171450">
              <a:spcAft>
                <a:spcPts val="300"/>
              </a:spcAft>
              <a:buFont typeface="Arial" panose="020B0604020202020204" pitchFamily="34" charset="0"/>
              <a:buChar char="•"/>
            </a:pPr>
            <a:r>
              <a:rPr lang="en-AU" sz="1100" dirty="0" smtClean="0"/>
              <a:t>the </a:t>
            </a:r>
            <a:r>
              <a:rPr lang="en-AU" sz="1100" dirty="0"/>
              <a:t>retrospective nature of compliance </a:t>
            </a:r>
            <a:r>
              <a:rPr lang="en-AU" sz="1100" dirty="0" smtClean="0"/>
              <a:t>activities</a:t>
            </a:r>
          </a:p>
          <a:p>
            <a:pPr marL="1543050" lvl="3" indent="-171450">
              <a:spcAft>
                <a:spcPts val="300"/>
              </a:spcAft>
              <a:buFont typeface="Arial" panose="020B0604020202020204" pitchFamily="34" charset="0"/>
              <a:buChar char="•"/>
            </a:pPr>
            <a:r>
              <a:rPr lang="en-AU" sz="1100" dirty="0" smtClean="0"/>
              <a:t>modern </a:t>
            </a:r>
            <a:r>
              <a:rPr lang="en-AU" sz="1100" dirty="0"/>
              <a:t>compliance approaches developed in consultation with small </a:t>
            </a:r>
            <a:r>
              <a:rPr lang="en-AU" sz="1100" dirty="0" smtClean="0"/>
              <a:t>business</a:t>
            </a:r>
          </a:p>
          <a:p>
            <a:pPr marL="1543050" lvl="3" indent="-171450">
              <a:spcAft>
                <a:spcPts val="300"/>
              </a:spcAft>
              <a:buFont typeface="Arial" panose="020B0604020202020204" pitchFamily="34" charset="0"/>
              <a:buChar char="•"/>
            </a:pPr>
            <a:r>
              <a:rPr lang="en-AU" sz="1100" dirty="0" smtClean="0"/>
              <a:t>clearer </a:t>
            </a:r>
            <a:r>
              <a:rPr lang="en-AU" sz="1100" dirty="0"/>
              <a:t>and consistent guidance material relating to the interpretation of the R&amp;DTI </a:t>
            </a:r>
            <a:r>
              <a:rPr lang="en-AU" sz="1100" dirty="0" smtClean="0"/>
              <a:t>legislation</a:t>
            </a:r>
          </a:p>
          <a:p>
            <a:pPr marL="1543050" lvl="3" indent="-171450">
              <a:spcAft>
                <a:spcPts val="300"/>
              </a:spcAft>
              <a:buFont typeface="Arial" panose="020B0604020202020204" pitchFamily="34" charset="0"/>
              <a:buChar char="•"/>
            </a:pPr>
            <a:r>
              <a:rPr lang="en-AU" sz="1100" dirty="0" smtClean="0"/>
              <a:t>more </a:t>
            </a:r>
            <a:r>
              <a:rPr lang="en-AU" sz="1100" dirty="0"/>
              <a:t>simplified record keeping </a:t>
            </a:r>
            <a:r>
              <a:rPr lang="en-AU" sz="1100" dirty="0" smtClean="0"/>
              <a:t>requirements</a:t>
            </a:r>
          </a:p>
          <a:p>
            <a:pPr marL="1543050" lvl="3" indent="-171450">
              <a:spcAft>
                <a:spcPts val="600"/>
              </a:spcAft>
              <a:buFont typeface="Arial" panose="020B0604020202020204" pitchFamily="34" charset="0"/>
              <a:buChar char="•"/>
            </a:pPr>
            <a:r>
              <a:rPr lang="en-AU" sz="1100" dirty="0" smtClean="0"/>
              <a:t>help </a:t>
            </a:r>
            <a:r>
              <a:rPr lang="en-AU" sz="1100" dirty="0"/>
              <a:t>with identifying professional and responsible R&amp;D consultants.</a:t>
            </a:r>
          </a:p>
          <a:p>
            <a:pPr lvl="0">
              <a:spcAft>
                <a:spcPts val="600"/>
              </a:spcAft>
            </a:pPr>
            <a:r>
              <a:rPr lang="en-AU" sz="1100" dirty="0"/>
              <a:t>We engaged broadly with stakeholders, conducting a suite of consultations with representatives from the agencies responsible for the program, the Tax Practitioners Board, businesses that have accessed the program, R&amp;D consultants, industry associations and academics in the field of innovation</a:t>
            </a:r>
            <a:r>
              <a:rPr lang="en-AU" sz="1100" dirty="0" smtClean="0"/>
              <a:t>.</a:t>
            </a:r>
          </a:p>
          <a:p>
            <a:pPr lvl="0"/>
            <a:r>
              <a:rPr lang="en-AU" sz="1100" dirty="0" smtClean="0"/>
              <a:t>We will continue working with the Department of Industry, Innovation and Science, as well as the Australian Taxation Office to drive the implementation of our recommendations. </a:t>
            </a:r>
          </a:p>
        </p:txBody>
      </p:sp>
      <p:sp>
        <p:nvSpPr>
          <p:cNvPr id="12" name="Rectangle 11"/>
          <p:cNvSpPr/>
          <p:nvPr/>
        </p:nvSpPr>
        <p:spPr>
          <a:xfrm>
            <a:off x="467544" y="4653136"/>
            <a:ext cx="6372617" cy="1938992"/>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050" dirty="0">
                <a:solidFill>
                  <a:schemeClr val="bg1"/>
                </a:solidFill>
              </a:rPr>
              <a:t>The launch of our inquiry into insolvency practices in October led to </a:t>
            </a:r>
            <a:r>
              <a:rPr lang="en-AU" sz="1050" dirty="0" smtClean="0">
                <a:solidFill>
                  <a:schemeClr val="bg1"/>
                </a:solidFill>
              </a:rPr>
              <a:t>significant engagement </a:t>
            </a:r>
            <a:r>
              <a:rPr lang="en-AU" sz="1050" dirty="0">
                <a:solidFill>
                  <a:schemeClr val="bg1"/>
                </a:solidFill>
              </a:rPr>
              <a:t>with the small business sector; more than 300 </a:t>
            </a:r>
            <a:r>
              <a:rPr lang="en-AU" sz="1050" dirty="0" smtClean="0">
                <a:solidFill>
                  <a:schemeClr val="bg1"/>
                </a:solidFill>
              </a:rPr>
              <a:t>small business owners have </a:t>
            </a:r>
            <a:r>
              <a:rPr lang="en-AU" sz="1050" dirty="0">
                <a:solidFill>
                  <a:schemeClr val="bg1"/>
                </a:solidFill>
              </a:rPr>
              <a:t>shared their experiences of going through the insolvency process.</a:t>
            </a:r>
          </a:p>
          <a:p>
            <a:pPr marL="171450" lvl="0" indent="-171450">
              <a:spcAft>
                <a:spcPts val="600"/>
              </a:spcAft>
              <a:buFont typeface="Arial" panose="020B0604020202020204" pitchFamily="34" charset="0"/>
              <a:buChar char="•"/>
            </a:pPr>
            <a:r>
              <a:rPr lang="en-AU" sz="1050" dirty="0" smtClean="0">
                <a:solidFill>
                  <a:schemeClr val="bg1"/>
                </a:solidFill>
              </a:rPr>
              <a:t>Our subsequent </a:t>
            </a:r>
            <a:r>
              <a:rPr lang="en-AU" sz="1050" dirty="0">
                <a:solidFill>
                  <a:schemeClr val="bg1"/>
                </a:solidFill>
              </a:rPr>
              <a:t>discussion </a:t>
            </a:r>
            <a:r>
              <a:rPr lang="en-AU" sz="1050" dirty="0" smtClean="0">
                <a:solidFill>
                  <a:schemeClr val="bg1"/>
                </a:solidFill>
              </a:rPr>
              <a:t>paper, </a:t>
            </a:r>
            <a:r>
              <a:rPr lang="en-AU" sz="1050" dirty="0">
                <a:solidFill>
                  <a:schemeClr val="bg1"/>
                </a:solidFill>
              </a:rPr>
              <a:t>released in </a:t>
            </a:r>
            <a:r>
              <a:rPr lang="en-AU" sz="1050" dirty="0" smtClean="0">
                <a:solidFill>
                  <a:schemeClr val="bg1"/>
                </a:solidFill>
              </a:rPr>
              <a:t>December, raises 15 questions reflecting </a:t>
            </a:r>
            <a:r>
              <a:rPr lang="en-AU" sz="1050" dirty="0">
                <a:solidFill>
                  <a:schemeClr val="bg1"/>
                </a:solidFill>
              </a:rPr>
              <a:t>issues raised by small business owners and </a:t>
            </a:r>
            <a:r>
              <a:rPr lang="en-AU" sz="1050" dirty="0" smtClean="0">
                <a:solidFill>
                  <a:schemeClr val="bg1"/>
                </a:solidFill>
              </a:rPr>
              <a:t>seeks </a:t>
            </a:r>
            <a:r>
              <a:rPr lang="en-AU" sz="1050" dirty="0">
                <a:solidFill>
                  <a:schemeClr val="bg1"/>
                </a:solidFill>
              </a:rPr>
              <a:t>feedback by the end of January 2020.</a:t>
            </a:r>
          </a:p>
          <a:p>
            <a:pPr marL="171450" lvl="0" indent="-171450">
              <a:spcAft>
                <a:spcPts val="600"/>
              </a:spcAft>
              <a:buFont typeface="Arial" panose="020B0604020202020204" pitchFamily="34" charset="0"/>
              <a:buChar char="•"/>
            </a:pPr>
            <a:r>
              <a:rPr lang="en-AU" sz="1050" dirty="0" smtClean="0">
                <a:solidFill>
                  <a:schemeClr val="bg1"/>
                </a:solidFill>
              </a:rPr>
              <a:t>This inquiry </a:t>
            </a:r>
            <a:r>
              <a:rPr lang="en-AU" sz="1050" dirty="0">
                <a:solidFill>
                  <a:schemeClr val="bg1"/>
                </a:solidFill>
              </a:rPr>
              <a:t>is supported by an expert Reference Group, chaired by former Senator John Williams and comprising insolvency industry professionals, small business experts and financial counsellors</a:t>
            </a:r>
            <a:r>
              <a:rPr lang="en-AU" sz="1050" dirty="0" smtClean="0">
                <a:solidFill>
                  <a:schemeClr val="bg1"/>
                </a:solidFill>
              </a:rPr>
              <a:t>.</a:t>
            </a:r>
          </a:p>
          <a:p>
            <a:pPr marL="171450" lvl="0" indent="-171450">
              <a:buFont typeface="Arial" panose="020B0604020202020204" pitchFamily="34" charset="0"/>
              <a:buChar char="•"/>
            </a:pPr>
            <a:r>
              <a:rPr lang="en-AU" sz="1050" dirty="0" smtClean="0">
                <a:solidFill>
                  <a:schemeClr val="bg1"/>
                </a:solidFill>
                <a:ea typeface="Calibri" panose="020F0502020204030204" pitchFamily="34" charset="0"/>
              </a:rPr>
              <a:t>A key learning from the inquiry is that small businesses do not act early enough when they are experiencing financial difficulty. We are now seeking industry feedback before working towards final recommendations which will include how small businesses can be encouraged to seek help early. </a:t>
            </a:r>
            <a:endParaRPr lang="en-US" sz="1000" dirty="0">
              <a:solidFill>
                <a:schemeClr val="bg1"/>
              </a:solidFill>
              <a:ea typeface="Calibri" panose="020F0502020204030204" pitchFamily="34" charset="0"/>
            </a:endParaRPr>
          </a:p>
        </p:txBody>
      </p:sp>
      <p:sp>
        <p:nvSpPr>
          <p:cNvPr id="14" name="Rectangle 13"/>
          <p:cNvSpPr/>
          <p:nvPr/>
        </p:nvSpPr>
        <p:spPr>
          <a:xfrm>
            <a:off x="534697" y="4293096"/>
            <a:ext cx="3897042" cy="400110"/>
          </a:xfrm>
          <a:prstGeom prst="rect">
            <a:avLst/>
          </a:prstGeom>
        </p:spPr>
        <p:txBody>
          <a:bodyPr wrap="square">
            <a:spAutoFit/>
          </a:bodyPr>
          <a:lstStyle/>
          <a:p>
            <a:pPr>
              <a:spcAft>
                <a:spcPts val="0"/>
              </a:spcAft>
            </a:pPr>
            <a:r>
              <a:rPr lang="en-US" sz="2000" b="1" dirty="0" smtClean="0">
                <a:solidFill>
                  <a:schemeClr val="bg1"/>
                </a:solidFill>
                <a:ea typeface="Calibri" panose="020F0502020204030204" pitchFamily="34" charset="0"/>
              </a:rPr>
              <a:t>Insolvency Practices Inquiry</a:t>
            </a:r>
            <a:endParaRPr lang="en-AU" sz="2000" b="1" dirty="0">
              <a:solidFill>
                <a:schemeClr val="bg1"/>
              </a:solidFill>
              <a:ea typeface="Calibri" panose="020F0502020204030204" pitchFamily="34" charset="0"/>
            </a:endParaRPr>
          </a:p>
        </p:txBody>
      </p:sp>
      <p:pic>
        <p:nvPicPr>
          <p:cNvPr id="3" name="Picture 2"/>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5900" r="4851" b="13250"/>
          <a:stretch/>
        </p:blipFill>
        <p:spPr>
          <a:xfrm>
            <a:off x="611560" y="1844824"/>
            <a:ext cx="1132741" cy="110102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951" r="6951" b="23750"/>
          <a:stretch/>
        </p:blipFill>
        <p:spPr>
          <a:xfrm rot="1329962">
            <a:off x="7557352" y="4407227"/>
            <a:ext cx="1124537" cy="99589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7451" r="19550" b="14300"/>
          <a:stretch/>
        </p:blipFill>
        <p:spPr>
          <a:xfrm>
            <a:off x="6732240" y="4869160"/>
            <a:ext cx="1164555" cy="1584177"/>
          </a:xfrm>
          <a:prstGeom prst="rect">
            <a:avLst/>
          </a:prstGeom>
        </p:spPr>
      </p:pic>
    </p:spTree>
    <p:extLst>
      <p:ext uri="{BB962C8B-B14F-4D97-AF65-F5344CB8AC3E}">
        <p14:creationId xmlns:p14="http://schemas.microsoft.com/office/powerpoint/2010/main" val="2725378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07098" y="3645024"/>
            <a:ext cx="4896544" cy="280831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Rounded Rectangle 18"/>
          <p:cNvSpPr/>
          <p:nvPr/>
        </p:nvSpPr>
        <p:spPr>
          <a:xfrm>
            <a:off x="323528" y="781441"/>
            <a:ext cx="4896544" cy="264755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smtClean="0">
                <a:solidFill>
                  <a:srgbClr val="193264"/>
                </a:solidFill>
                <a:latin typeface="+mj-lt"/>
              </a:rPr>
              <a:t>Advocacy: a voice on policy and legislation</a:t>
            </a:r>
            <a:endParaRPr lang="en-AU" sz="2600" b="1" dirty="0">
              <a:solidFill>
                <a:srgbClr val="193264"/>
              </a:solidFill>
              <a:latin typeface="+mj-lt"/>
            </a:endParaRP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4AF07FE0-AE2A-41EE-8105-776AF3157FF3}" type="slidenum">
              <a:rPr lang="en-AU" sz="700" dirty="0"/>
              <a:t>6</a:t>
            </a:fld>
            <a:endParaRPr lang="en-AU" sz="1050" dirty="0"/>
          </a:p>
        </p:txBody>
      </p:sp>
      <p:sp>
        <p:nvSpPr>
          <p:cNvPr id="25" name="Rectangle 13"/>
          <p:cNvSpPr/>
          <p:nvPr/>
        </p:nvSpPr>
        <p:spPr>
          <a:xfrm>
            <a:off x="539552" y="892985"/>
            <a:ext cx="3135481" cy="400110"/>
          </a:xfrm>
          <a:prstGeom prst="rect">
            <a:avLst/>
          </a:prstGeom>
        </p:spPr>
        <p:txBody>
          <a:bodyPr wrap="square">
            <a:spAutoFit/>
          </a:bodyPr>
          <a:lstStyle/>
          <a:p>
            <a:r>
              <a:rPr lang="en-AU" sz="2000" b="1" dirty="0" smtClean="0">
                <a:solidFill>
                  <a:srgbClr val="00A0AC"/>
                </a:solidFill>
              </a:rPr>
              <a:t>Supply chain financing</a:t>
            </a:r>
            <a:endParaRPr lang="en-AU" sz="2000" b="1" dirty="0">
              <a:solidFill>
                <a:srgbClr val="00A0AC"/>
              </a:solidFill>
            </a:endParaRPr>
          </a:p>
        </p:txBody>
      </p:sp>
      <p:sp>
        <p:nvSpPr>
          <p:cNvPr id="21" name="Rectangle 2"/>
          <p:cNvSpPr/>
          <p:nvPr/>
        </p:nvSpPr>
        <p:spPr>
          <a:xfrm>
            <a:off x="539552" y="1373347"/>
            <a:ext cx="4392488" cy="1908215"/>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200" dirty="0"/>
              <a:t>A review of the developing industry of supply chain financing was launched in October, to examine how small and family businesses can use the product to manage cash flow and fund growth.</a:t>
            </a:r>
          </a:p>
          <a:p>
            <a:pPr marL="171450" lvl="0" indent="-171450">
              <a:spcAft>
                <a:spcPts val="600"/>
              </a:spcAft>
              <a:buFont typeface="Arial" panose="020B0604020202020204" pitchFamily="34" charset="0"/>
              <a:buChar char="•"/>
            </a:pPr>
            <a:r>
              <a:rPr lang="en-AU" sz="1200" dirty="0"/>
              <a:t>The review also looks at instances where large businesses have offered supply chain finance to their small business suppliers to offset extended payment times.</a:t>
            </a:r>
          </a:p>
          <a:p>
            <a:pPr marL="171450" lvl="0" indent="-171450">
              <a:buFont typeface="Arial" panose="020B0604020202020204" pitchFamily="34" charset="0"/>
              <a:buChar char="•"/>
            </a:pPr>
            <a:r>
              <a:rPr lang="en-AU" sz="1200" dirty="0"/>
              <a:t>The report of the review is expected to be released in March 2020</a:t>
            </a:r>
            <a:r>
              <a:rPr lang="en-AU" sz="1200" dirty="0" smtClean="0"/>
              <a:t>.</a:t>
            </a:r>
            <a:endParaRPr lang="en-AU" sz="1200" dirty="0"/>
          </a:p>
        </p:txBody>
      </p:sp>
      <p:sp>
        <p:nvSpPr>
          <p:cNvPr id="2" name="TextBox 1"/>
          <p:cNvSpPr txBox="1"/>
          <p:nvPr/>
        </p:nvSpPr>
        <p:spPr>
          <a:xfrm>
            <a:off x="683568" y="4113654"/>
            <a:ext cx="4608512" cy="2123658"/>
          </a:xfrm>
          <a:prstGeom prst="rect">
            <a:avLst/>
          </a:prstGeom>
          <a:noFill/>
        </p:spPr>
        <p:txBody>
          <a:bodyPr wrap="square" rtlCol="0">
            <a:spAutoFit/>
          </a:bodyPr>
          <a:lstStyle/>
          <a:p>
            <a:pPr lvl="2"/>
            <a:r>
              <a:rPr lang="en-AU" sz="1200" dirty="0" smtClean="0"/>
              <a:t>When the </a:t>
            </a:r>
            <a:r>
              <a:rPr lang="en-AU" sz="1200" dirty="0"/>
              <a:t>Australian Securities and Investments Commission (ASIC) gave final approval of the Australian Banking Association’s (ABA) </a:t>
            </a:r>
            <a:r>
              <a:rPr lang="en-AU" sz="1200" dirty="0" smtClean="0"/>
              <a:t/>
            </a:r>
            <a:br>
              <a:rPr lang="en-AU" sz="1200" dirty="0" smtClean="0"/>
            </a:br>
            <a:r>
              <a:rPr lang="en-AU" sz="1200" dirty="0" smtClean="0"/>
              <a:t>updated </a:t>
            </a:r>
            <a:r>
              <a:rPr lang="en-AU" sz="1200" dirty="0"/>
              <a:t>Banking Code of Practice </a:t>
            </a:r>
            <a:r>
              <a:rPr lang="en-AU" sz="1200" dirty="0" smtClean="0"/>
              <a:t>2019, we </a:t>
            </a:r>
          </a:p>
          <a:p>
            <a:r>
              <a:rPr lang="en-AU" sz="1200" dirty="0" smtClean="0"/>
              <a:t>were disappointed it retained so many ‘get out of jail’ clauses </a:t>
            </a:r>
            <a:br>
              <a:rPr lang="en-AU" sz="1200" dirty="0" smtClean="0"/>
            </a:br>
            <a:r>
              <a:rPr lang="en-AU" sz="1200" dirty="0" smtClean="0"/>
              <a:t>for the banks.</a:t>
            </a:r>
          </a:p>
          <a:p>
            <a:endParaRPr lang="en-AU" sz="1200" dirty="0"/>
          </a:p>
          <a:p>
            <a:r>
              <a:rPr lang="en-AU" sz="1200" dirty="0" smtClean="0"/>
              <a:t>The current Code, </a:t>
            </a:r>
            <a:r>
              <a:rPr lang="en-AU" sz="1200" dirty="0"/>
              <a:t>which comes into effect from </a:t>
            </a:r>
            <a:r>
              <a:rPr lang="en-AU" sz="1200" dirty="0" smtClean="0"/>
              <a:t>1 March 2020, still dilutes </a:t>
            </a:r>
            <a:r>
              <a:rPr lang="en-AU" sz="1200" dirty="0"/>
              <a:t>the protections for small businesses. </a:t>
            </a:r>
            <a:r>
              <a:rPr lang="en-AU" sz="1200" dirty="0" smtClean="0"/>
              <a:t>Although we </a:t>
            </a:r>
            <a:r>
              <a:rPr lang="en-AU" sz="1200" dirty="0"/>
              <a:t>have worked closely with the ABA to encourage fairer outcomes for small business through the Code, </a:t>
            </a:r>
            <a:r>
              <a:rPr lang="en-AU" sz="1200" dirty="0" smtClean="0"/>
              <a:t>it </a:t>
            </a:r>
            <a:r>
              <a:rPr lang="en-AU" sz="1200" dirty="0"/>
              <a:t>remains unfair</a:t>
            </a:r>
            <a:r>
              <a:rPr lang="en-AU" sz="1200" dirty="0" smtClean="0"/>
              <a:t>.</a:t>
            </a:r>
            <a:endParaRPr lang="en-AU" sz="1200" dirty="0"/>
          </a:p>
        </p:txBody>
      </p:sp>
      <p:pic>
        <p:nvPicPr>
          <p:cNvPr id="3" name="Picture 2"/>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8436" t="3002" r="9007" b="15941"/>
          <a:stretch/>
        </p:blipFill>
        <p:spPr>
          <a:xfrm>
            <a:off x="254631" y="3573017"/>
            <a:ext cx="1366859" cy="1342006"/>
          </a:xfrm>
          <a:prstGeom prst="rect">
            <a:avLst/>
          </a:prstGeom>
        </p:spPr>
      </p:pic>
      <p:sp>
        <p:nvSpPr>
          <p:cNvPr id="11" name="Rounded Rectangle 10"/>
          <p:cNvSpPr/>
          <p:nvPr/>
        </p:nvSpPr>
        <p:spPr>
          <a:xfrm>
            <a:off x="5515035" y="1023469"/>
            <a:ext cx="3320422" cy="4352241"/>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2" name="Rectangle 11"/>
          <p:cNvSpPr/>
          <p:nvPr/>
        </p:nvSpPr>
        <p:spPr>
          <a:xfrm>
            <a:off x="5628868" y="1771648"/>
            <a:ext cx="3092756" cy="3200876"/>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200" dirty="0">
                <a:solidFill>
                  <a:schemeClr val="bg1"/>
                </a:solidFill>
              </a:rPr>
              <a:t>We have been working closely with the Deregulation Taskforce to identify key areas in which government regulation can be simplified or removed, making it easier to do business in Australia.</a:t>
            </a:r>
          </a:p>
          <a:p>
            <a:pPr marL="171450" lvl="0" indent="-171450">
              <a:spcAft>
                <a:spcPts val="600"/>
              </a:spcAft>
              <a:buFont typeface="Arial" panose="020B0604020202020204" pitchFamily="34" charset="0"/>
              <a:buChar char="•"/>
            </a:pPr>
            <a:r>
              <a:rPr lang="en-AU" sz="1200" dirty="0">
                <a:solidFill>
                  <a:schemeClr val="bg1"/>
                </a:solidFill>
              </a:rPr>
              <a:t>We continue to advocate for a </a:t>
            </a:r>
            <a:r>
              <a:rPr lang="en-AU" sz="1200" dirty="0" smtClean="0">
                <a:solidFill>
                  <a:schemeClr val="bg1"/>
                </a:solidFill>
              </a:rPr>
              <a:t>simplification </a:t>
            </a:r>
            <a:r>
              <a:rPr lang="en-AU" sz="1200" dirty="0">
                <a:solidFill>
                  <a:schemeClr val="bg1"/>
                </a:solidFill>
              </a:rPr>
              <a:t>of the workplace relations system as the current system remains highly complex and </a:t>
            </a:r>
            <a:r>
              <a:rPr lang="en-AU" sz="1200" dirty="0" smtClean="0">
                <a:solidFill>
                  <a:schemeClr val="bg1"/>
                </a:solidFill>
              </a:rPr>
              <a:t>difficult for </a:t>
            </a:r>
            <a:r>
              <a:rPr lang="en-AU" sz="1200" dirty="0">
                <a:solidFill>
                  <a:schemeClr val="bg1"/>
                </a:solidFill>
              </a:rPr>
              <a:t>small business owners to navigate.</a:t>
            </a:r>
          </a:p>
          <a:p>
            <a:pPr marL="171450" lvl="0" indent="-171450">
              <a:buFont typeface="Arial" panose="020B0604020202020204" pitchFamily="34" charset="0"/>
              <a:buChar char="•"/>
            </a:pPr>
            <a:r>
              <a:rPr lang="en-AU" sz="1200" dirty="0">
                <a:solidFill>
                  <a:schemeClr val="bg1"/>
                </a:solidFill>
              </a:rPr>
              <a:t>Our earlier review of the Small Business Fair Dismissal Code provides a suite of steps the government can take to streamline the </a:t>
            </a:r>
            <a:r>
              <a:rPr lang="en-AU" sz="1200" dirty="0" smtClean="0">
                <a:solidFill>
                  <a:schemeClr val="bg1"/>
                </a:solidFill>
              </a:rPr>
              <a:t>unfair dismissal system and </a:t>
            </a:r>
            <a:r>
              <a:rPr lang="en-AU" sz="1200" dirty="0">
                <a:solidFill>
                  <a:schemeClr val="bg1"/>
                </a:solidFill>
              </a:rPr>
              <a:t>support small businesses to hire and grow</a:t>
            </a:r>
            <a:r>
              <a:rPr lang="en-AU" sz="1200" dirty="0" smtClean="0">
                <a:solidFill>
                  <a:schemeClr val="bg1"/>
                </a:solidFill>
              </a:rPr>
              <a:t>.</a:t>
            </a:r>
            <a:endParaRPr lang="en-AU" sz="1200" dirty="0">
              <a:solidFill>
                <a:schemeClr val="bg1"/>
              </a:solidFill>
            </a:endParaRPr>
          </a:p>
        </p:txBody>
      </p:sp>
      <p:sp>
        <p:nvSpPr>
          <p:cNvPr id="14" name="Rectangle 13"/>
          <p:cNvSpPr/>
          <p:nvPr/>
        </p:nvSpPr>
        <p:spPr>
          <a:xfrm>
            <a:off x="5991040" y="1263828"/>
            <a:ext cx="2536998" cy="400110"/>
          </a:xfrm>
          <a:prstGeom prst="rect">
            <a:avLst/>
          </a:prstGeom>
        </p:spPr>
        <p:txBody>
          <a:bodyPr wrap="square">
            <a:spAutoFit/>
          </a:bodyPr>
          <a:lstStyle/>
          <a:p>
            <a:pPr>
              <a:spcAft>
                <a:spcPts val="0"/>
              </a:spcAft>
            </a:pPr>
            <a:r>
              <a:rPr lang="en-AU" sz="2000" b="1" dirty="0" smtClean="0">
                <a:solidFill>
                  <a:schemeClr val="bg1"/>
                </a:solidFill>
                <a:ea typeface="Calibri" panose="020F0502020204030204" pitchFamily="34" charset="0"/>
              </a:rPr>
              <a:t>Red tape reduction</a:t>
            </a:r>
            <a:endParaRPr lang="en-AU" sz="2000" b="1" dirty="0">
              <a:solidFill>
                <a:schemeClr val="bg1"/>
              </a:solidFill>
              <a:ea typeface="Calibri" panose="020F0502020204030204" pitchFamily="34" charset="0"/>
            </a:endParaRPr>
          </a:p>
        </p:txBody>
      </p:sp>
      <p:pic>
        <p:nvPicPr>
          <p:cNvPr id="6" name="Picture 5"/>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11151" r="11151" b="13250"/>
          <a:stretch/>
        </p:blipFill>
        <p:spPr>
          <a:xfrm rot="1357363">
            <a:off x="6343138" y="4795886"/>
            <a:ext cx="1469228" cy="1640367"/>
          </a:xfrm>
          <a:prstGeom prst="rect">
            <a:avLst/>
          </a:prstGeom>
        </p:spPr>
      </p:pic>
      <p:sp>
        <p:nvSpPr>
          <p:cNvPr id="18" name="Rectangle 13"/>
          <p:cNvSpPr/>
          <p:nvPr/>
        </p:nvSpPr>
        <p:spPr>
          <a:xfrm>
            <a:off x="1578764" y="3715203"/>
            <a:ext cx="3135481" cy="400110"/>
          </a:xfrm>
          <a:prstGeom prst="rect">
            <a:avLst/>
          </a:prstGeom>
        </p:spPr>
        <p:txBody>
          <a:bodyPr wrap="square">
            <a:spAutoFit/>
          </a:bodyPr>
          <a:lstStyle/>
          <a:p>
            <a:r>
              <a:rPr lang="en-AU" sz="2000" b="1" dirty="0">
                <a:solidFill>
                  <a:srgbClr val="00A0AC"/>
                </a:solidFill>
              </a:rPr>
              <a:t>Missed opportunity</a:t>
            </a:r>
          </a:p>
        </p:txBody>
      </p:sp>
    </p:spTree>
    <p:extLst>
      <p:ext uri="{BB962C8B-B14F-4D97-AF65-F5344CB8AC3E}">
        <p14:creationId xmlns:p14="http://schemas.microsoft.com/office/powerpoint/2010/main" val="2848036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13072" y="169476"/>
            <a:ext cx="8219368" cy="492443"/>
          </a:xfrm>
          <a:prstGeom prst="rect">
            <a:avLst/>
          </a:prstGeom>
          <a:noFill/>
        </p:spPr>
        <p:txBody>
          <a:bodyPr wrap="square" rtlCol="0">
            <a:spAutoFit/>
          </a:bodyPr>
          <a:lstStyle/>
          <a:p>
            <a:r>
              <a:rPr lang="en-AU" sz="2600" b="1" dirty="0" smtClean="0">
                <a:solidFill>
                  <a:srgbClr val="193264"/>
                </a:solidFill>
                <a:latin typeface="+mj-lt"/>
              </a:rPr>
              <a:t>Advocacy: a voice on policy and legislation</a:t>
            </a:r>
            <a:endParaRPr lang="en-AU" sz="2600" b="1" dirty="0">
              <a:solidFill>
                <a:srgbClr val="193264"/>
              </a:solidFill>
              <a:latin typeface="+mj-lt"/>
            </a:endParaRP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28A5BF42-5AA4-4E4F-A050-38ED0C8EFB81}" type="slidenum">
              <a:rPr lang="en-AU" sz="700" smtClean="0"/>
              <a:t>7</a:t>
            </a:fld>
            <a:endParaRPr lang="en-AU" sz="700" dirty="0"/>
          </a:p>
        </p:txBody>
      </p:sp>
      <p:sp>
        <p:nvSpPr>
          <p:cNvPr id="19" name="Rectangle 18"/>
          <p:cNvSpPr/>
          <p:nvPr/>
        </p:nvSpPr>
        <p:spPr>
          <a:xfrm>
            <a:off x="313072" y="620688"/>
            <a:ext cx="5627080" cy="369332"/>
          </a:xfrm>
          <a:prstGeom prst="rect">
            <a:avLst/>
          </a:prstGeom>
        </p:spPr>
        <p:txBody>
          <a:bodyPr wrap="square">
            <a:spAutoFit/>
          </a:bodyPr>
          <a:lstStyle/>
          <a:p>
            <a:r>
              <a:rPr lang="en-US" b="1" dirty="0">
                <a:solidFill>
                  <a:schemeClr val="accent3"/>
                </a:solidFill>
              </a:rPr>
              <a:t>Major input into policy, inquiries and legislation</a:t>
            </a:r>
            <a:endParaRPr lang="en-AU" b="1" dirty="0">
              <a:solidFill>
                <a:schemeClr val="accent3"/>
              </a:solidFill>
            </a:endParaRPr>
          </a:p>
        </p:txBody>
      </p:sp>
      <p:sp>
        <p:nvSpPr>
          <p:cNvPr id="8" name="Rounded Rectangle 7"/>
          <p:cNvSpPr/>
          <p:nvPr/>
        </p:nvSpPr>
        <p:spPr>
          <a:xfrm>
            <a:off x="323528" y="4227185"/>
            <a:ext cx="8609477" cy="23999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 name="Table 2"/>
          <p:cNvGraphicFramePr>
            <a:graphicFrameLocks noGrp="1"/>
          </p:cNvGraphicFramePr>
          <p:nvPr>
            <p:extLst>
              <p:ext uri="{D42A27DB-BD31-4B8C-83A1-F6EECF244321}">
                <p14:modId xmlns:p14="http://schemas.microsoft.com/office/powerpoint/2010/main" val="3433739903"/>
              </p:ext>
            </p:extLst>
          </p:nvPr>
        </p:nvGraphicFramePr>
        <p:xfrm>
          <a:off x="509237" y="4725144"/>
          <a:ext cx="2615703" cy="1607040"/>
        </p:xfrm>
        <a:graphic>
          <a:graphicData uri="http://schemas.openxmlformats.org/drawingml/2006/table">
            <a:tbl>
              <a:tblPr>
                <a:tableStyleId>{5C22544A-7EE6-4342-B048-85BDC9FD1C3A}</a:tableStyleId>
              </a:tblPr>
              <a:tblGrid>
                <a:gridCol w="2318400">
                  <a:extLst>
                    <a:ext uri="{9D8B030D-6E8A-4147-A177-3AD203B41FA5}">
                      <a16:colId xmlns:a16="http://schemas.microsoft.com/office/drawing/2014/main" val="4241624423"/>
                    </a:ext>
                  </a:extLst>
                </a:gridCol>
                <a:gridCol w="297303">
                  <a:extLst>
                    <a:ext uri="{9D8B030D-6E8A-4147-A177-3AD203B41FA5}">
                      <a16:colId xmlns:a16="http://schemas.microsoft.com/office/drawing/2014/main" val="1433018444"/>
                    </a:ext>
                  </a:extLst>
                </a:gridCol>
              </a:tblGrid>
              <a:tr h="151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Australian</a:t>
                      </a:r>
                      <a:r>
                        <a:rPr lang="en-AU" sz="900" b="0" baseline="0" dirty="0" smtClean="0">
                          <a:solidFill>
                            <a:schemeClr val="bg1"/>
                          </a:solidFill>
                          <a:effectLst/>
                          <a:latin typeface="Calibri" panose="020F0502020204030204" pitchFamily="34" charset="0"/>
                          <a:ea typeface="Calibri" panose="020F0502020204030204" pitchFamily="34" charset="0"/>
                        </a:rPr>
                        <a:t> Competition &amp; Consumer Commission</a:t>
                      </a:r>
                      <a:r>
                        <a:rPr lang="en-AU" sz="900" b="0" dirty="0" smtClean="0">
                          <a:solidFill>
                            <a:schemeClr val="bg1"/>
                          </a:solidFill>
                          <a:effectLst/>
                          <a:latin typeface="Calibri" panose="020F0502020204030204" pitchFamily="34" charset="0"/>
                          <a:ea typeface="Calibri" panose="020F0502020204030204" pitchFamily="34" charset="0"/>
                        </a:rPr>
                        <a:t> </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2</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6894027"/>
                  </a:ext>
                </a:extLst>
              </a:tr>
              <a:tr h="151200">
                <a:tc>
                  <a:txBody>
                    <a:bodyPr/>
                    <a:lstStyle/>
                    <a:p>
                      <a:pPr marL="0" indent="0">
                        <a:spcAft>
                          <a:spcPts val="0"/>
                        </a:spcAft>
                        <a:buFont typeface="+mj-lt"/>
                        <a:buNone/>
                      </a:pPr>
                      <a:r>
                        <a:rPr lang="en-US" sz="900" b="0" dirty="0" smtClean="0">
                          <a:solidFill>
                            <a:schemeClr val="bg1"/>
                          </a:solidFill>
                          <a:effectLst/>
                          <a:latin typeface="Calibri" panose="020F0502020204030204" pitchFamily="34" charset="0"/>
                          <a:ea typeface="Calibri" panose="020F0502020204030204" pitchFamily="34" charset="0"/>
                        </a:rPr>
                        <a:t>Australian</a:t>
                      </a:r>
                      <a:r>
                        <a:rPr lang="en-US" sz="900" b="0" baseline="0" dirty="0" smtClean="0">
                          <a:solidFill>
                            <a:schemeClr val="bg1"/>
                          </a:solidFill>
                          <a:effectLst/>
                          <a:latin typeface="Calibri" panose="020F0502020204030204" pitchFamily="34" charset="0"/>
                          <a:ea typeface="Calibri" panose="020F0502020204030204" pitchFamily="34" charset="0"/>
                        </a:rPr>
                        <a:t> Taxation Office</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3</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5266864"/>
                  </a:ext>
                </a:extLst>
              </a:tr>
              <a:tr h="151200">
                <a:tc>
                  <a:txBody>
                    <a:bodyPr/>
                    <a:lstStyle/>
                    <a:p>
                      <a:pPr marL="0" indent="0">
                        <a:spcAft>
                          <a:spcPts val="0"/>
                        </a:spcAft>
                        <a:buFont typeface="+mj-lt"/>
                        <a:buNone/>
                      </a:pPr>
                      <a:r>
                        <a:rPr lang="en-AU" sz="900" b="0" baseline="0" dirty="0" smtClean="0">
                          <a:solidFill>
                            <a:schemeClr val="bg1"/>
                          </a:solidFill>
                          <a:effectLst/>
                          <a:latin typeface="Calibri" panose="020F0502020204030204" pitchFamily="34" charset="0"/>
                          <a:ea typeface="Calibri" panose="020F0502020204030204" pitchFamily="34" charset="0"/>
                        </a:rPr>
                        <a:t>Attorney-General’s Department </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1</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8475175"/>
                  </a:ext>
                </a:extLst>
              </a:tr>
              <a:tr h="151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Australian</a:t>
                      </a:r>
                      <a:r>
                        <a:rPr lang="en-AU" sz="900" b="0" baseline="0" dirty="0" smtClean="0">
                          <a:solidFill>
                            <a:schemeClr val="bg1"/>
                          </a:solidFill>
                          <a:effectLst/>
                          <a:latin typeface="Calibri" panose="020F0502020204030204" pitchFamily="34" charset="0"/>
                          <a:ea typeface="Calibri" panose="020F0502020204030204" pitchFamily="34" charset="0"/>
                        </a:rPr>
                        <a:t> Communications &amp; Media Authority</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1</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9616883"/>
                  </a:ext>
                </a:extLst>
              </a:tr>
              <a:tr h="151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Australian</a:t>
                      </a:r>
                      <a:r>
                        <a:rPr lang="en-AU" sz="900" b="0" baseline="0" dirty="0" smtClean="0">
                          <a:solidFill>
                            <a:schemeClr val="bg1"/>
                          </a:solidFill>
                          <a:effectLst/>
                          <a:latin typeface="Calibri" panose="020F0502020204030204" pitchFamily="34" charset="0"/>
                          <a:ea typeface="Calibri" panose="020F0502020204030204" pitchFamily="34" charset="0"/>
                        </a:rPr>
                        <a:t> Energy Regulator</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1</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0599963"/>
                  </a:ext>
                </a:extLst>
              </a:tr>
              <a:tr h="151200">
                <a:tc>
                  <a:txBody>
                    <a:bodyPr/>
                    <a:lstStyle/>
                    <a:p>
                      <a:pPr marL="0" indent="0">
                        <a:spcAft>
                          <a:spcPts val="0"/>
                        </a:spcAft>
                        <a:buFont typeface="+mj-lt"/>
                        <a:buNone/>
                      </a:pPr>
                      <a:r>
                        <a:rPr lang="en-US" sz="900" b="0" dirty="0" smtClean="0">
                          <a:solidFill>
                            <a:schemeClr val="bg1"/>
                          </a:solidFill>
                          <a:effectLst/>
                          <a:latin typeface="Calibri" panose="020F0502020204030204" pitchFamily="34" charset="0"/>
                          <a:ea typeface="Calibri" panose="020F0502020204030204" pitchFamily="34" charset="0"/>
                        </a:rPr>
                        <a:t>Australian</a:t>
                      </a:r>
                      <a:r>
                        <a:rPr lang="en-US" sz="900" b="0" baseline="0" dirty="0" smtClean="0">
                          <a:solidFill>
                            <a:schemeClr val="bg1"/>
                          </a:solidFill>
                          <a:effectLst/>
                          <a:latin typeface="Calibri" panose="020F0502020204030204" pitchFamily="34" charset="0"/>
                          <a:ea typeface="Calibri" panose="020F0502020204030204" pitchFamily="34" charset="0"/>
                        </a:rPr>
                        <a:t> Health Practitioner Regulation Agency</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1</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3903356"/>
                  </a:ext>
                </a:extLst>
              </a:tr>
              <a:tr h="151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Department</a:t>
                      </a:r>
                      <a:r>
                        <a:rPr lang="en-AU" sz="900" b="0" baseline="0" dirty="0" smtClean="0">
                          <a:solidFill>
                            <a:schemeClr val="bg1"/>
                          </a:solidFill>
                          <a:effectLst/>
                          <a:latin typeface="Calibri" panose="020F0502020204030204" pitchFamily="34" charset="0"/>
                          <a:ea typeface="Calibri" panose="020F0502020204030204" pitchFamily="34" charset="0"/>
                        </a:rPr>
                        <a:t> of Industry, Innovation &amp; Science</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1</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598228"/>
                  </a:ext>
                </a:extLst>
              </a:tr>
              <a:tr h="151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COAG</a:t>
                      </a:r>
                      <a:r>
                        <a:rPr lang="en-AU" sz="900" b="0" baseline="0" dirty="0" smtClean="0">
                          <a:solidFill>
                            <a:schemeClr val="bg1"/>
                          </a:solidFill>
                          <a:effectLst/>
                          <a:latin typeface="Calibri" panose="020F0502020204030204" pitchFamily="34" charset="0"/>
                          <a:ea typeface="Calibri" panose="020F0502020204030204" pitchFamily="34" charset="0"/>
                        </a:rPr>
                        <a:t> Energy Council</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1</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3536624"/>
                  </a:ext>
                </a:extLst>
              </a:tr>
              <a:tr h="151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Department</a:t>
                      </a:r>
                      <a:r>
                        <a:rPr lang="en-AU" sz="900" b="0" baseline="0" dirty="0" smtClean="0">
                          <a:solidFill>
                            <a:schemeClr val="bg1"/>
                          </a:solidFill>
                          <a:effectLst/>
                          <a:latin typeface="Calibri" panose="020F0502020204030204" pitchFamily="34" charset="0"/>
                          <a:ea typeface="Calibri" panose="020F0502020204030204" pitchFamily="34" charset="0"/>
                        </a:rPr>
                        <a:t> of Agriculture</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2</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922120"/>
                  </a:ext>
                </a:extLst>
              </a:tr>
            </a:tbl>
          </a:graphicData>
        </a:graphic>
      </p:graphicFrame>
      <p:sp>
        <p:nvSpPr>
          <p:cNvPr id="14" name="Rectangle 13"/>
          <p:cNvSpPr/>
          <p:nvPr/>
        </p:nvSpPr>
        <p:spPr>
          <a:xfrm>
            <a:off x="3522273" y="4239748"/>
            <a:ext cx="2211986" cy="369332"/>
          </a:xfrm>
          <a:prstGeom prst="rect">
            <a:avLst/>
          </a:prstGeom>
        </p:spPr>
        <p:txBody>
          <a:bodyPr wrap="square">
            <a:spAutoFit/>
          </a:bodyPr>
          <a:lstStyle/>
          <a:p>
            <a:pPr algn="ctr"/>
            <a:r>
              <a:rPr lang="en-AU" b="1" u="sng" dirty="0" smtClean="0">
                <a:solidFill>
                  <a:schemeClr val="bg1"/>
                </a:solidFill>
              </a:rPr>
              <a:t>Submissions</a:t>
            </a:r>
            <a:endParaRPr lang="en-AU" b="1" u="sng" dirty="0">
              <a:solidFill>
                <a:schemeClr val="bg1"/>
              </a:solidFill>
            </a:endParaRPr>
          </a:p>
        </p:txBody>
      </p:sp>
      <p:sp>
        <p:nvSpPr>
          <p:cNvPr id="2" name="TextBox 1"/>
          <p:cNvSpPr txBox="1"/>
          <p:nvPr/>
        </p:nvSpPr>
        <p:spPr>
          <a:xfrm>
            <a:off x="323528" y="1041698"/>
            <a:ext cx="4104456" cy="318548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AU" sz="1100" dirty="0"/>
              <a:t>Provided detailed feedback on the difficulties faced by small providers in registering to provide services under the NDIS</a:t>
            </a:r>
            <a:r>
              <a:rPr lang="en-AU" sz="1100" dirty="0" smtClean="0"/>
              <a:t>.</a:t>
            </a:r>
            <a:r>
              <a:rPr lang="en-AU" sz="1100" dirty="0"/>
              <a:t> </a:t>
            </a:r>
          </a:p>
          <a:p>
            <a:pPr marL="171450" indent="-171450">
              <a:spcAft>
                <a:spcPts val="600"/>
              </a:spcAft>
              <a:buFont typeface="Arial" panose="020B0604020202020204" pitchFamily="34" charset="0"/>
              <a:buChar char="•"/>
            </a:pPr>
            <a:r>
              <a:rPr lang="en-AU" sz="1100" dirty="0"/>
              <a:t>Provided detailed input </a:t>
            </a:r>
            <a:r>
              <a:rPr lang="en-AU" sz="1100" dirty="0" smtClean="0"/>
              <a:t>into </a:t>
            </a:r>
            <a:r>
              <a:rPr lang="en-AU" sz="1100" dirty="0"/>
              <a:t>the </a:t>
            </a:r>
            <a:r>
              <a:rPr lang="en-AU" sz="1100" dirty="0" smtClean="0"/>
              <a:t>revision </a:t>
            </a:r>
            <a:r>
              <a:rPr lang="en-AU" sz="1100" dirty="0"/>
              <a:t>of industry </a:t>
            </a:r>
            <a:r>
              <a:rPr lang="en-AU" sz="1100" dirty="0" smtClean="0"/>
              <a:t>codes of conduct - particularly Franchising and Dairy - including best practice dispute resolution options.</a:t>
            </a:r>
            <a:endParaRPr lang="en-AU" sz="1100" dirty="0"/>
          </a:p>
          <a:p>
            <a:pPr marL="171450" indent="-171450">
              <a:spcAft>
                <a:spcPts val="600"/>
              </a:spcAft>
              <a:buFont typeface="Arial" panose="020B0604020202020204" pitchFamily="34" charset="0"/>
              <a:buChar char="•"/>
            </a:pPr>
            <a:r>
              <a:rPr lang="en-AU" sz="1100" dirty="0"/>
              <a:t>Made a number of submissions on bureaucratic red tape and the need to reduce the administrative burden for small businesses</a:t>
            </a:r>
            <a:r>
              <a:rPr lang="en-AU" sz="1100" dirty="0" smtClean="0"/>
              <a:t>.</a:t>
            </a:r>
            <a:endParaRPr lang="en-AU" sz="1100" dirty="0"/>
          </a:p>
          <a:p>
            <a:pPr marL="171450" indent="-171450">
              <a:spcAft>
                <a:spcPts val="600"/>
              </a:spcAft>
              <a:buFont typeface="Arial" panose="020B0604020202020204" pitchFamily="34" charset="0"/>
              <a:buChar char="•"/>
            </a:pPr>
            <a:r>
              <a:rPr lang="en-AU" sz="1100" dirty="0" smtClean="0"/>
              <a:t>Provided feedback on the potential impacts on small businesses of the </a:t>
            </a:r>
            <a:r>
              <a:rPr lang="en-AU" sz="1100" i="1" dirty="0" smtClean="0"/>
              <a:t>Currency (Restriction of the Use of Cash) Bill 2019.</a:t>
            </a:r>
          </a:p>
          <a:p>
            <a:pPr marL="171450" indent="-171450">
              <a:spcAft>
                <a:spcPts val="600"/>
              </a:spcAft>
              <a:buFont typeface="Arial" panose="020B0604020202020204" pitchFamily="34" charset="0"/>
              <a:buChar char="•"/>
            </a:pPr>
            <a:r>
              <a:rPr lang="en-AU" sz="1100" dirty="0" smtClean="0"/>
              <a:t>Provided </a:t>
            </a:r>
            <a:r>
              <a:rPr lang="en-AU" sz="1100" dirty="0"/>
              <a:t>feedback on economic development opportunities for traditional Owners with Indigenous Land Use Agreements in Northern Australia</a:t>
            </a:r>
            <a:r>
              <a:rPr lang="en-AU" sz="1100" dirty="0" smtClean="0"/>
              <a:t>.</a:t>
            </a:r>
          </a:p>
          <a:p>
            <a:pPr marL="171450" indent="-171450">
              <a:buFont typeface="Arial" panose="020B0604020202020204" pitchFamily="34" charset="0"/>
              <a:buChar char="•"/>
            </a:pPr>
            <a:r>
              <a:rPr lang="en-AU" sz="1100" dirty="0"/>
              <a:t>Provided feedback on regulatory processes to combat illegal </a:t>
            </a:r>
            <a:r>
              <a:rPr lang="en-AU" sz="1100" dirty="0" err="1"/>
              <a:t>phoenixing</a:t>
            </a:r>
            <a:r>
              <a:rPr lang="en-AU" sz="1100" dirty="0" smtClean="0"/>
              <a:t>.</a:t>
            </a:r>
            <a:endParaRPr lang="en-AU" sz="1100" dirty="0"/>
          </a:p>
        </p:txBody>
      </p:sp>
      <p:sp>
        <p:nvSpPr>
          <p:cNvPr id="5" name="TextBox 4"/>
          <p:cNvSpPr txBox="1"/>
          <p:nvPr/>
        </p:nvSpPr>
        <p:spPr>
          <a:xfrm>
            <a:off x="4499992" y="1060862"/>
            <a:ext cx="4433013" cy="318548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AU" sz="1100" dirty="0"/>
              <a:t>Made a number of submissions relating to employment, skills development and access to skills and </a:t>
            </a:r>
            <a:r>
              <a:rPr lang="en-AU" sz="1100" dirty="0" smtClean="0"/>
              <a:t>labour, </a:t>
            </a:r>
            <a:r>
              <a:rPr lang="en-AU" sz="1100" dirty="0"/>
              <a:t>including barriers for small businesses in accessing skilled migrants and access to workers in regional areas.</a:t>
            </a:r>
          </a:p>
          <a:p>
            <a:pPr marL="171450" indent="-171450">
              <a:spcAft>
                <a:spcPts val="600"/>
              </a:spcAft>
              <a:buFont typeface="Arial" panose="020B0604020202020204" pitchFamily="34" charset="0"/>
              <a:buChar char="•"/>
            </a:pPr>
            <a:r>
              <a:rPr lang="en-AU" sz="1100" dirty="0" smtClean="0"/>
              <a:t>Made </a:t>
            </a:r>
            <a:r>
              <a:rPr lang="en-AU" sz="1100" dirty="0"/>
              <a:t>a submission detailing the challenges and opportunities presented to small businesses under Australia's </a:t>
            </a:r>
            <a:r>
              <a:rPr lang="en-AU" sz="1100" i="1" dirty="0"/>
              <a:t>2020 Cyber Security Strategy</a:t>
            </a:r>
            <a:r>
              <a:rPr lang="en-AU" sz="1100" i="1" dirty="0" smtClean="0"/>
              <a:t>.</a:t>
            </a:r>
            <a:endParaRPr lang="en-AU" sz="1100" dirty="0"/>
          </a:p>
          <a:p>
            <a:pPr marL="171450" indent="-171450">
              <a:spcAft>
                <a:spcPts val="600"/>
              </a:spcAft>
              <a:buFont typeface="Arial" panose="020B0604020202020204" pitchFamily="34" charset="0"/>
              <a:buChar char="•"/>
            </a:pPr>
            <a:r>
              <a:rPr lang="en-AU" sz="1100" dirty="0" smtClean="0"/>
              <a:t>Made a number of submissions regarding small business access to State and Commonwealth Government procurement processes. </a:t>
            </a:r>
          </a:p>
          <a:p>
            <a:pPr marL="171450" indent="-171450">
              <a:spcAft>
                <a:spcPts val="600"/>
              </a:spcAft>
              <a:buFont typeface="Arial" panose="020B0604020202020204" pitchFamily="34" charset="0"/>
              <a:buChar char="•"/>
            </a:pPr>
            <a:r>
              <a:rPr lang="en-AU" sz="1100" dirty="0" smtClean="0"/>
              <a:t>Provided input into the development of a framework to record payment times to small businesses by large businesses.</a:t>
            </a:r>
          </a:p>
          <a:p>
            <a:pPr marL="171450" indent="-171450">
              <a:spcAft>
                <a:spcPts val="600"/>
              </a:spcAft>
              <a:buFont typeface="Arial" panose="020B0604020202020204" pitchFamily="34" charset="0"/>
              <a:buChar char="•"/>
            </a:pPr>
            <a:r>
              <a:rPr lang="en-AU" sz="1100" dirty="0" smtClean="0"/>
              <a:t>Made </a:t>
            </a:r>
            <a:r>
              <a:rPr lang="en-AU" sz="1100" dirty="0"/>
              <a:t>a number of submissions regarding energy prices for small businesses</a:t>
            </a:r>
            <a:r>
              <a:rPr lang="en-AU" sz="1100" dirty="0" smtClean="0"/>
              <a:t>.</a:t>
            </a:r>
            <a:endParaRPr lang="en-AU" sz="1100" dirty="0"/>
          </a:p>
          <a:p>
            <a:pPr marL="171450" indent="-171450">
              <a:buFont typeface="Arial" panose="020B0604020202020204" pitchFamily="34" charset="0"/>
              <a:buChar char="•"/>
            </a:pPr>
            <a:r>
              <a:rPr lang="en-AU" sz="1100" dirty="0"/>
              <a:t>Provided input on fostering female entrepreneurship and increasing women’s economic participation</a:t>
            </a:r>
            <a:r>
              <a:rPr lang="en-AU" sz="1100" dirty="0" smtClean="0"/>
              <a:t>.</a:t>
            </a:r>
            <a:endParaRPr lang="en-AU" sz="1100" dirty="0"/>
          </a:p>
        </p:txBody>
      </p:sp>
      <p:graphicFrame>
        <p:nvGraphicFramePr>
          <p:cNvPr id="4" name="Table 3"/>
          <p:cNvGraphicFramePr>
            <a:graphicFrameLocks noGrp="1"/>
          </p:cNvGraphicFramePr>
          <p:nvPr>
            <p:extLst>
              <p:ext uri="{D42A27DB-BD31-4B8C-83A1-F6EECF244321}">
                <p14:modId xmlns:p14="http://schemas.microsoft.com/office/powerpoint/2010/main" val="475084082"/>
              </p:ext>
            </p:extLst>
          </p:nvPr>
        </p:nvGraphicFramePr>
        <p:xfrm>
          <a:off x="3257539" y="4726516"/>
          <a:ext cx="2610605" cy="1794240"/>
        </p:xfrm>
        <a:graphic>
          <a:graphicData uri="http://schemas.openxmlformats.org/drawingml/2006/table">
            <a:tbl>
              <a:tblPr>
                <a:tableStyleId>{5C22544A-7EE6-4342-B048-85BDC9FD1C3A}</a:tableStyleId>
              </a:tblPr>
              <a:tblGrid>
                <a:gridCol w="2319296">
                  <a:extLst>
                    <a:ext uri="{9D8B030D-6E8A-4147-A177-3AD203B41FA5}">
                      <a16:colId xmlns:a16="http://schemas.microsoft.com/office/drawing/2014/main" val="2662472902"/>
                    </a:ext>
                  </a:extLst>
                </a:gridCol>
                <a:gridCol w="291309">
                  <a:extLst>
                    <a:ext uri="{9D8B030D-6E8A-4147-A177-3AD203B41FA5}">
                      <a16:colId xmlns:a16="http://schemas.microsoft.com/office/drawing/2014/main" val="3245133845"/>
                    </a:ext>
                  </a:extLst>
                </a:gridCol>
              </a:tblGrid>
              <a:tr h="151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Department</a:t>
                      </a:r>
                      <a:r>
                        <a:rPr lang="en-AU" sz="900" b="0" baseline="0" dirty="0" smtClean="0">
                          <a:solidFill>
                            <a:schemeClr val="bg1"/>
                          </a:solidFill>
                          <a:effectLst/>
                          <a:latin typeface="Calibri" panose="020F0502020204030204" pitchFamily="34" charset="0"/>
                          <a:ea typeface="Calibri" panose="020F0502020204030204" pitchFamily="34" charset="0"/>
                        </a:rPr>
                        <a:t> of Employment, Skills, Small &amp; Family Business</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6</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787719"/>
                  </a:ext>
                </a:extLst>
              </a:tr>
              <a:tr h="1512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0" dirty="0" smtClean="0">
                          <a:solidFill>
                            <a:schemeClr val="bg1"/>
                          </a:solidFill>
                          <a:effectLst/>
                          <a:latin typeface="Calibri" panose="020F0502020204030204" pitchFamily="34" charset="0"/>
                          <a:ea typeface="Calibri" panose="020F0502020204030204" pitchFamily="34" charset="0"/>
                        </a:rPr>
                        <a:t>Department</a:t>
                      </a:r>
                      <a:r>
                        <a:rPr lang="en-US" sz="900" b="0" baseline="0" dirty="0" smtClean="0">
                          <a:solidFill>
                            <a:schemeClr val="bg1"/>
                          </a:solidFill>
                          <a:effectLst/>
                          <a:latin typeface="Calibri" panose="020F0502020204030204" pitchFamily="34" charset="0"/>
                          <a:ea typeface="Calibri" panose="020F0502020204030204" pitchFamily="34" charset="0"/>
                        </a:rPr>
                        <a:t> of Environment &amp; Energy</a:t>
                      </a:r>
                      <a:endParaRPr lang="en-AU" sz="900" b="0" dirty="0" smtClean="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1</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170680"/>
                  </a:ext>
                </a:extLst>
              </a:tr>
              <a:tr h="151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Department</a:t>
                      </a:r>
                      <a:r>
                        <a:rPr lang="en-AU" sz="900" b="0" baseline="0" dirty="0" smtClean="0">
                          <a:solidFill>
                            <a:schemeClr val="bg1"/>
                          </a:solidFill>
                          <a:effectLst/>
                          <a:latin typeface="Calibri" panose="020F0502020204030204" pitchFamily="34" charset="0"/>
                          <a:ea typeface="Calibri" panose="020F0502020204030204" pitchFamily="34" charset="0"/>
                        </a:rPr>
                        <a:t> of Health</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1</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0340891"/>
                  </a:ext>
                </a:extLst>
              </a:tr>
              <a:tr h="1512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900" b="0" dirty="0" smtClean="0">
                          <a:solidFill>
                            <a:schemeClr val="bg1"/>
                          </a:solidFill>
                          <a:effectLst/>
                          <a:latin typeface="Calibri" panose="020F0502020204030204" pitchFamily="34" charset="0"/>
                          <a:ea typeface="Calibri" panose="020F0502020204030204" pitchFamily="34" charset="0"/>
                        </a:rPr>
                        <a:t>Department</a:t>
                      </a:r>
                      <a:r>
                        <a:rPr lang="en-AU" sz="900" b="0" baseline="0" dirty="0" smtClean="0">
                          <a:solidFill>
                            <a:schemeClr val="bg1"/>
                          </a:solidFill>
                          <a:effectLst/>
                          <a:latin typeface="Calibri" panose="020F0502020204030204" pitchFamily="34" charset="0"/>
                          <a:ea typeface="Calibri" panose="020F0502020204030204" pitchFamily="34" charset="0"/>
                        </a:rPr>
                        <a:t> of Home Affairs</a:t>
                      </a:r>
                      <a:endParaRPr lang="en-AU" sz="900" b="0" dirty="0" smtClean="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1</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0112460"/>
                  </a:ext>
                </a:extLst>
              </a:tr>
              <a:tr h="1512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900" b="0" dirty="0" smtClean="0">
                          <a:solidFill>
                            <a:schemeClr val="bg1"/>
                          </a:solidFill>
                          <a:effectLst/>
                          <a:latin typeface="Calibri" panose="020F0502020204030204" pitchFamily="34" charset="0"/>
                          <a:ea typeface="Calibri" panose="020F0502020204030204" pitchFamily="34" charset="0"/>
                        </a:rPr>
                        <a:t>Department</a:t>
                      </a:r>
                      <a:r>
                        <a:rPr lang="en-AU" sz="900" b="0" baseline="0" dirty="0" smtClean="0">
                          <a:solidFill>
                            <a:schemeClr val="bg1"/>
                          </a:solidFill>
                          <a:effectLst/>
                          <a:latin typeface="Calibri" panose="020F0502020204030204" pitchFamily="34" charset="0"/>
                          <a:ea typeface="Calibri" panose="020F0502020204030204" pitchFamily="34" charset="0"/>
                        </a:rPr>
                        <a:t> of Industry, Innovation &amp; Science</a:t>
                      </a:r>
                      <a:r>
                        <a:rPr lang="en-AU" sz="900" b="0" dirty="0" smtClean="0">
                          <a:solidFill>
                            <a:schemeClr val="bg1"/>
                          </a:solidFill>
                          <a:effectLst/>
                          <a:latin typeface="Calibri" panose="020F0502020204030204" pitchFamily="34" charset="0"/>
                          <a:ea typeface="Calibri" panose="020F0502020204030204" pitchFamily="34" charset="0"/>
                        </a:rPr>
                        <a:t>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2</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523438"/>
                  </a:ext>
                </a:extLst>
              </a:tr>
              <a:tr h="151200">
                <a:tc>
                  <a:txBody>
                    <a:bodyPr/>
                    <a:lstStyle/>
                    <a:p>
                      <a:pPr marL="0" indent="0">
                        <a:spcAft>
                          <a:spcPts val="0"/>
                        </a:spcAft>
                        <a:buFont typeface="+mj-lt"/>
                        <a:buNone/>
                      </a:pPr>
                      <a:r>
                        <a:rPr lang="en-US" sz="900" b="0" dirty="0" smtClean="0">
                          <a:solidFill>
                            <a:schemeClr val="bg1"/>
                          </a:solidFill>
                          <a:effectLst/>
                          <a:latin typeface="Calibri" panose="020F0502020204030204" pitchFamily="34" charset="0"/>
                          <a:ea typeface="Calibri" panose="020F0502020204030204" pitchFamily="34" charset="0"/>
                        </a:rPr>
                        <a:t>Department</a:t>
                      </a:r>
                      <a:r>
                        <a:rPr lang="en-US" sz="900" b="0" baseline="0" dirty="0" smtClean="0">
                          <a:solidFill>
                            <a:schemeClr val="bg1"/>
                          </a:solidFill>
                          <a:effectLst/>
                          <a:latin typeface="Calibri" panose="020F0502020204030204" pitchFamily="34" charset="0"/>
                          <a:ea typeface="Calibri" panose="020F0502020204030204" pitchFamily="34" charset="0"/>
                        </a:rPr>
                        <a:t> of Justice-Tasmania</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1</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591888"/>
                  </a:ext>
                </a:extLst>
              </a:tr>
              <a:tr h="151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Department</a:t>
                      </a:r>
                      <a:r>
                        <a:rPr lang="en-AU" sz="900" b="0" baseline="0" dirty="0" smtClean="0">
                          <a:solidFill>
                            <a:schemeClr val="bg1"/>
                          </a:solidFill>
                          <a:effectLst/>
                          <a:latin typeface="Calibri" panose="020F0502020204030204" pitchFamily="34" charset="0"/>
                          <a:ea typeface="Calibri" panose="020F0502020204030204" pitchFamily="34" charset="0"/>
                        </a:rPr>
                        <a:t> of Social Services</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dirty="0" smtClean="0">
                          <a:solidFill>
                            <a:schemeClr val="bg1"/>
                          </a:solidFill>
                          <a:effectLst/>
                          <a:latin typeface="Calibri" panose="020F0502020204030204" pitchFamily="34" charset="0"/>
                          <a:ea typeface="Calibri" panose="020F0502020204030204" pitchFamily="34" charset="0"/>
                        </a:rPr>
                        <a:t>1</a:t>
                      </a:r>
                      <a:endParaRPr lang="en-AU" sz="90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020882"/>
                  </a:ext>
                </a:extLst>
              </a:tr>
              <a:tr h="151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NSW</a:t>
                      </a:r>
                      <a:r>
                        <a:rPr lang="en-AU" sz="900" b="0" baseline="0" dirty="0" smtClean="0">
                          <a:solidFill>
                            <a:schemeClr val="bg1"/>
                          </a:solidFill>
                          <a:effectLst/>
                          <a:latin typeface="Calibri" panose="020F0502020204030204" pitchFamily="34" charset="0"/>
                          <a:ea typeface="Calibri" panose="020F0502020204030204" pitchFamily="34" charset="0"/>
                        </a:rPr>
                        <a:t> Fair Trading</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2</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072839"/>
                  </a:ext>
                </a:extLst>
              </a:tr>
              <a:tr h="151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Office</a:t>
                      </a:r>
                      <a:r>
                        <a:rPr lang="en-AU" sz="900" b="0" baseline="0" dirty="0" smtClean="0">
                          <a:solidFill>
                            <a:schemeClr val="bg1"/>
                          </a:solidFill>
                          <a:effectLst/>
                          <a:latin typeface="Calibri" panose="020F0502020204030204" pitchFamily="34" charset="0"/>
                          <a:ea typeface="Calibri" panose="020F0502020204030204" pitchFamily="34" charset="0"/>
                        </a:rPr>
                        <a:t> of the Australian Information Commissioner</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1</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129002"/>
                  </a:ext>
                </a:extLst>
              </a:tr>
              <a:tr h="187200">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Productivity</a:t>
                      </a:r>
                      <a:r>
                        <a:rPr lang="en-AU" sz="900" b="0" baseline="0" dirty="0" smtClean="0">
                          <a:solidFill>
                            <a:schemeClr val="bg1"/>
                          </a:solidFill>
                          <a:effectLst/>
                          <a:latin typeface="Calibri" panose="020F0502020204030204" pitchFamily="34" charset="0"/>
                          <a:ea typeface="Calibri" panose="020F0502020204030204" pitchFamily="34" charset="0"/>
                        </a:rPr>
                        <a:t> Commission</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1</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241305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23901959"/>
              </p:ext>
            </p:extLst>
          </p:nvPr>
        </p:nvGraphicFramePr>
        <p:xfrm>
          <a:off x="5993840" y="4728646"/>
          <a:ext cx="2610608" cy="1792975"/>
        </p:xfrm>
        <a:graphic>
          <a:graphicData uri="http://schemas.openxmlformats.org/drawingml/2006/table">
            <a:tbl>
              <a:tblPr>
                <a:tableStyleId>{5C22544A-7EE6-4342-B048-85BDC9FD1C3A}</a:tableStyleId>
              </a:tblPr>
              <a:tblGrid>
                <a:gridCol w="2319299">
                  <a:extLst>
                    <a:ext uri="{9D8B030D-6E8A-4147-A177-3AD203B41FA5}">
                      <a16:colId xmlns:a16="http://schemas.microsoft.com/office/drawing/2014/main" val="2662472902"/>
                    </a:ext>
                  </a:extLst>
                </a:gridCol>
                <a:gridCol w="291309">
                  <a:extLst>
                    <a:ext uri="{9D8B030D-6E8A-4147-A177-3AD203B41FA5}">
                      <a16:colId xmlns:a16="http://schemas.microsoft.com/office/drawing/2014/main" val="3245133845"/>
                    </a:ext>
                  </a:extLst>
                </a:gridCol>
              </a:tblGrid>
              <a:tr h="110439">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Therapeutic</a:t>
                      </a:r>
                      <a:r>
                        <a:rPr lang="en-AU" sz="900" b="0" baseline="0" dirty="0" smtClean="0">
                          <a:solidFill>
                            <a:schemeClr val="bg1"/>
                          </a:solidFill>
                          <a:effectLst/>
                          <a:latin typeface="Calibri" panose="020F0502020204030204" pitchFamily="34" charset="0"/>
                          <a:ea typeface="Calibri" panose="020F0502020204030204" pitchFamily="34" charset="0"/>
                        </a:rPr>
                        <a:t> Goods Administration</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1</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9316320"/>
                  </a:ext>
                </a:extLst>
              </a:tr>
              <a:tr h="110439">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Treasury</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2</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170680"/>
                  </a:ext>
                </a:extLst>
              </a:tr>
              <a:tr h="220879">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Senate Select Committee on Financial Technology &amp; Regulatory Technology</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1</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0340891"/>
                  </a:ext>
                </a:extLst>
              </a:tr>
              <a:tr h="220879">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Parliamentary</a:t>
                      </a:r>
                      <a:r>
                        <a:rPr lang="en-AU" sz="900" b="0" baseline="0" dirty="0" smtClean="0">
                          <a:solidFill>
                            <a:schemeClr val="bg1"/>
                          </a:solidFill>
                          <a:effectLst/>
                          <a:latin typeface="Calibri" panose="020F0502020204030204" pitchFamily="34" charset="0"/>
                          <a:ea typeface="Calibri" panose="020F0502020204030204" pitchFamily="34" charset="0"/>
                        </a:rPr>
                        <a:t> Joint Standing Committee on Migration</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1</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0112460"/>
                  </a:ext>
                </a:extLst>
              </a:tr>
              <a:tr h="110439">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Senate Economics Legislation</a:t>
                      </a:r>
                      <a:r>
                        <a:rPr lang="en-AU" sz="900" b="0" baseline="0" dirty="0" smtClean="0">
                          <a:solidFill>
                            <a:schemeClr val="bg1"/>
                          </a:solidFill>
                          <a:effectLst/>
                          <a:latin typeface="Calibri" panose="020F0502020204030204" pitchFamily="34" charset="0"/>
                          <a:ea typeface="Calibri" panose="020F0502020204030204" pitchFamily="34" charset="0"/>
                        </a:rPr>
                        <a:t> Committee</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2</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523438"/>
                  </a:ext>
                </a:extLst>
              </a:tr>
              <a:tr h="220879">
                <a:tc>
                  <a:txBody>
                    <a:bodyPr/>
                    <a:lstStyle/>
                    <a:p>
                      <a:pPr marL="0" indent="0">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Joint Standing</a:t>
                      </a:r>
                      <a:r>
                        <a:rPr lang="en-AU" sz="900" b="0" baseline="0" dirty="0" smtClean="0">
                          <a:solidFill>
                            <a:schemeClr val="bg1"/>
                          </a:solidFill>
                          <a:effectLst/>
                          <a:latin typeface="Calibri" panose="020F0502020204030204" pitchFamily="34" charset="0"/>
                          <a:ea typeface="Calibri" panose="020F0502020204030204" pitchFamily="34" charset="0"/>
                        </a:rPr>
                        <a:t> Committee on Northern Australia</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1</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591888"/>
                  </a:ext>
                </a:extLst>
              </a:tr>
              <a:tr h="110439">
                <a:tc>
                  <a:txBody>
                    <a:bodyPr/>
                    <a:lstStyle/>
                    <a:p>
                      <a:pPr marL="0" indent="0">
                        <a:spcAft>
                          <a:spcPts val="0"/>
                        </a:spcAft>
                        <a:buFont typeface="+mj-lt"/>
                        <a:buNone/>
                      </a:pPr>
                      <a:r>
                        <a:rPr lang="en-AU" sz="900" b="0" baseline="0" dirty="0" smtClean="0">
                          <a:solidFill>
                            <a:schemeClr val="bg1"/>
                          </a:solidFill>
                          <a:effectLst/>
                          <a:latin typeface="Calibri" panose="020F0502020204030204" pitchFamily="34" charset="0"/>
                          <a:ea typeface="Calibri" panose="020F0502020204030204" pitchFamily="34" charset="0"/>
                        </a:rPr>
                        <a:t>Senate Economics References Committee</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2</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020882"/>
                  </a:ext>
                </a:extLst>
              </a:tr>
              <a:tr h="220879">
                <a:tc>
                  <a:txBody>
                    <a:bodyPr/>
                    <a:lstStyle/>
                    <a:p>
                      <a:pPr marL="0" indent="0">
                        <a:spcAft>
                          <a:spcPts val="0"/>
                        </a:spcAft>
                        <a:buFont typeface="+mj-lt"/>
                        <a:buNone/>
                      </a:pPr>
                      <a:r>
                        <a:rPr lang="en-AU" sz="900" b="0" baseline="0" dirty="0" smtClean="0">
                          <a:solidFill>
                            <a:schemeClr val="bg1"/>
                          </a:solidFill>
                          <a:effectLst/>
                          <a:latin typeface="Calibri" panose="020F0502020204030204" pitchFamily="34" charset="0"/>
                          <a:ea typeface="Calibri" panose="020F0502020204030204" pitchFamily="34" charset="0"/>
                        </a:rPr>
                        <a:t>Senate Select Committee into Jobs for the future in regional areas</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0" dirty="0" smtClean="0">
                          <a:solidFill>
                            <a:schemeClr val="bg1"/>
                          </a:solidFill>
                          <a:effectLst/>
                          <a:latin typeface="Calibri" panose="020F0502020204030204" pitchFamily="34" charset="0"/>
                          <a:ea typeface="Calibri" panose="020F0502020204030204" pitchFamily="34" charset="0"/>
                        </a:rPr>
                        <a:t>1</a:t>
                      </a:r>
                      <a:endParaRPr lang="en-AU" sz="900" b="0"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072839"/>
                  </a:ext>
                </a:extLst>
              </a:tr>
              <a:tr h="147055">
                <a:tc>
                  <a:txBody>
                    <a:bodyPr/>
                    <a:lstStyle/>
                    <a:p>
                      <a:pPr marL="0" indent="0">
                        <a:spcAft>
                          <a:spcPts val="0"/>
                        </a:spcAft>
                        <a:buFont typeface="+mj-lt"/>
                        <a:buNone/>
                      </a:pPr>
                      <a:r>
                        <a:rPr lang="en-AU" sz="900" b="1" baseline="0" dirty="0" smtClean="0">
                          <a:solidFill>
                            <a:schemeClr val="bg1"/>
                          </a:solidFill>
                          <a:effectLst/>
                          <a:latin typeface="Calibri" panose="020F0502020204030204" pitchFamily="34" charset="0"/>
                          <a:ea typeface="Calibri" panose="020F0502020204030204" pitchFamily="34" charset="0"/>
                        </a:rPr>
                        <a:t>TOTAL</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900" b="1" dirty="0" smtClean="0">
                          <a:solidFill>
                            <a:schemeClr val="bg1"/>
                          </a:solidFill>
                          <a:effectLst/>
                          <a:latin typeface="Calibri" panose="020F0502020204030204" pitchFamily="34" charset="0"/>
                          <a:ea typeface="Calibri" panose="020F0502020204030204" pitchFamily="34" charset="0"/>
                        </a:rPr>
                        <a:t>41</a:t>
                      </a:r>
                      <a:endParaRPr lang="en-AU" sz="900" b="1" dirty="0">
                        <a:solidFill>
                          <a:schemeClr val="bg1"/>
                        </a:solidFill>
                        <a:effectLst/>
                        <a:latin typeface="Calibri" panose="020F0502020204030204" pitchFamily="34" charset="0"/>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129002"/>
                  </a:ext>
                </a:extLst>
              </a:tr>
            </a:tbl>
          </a:graphicData>
        </a:graphic>
      </p:graphicFrame>
    </p:spTree>
    <p:extLst>
      <p:ext uri="{BB962C8B-B14F-4D97-AF65-F5344CB8AC3E}">
        <p14:creationId xmlns:p14="http://schemas.microsoft.com/office/powerpoint/2010/main" val="2125284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41052" y="645781"/>
            <a:ext cx="4539391" cy="3842573"/>
            <a:chOff x="4425097" y="667100"/>
            <a:chExt cx="5040559" cy="4266809"/>
          </a:xfrm>
        </p:grpSpPr>
        <p:pic>
          <p:nvPicPr>
            <p:cNvPr id="8" name="Picture 7"/>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5350"/>
            <a:stretch/>
          </p:blipFill>
          <p:spPr>
            <a:xfrm>
              <a:off x="4425097" y="667100"/>
              <a:ext cx="5040559" cy="4266809"/>
            </a:xfrm>
            <a:prstGeom prst="rect">
              <a:avLst/>
            </a:prstGeom>
          </p:spPr>
        </p:pic>
        <p:sp>
          <p:nvSpPr>
            <p:cNvPr id="20" name="Rectangle 19"/>
            <p:cNvSpPr/>
            <p:nvPr/>
          </p:nvSpPr>
          <p:spPr>
            <a:xfrm>
              <a:off x="7546741" y="2170011"/>
              <a:ext cx="973097" cy="307581"/>
            </a:xfrm>
            <a:prstGeom prst="rect">
              <a:avLst/>
            </a:prstGeom>
          </p:spPr>
          <p:txBody>
            <a:bodyPr wrap="square">
              <a:spAutoFit/>
            </a:bodyPr>
            <a:lstStyle/>
            <a:p>
              <a:pPr algn="ctr"/>
              <a:r>
                <a:rPr lang="en-AU" sz="1200" b="1" dirty="0" smtClean="0">
                  <a:solidFill>
                    <a:schemeClr val="bg1"/>
                  </a:solidFill>
                </a:rPr>
                <a:t>QLD 30%</a:t>
              </a:r>
              <a:endParaRPr lang="en-AU" sz="1200" b="1" dirty="0">
                <a:solidFill>
                  <a:schemeClr val="bg1"/>
                </a:solidFill>
              </a:endParaRPr>
            </a:p>
          </p:txBody>
        </p:sp>
        <p:sp>
          <p:nvSpPr>
            <p:cNvPr id="35" name="Rectangle 34"/>
            <p:cNvSpPr/>
            <p:nvPr/>
          </p:nvSpPr>
          <p:spPr>
            <a:xfrm>
              <a:off x="7866573" y="3022680"/>
              <a:ext cx="1051275" cy="307581"/>
            </a:xfrm>
            <a:prstGeom prst="rect">
              <a:avLst/>
            </a:prstGeom>
          </p:spPr>
          <p:txBody>
            <a:bodyPr wrap="square">
              <a:spAutoFit/>
            </a:bodyPr>
            <a:lstStyle/>
            <a:p>
              <a:pPr algn="ctr"/>
              <a:r>
                <a:rPr lang="en-AU" sz="1200" b="1" dirty="0" smtClean="0">
                  <a:solidFill>
                    <a:schemeClr val="bg1"/>
                  </a:solidFill>
                </a:rPr>
                <a:t>NSW 27%</a:t>
              </a:r>
              <a:endParaRPr lang="en-AU" sz="1200" b="1" dirty="0">
                <a:solidFill>
                  <a:schemeClr val="bg1"/>
                </a:solidFill>
              </a:endParaRPr>
            </a:p>
          </p:txBody>
        </p:sp>
        <p:sp>
          <p:nvSpPr>
            <p:cNvPr id="36" name="Rectangle 35"/>
            <p:cNvSpPr/>
            <p:nvPr/>
          </p:nvSpPr>
          <p:spPr>
            <a:xfrm>
              <a:off x="7610096" y="4357845"/>
              <a:ext cx="554867" cy="512635"/>
            </a:xfrm>
            <a:prstGeom prst="rect">
              <a:avLst/>
            </a:prstGeom>
          </p:spPr>
          <p:txBody>
            <a:bodyPr wrap="square">
              <a:spAutoFit/>
            </a:bodyPr>
            <a:lstStyle/>
            <a:p>
              <a:pPr algn="ctr"/>
              <a:r>
                <a:rPr lang="en-AU" sz="1200" b="1" dirty="0" smtClean="0">
                  <a:solidFill>
                    <a:srgbClr val="2D7983"/>
                  </a:solidFill>
                </a:rPr>
                <a:t>TAS 3%</a:t>
              </a:r>
              <a:endParaRPr lang="en-AU" sz="1200" b="1" dirty="0">
                <a:solidFill>
                  <a:srgbClr val="2D7983"/>
                </a:solidFill>
              </a:endParaRPr>
            </a:p>
          </p:txBody>
        </p:sp>
        <p:sp>
          <p:nvSpPr>
            <p:cNvPr id="37" name="Rectangle 36"/>
            <p:cNvSpPr/>
            <p:nvPr/>
          </p:nvSpPr>
          <p:spPr>
            <a:xfrm>
              <a:off x="8136358" y="3338152"/>
              <a:ext cx="554867" cy="444284"/>
            </a:xfrm>
            <a:prstGeom prst="rect">
              <a:avLst/>
            </a:prstGeom>
          </p:spPr>
          <p:txBody>
            <a:bodyPr wrap="square">
              <a:spAutoFit/>
            </a:bodyPr>
            <a:lstStyle/>
            <a:p>
              <a:pPr algn="ctr"/>
              <a:r>
                <a:rPr lang="en-AU" sz="1000" b="1" dirty="0" smtClean="0">
                  <a:solidFill>
                    <a:schemeClr val="bg1"/>
                  </a:solidFill>
                </a:rPr>
                <a:t>ACT 3%</a:t>
              </a:r>
              <a:endParaRPr lang="en-AU" sz="1000" b="1" dirty="0">
                <a:solidFill>
                  <a:schemeClr val="bg1"/>
                </a:solidFill>
              </a:endParaRPr>
            </a:p>
          </p:txBody>
        </p:sp>
        <p:sp>
          <p:nvSpPr>
            <p:cNvPr id="38" name="Rectangle 37"/>
            <p:cNvSpPr/>
            <p:nvPr/>
          </p:nvSpPr>
          <p:spPr>
            <a:xfrm>
              <a:off x="7546741" y="3704453"/>
              <a:ext cx="867049" cy="290493"/>
            </a:xfrm>
            <a:prstGeom prst="rect">
              <a:avLst/>
            </a:prstGeom>
          </p:spPr>
          <p:txBody>
            <a:bodyPr wrap="square">
              <a:spAutoFit/>
            </a:bodyPr>
            <a:lstStyle/>
            <a:p>
              <a:pPr algn="ctr"/>
              <a:r>
                <a:rPr lang="en-AU" sz="1100" b="1" dirty="0" smtClean="0">
                  <a:solidFill>
                    <a:schemeClr val="bg1"/>
                  </a:solidFill>
                </a:rPr>
                <a:t>VIC 21%</a:t>
              </a:r>
              <a:endParaRPr lang="en-AU" sz="1100" b="1" dirty="0">
                <a:solidFill>
                  <a:schemeClr val="bg1"/>
                </a:solidFill>
              </a:endParaRPr>
            </a:p>
          </p:txBody>
        </p:sp>
        <p:sp>
          <p:nvSpPr>
            <p:cNvPr id="39" name="Rectangle 38"/>
            <p:cNvSpPr/>
            <p:nvPr/>
          </p:nvSpPr>
          <p:spPr>
            <a:xfrm>
              <a:off x="6679895" y="2906982"/>
              <a:ext cx="852990" cy="307581"/>
            </a:xfrm>
            <a:prstGeom prst="rect">
              <a:avLst/>
            </a:prstGeom>
          </p:spPr>
          <p:txBody>
            <a:bodyPr wrap="square">
              <a:spAutoFit/>
            </a:bodyPr>
            <a:lstStyle/>
            <a:p>
              <a:pPr algn="ctr"/>
              <a:r>
                <a:rPr lang="en-AU" sz="1200" b="1" dirty="0" smtClean="0">
                  <a:solidFill>
                    <a:schemeClr val="bg1"/>
                  </a:solidFill>
                </a:rPr>
                <a:t>SA 6%</a:t>
              </a:r>
              <a:endParaRPr lang="en-AU" sz="1200" b="1" dirty="0">
                <a:solidFill>
                  <a:schemeClr val="bg1"/>
                </a:solidFill>
              </a:endParaRPr>
            </a:p>
          </p:txBody>
        </p:sp>
        <p:sp>
          <p:nvSpPr>
            <p:cNvPr id="41" name="Rectangle 40"/>
            <p:cNvSpPr/>
            <p:nvPr/>
          </p:nvSpPr>
          <p:spPr>
            <a:xfrm>
              <a:off x="5482320" y="2493580"/>
              <a:ext cx="772517" cy="307581"/>
            </a:xfrm>
            <a:prstGeom prst="rect">
              <a:avLst/>
            </a:prstGeom>
          </p:spPr>
          <p:txBody>
            <a:bodyPr wrap="square">
              <a:spAutoFit/>
            </a:bodyPr>
            <a:lstStyle/>
            <a:p>
              <a:pPr algn="ctr"/>
              <a:r>
                <a:rPr lang="en-AU" sz="1200" b="1" dirty="0" smtClean="0">
                  <a:solidFill>
                    <a:schemeClr val="bg1"/>
                  </a:solidFill>
                </a:rPr>
                <a:t>WA 7%</a:t>
              </a:r>
              <a:endParaRPr lang="en-AU" sz="1200" b="1" dirty="0">
                <a:solidFill>
                  <a:schemeClr val="bg1"/>
                </a:solidFill>
              </a:endParaRPr>
            </a:p>
          </p:txBody>
        </p:sp>
        <p:sp>
          <p:nvSpPr>
            <p:cNvPr id="43" name="Rectangle 42"/>
            <p:cNvSpPr/>
            <p:nvPr/>
          </p:nvSpPr>
          <p:spPr>
            <a:xfrm>
              <a:off x="6507288" y="1676561"/>
              <a:ext cx="787530" cy="307581"/>
            </a:xfrm>
            <a:prstGeom prst="rect">
              <a:avLst/>
            </a:prstGeom>
          </p:spPr>
          <p:txBody>
            <a:bodyPr wrap="square">
              <a:spAutoFit/>
            </a:bodyPr>
            <a:lstStyle/>
            <a:p>
              <a:pPr algn="ctr"/>
              <a:r>
                <a:rPr lang="en-AU" sz="1200" b="1" dirty="0" smtClean="0">
                  <a:solidFill>
                    <a:schemeClr val="bg1"/>
                  </a:solidFill>
                </a:rPr>
                <a:t>NT 1%</a:t>
              </a:r>
              <a:endParaRPr lang="en-AU" sz="1200" b="1" dirty="0">
                <a:solidFill>
                  <a:schemeClr val="bg1"/>
                </a:solidFill>
              </a:endParaRPr>
            </a:p>
          </p:txBody>
        </p:sp>
      </p:grpSp>
      <p:grpSp>
        <p:nvGrpSpPr>
          <p:cNvPr id="4" name="Group 3"/>
          <p:cNvGrpSpPr/>
          <p:nvPr/>
        </p:nvGrpSpPr>
        <p:grpSpPr>
          <a:xfrm>
            <a:off x="311814" y="1008945"/>
            <a:ext cx="4320480" cy="1298556"/>
            <a:chOff x="447964" y="1017183"/>
            <a:chExt cx="4320480" cy="1578936"/>
          </a:xfrm>
        </p:grpSpPr>
        <p:sp>
          <p:nvSpPr>
            <p:cNvPr id="24" name="Rectangle 23"/>
            <p:cNvSpPr/>
            <p:nvPr/>
          </p:nvSpPr>
          <p:spPr>
            <a:xfrm>
              <a:off x="447964" y="1151747"/>
              <a:ext cx="4320480" cy="1309807"/>
            </a:xfrm>
            <a:prstGeom prst="rect">
              <a:avLst/>
            </a:prstGeom>
          </p:spPr>
          <p:txBody>
            <a:bodyPr wrap="square">
              <a:spAutoFit/>
            </a:bodyPr>
            <a:lstStyle/>
            <a:p>
              <a:pPr algn="ctr"/>
              <a:r>
                <a:rPr lang="en-AU" sz="1600" b="1" dirty="0" smtClean="0">
                  <a:solidFill>
                    <a:srgbClr val="193264"/>
                  </a:solidFill>
                </a:rPr>
                <a:t>1,865 </a:t>
              </a:r>
              <a:r>
                <a:rPr lang="en-US" sz="1600" dirty="0" smtClean="0">
                  <a:solidFill>
                    <a:srgbClr val="193264"/>
                  </a:solidFill>
                </a:rPr>
                <a:t>contacts received via </a:t>
              </a:r>
              <a:r>
                <a:rPr lang="en-US" sz="1600" dirty="0">
                  <a:solidFill>
                    <a:srgbClr val="193264"/>
                  </a:solidFill>
                </a:rPr>
                <a:t>phone, </a:t>
              </a:r>
              <a:r>
                <a:rPr lang="en-US" sz="1600" dirty="0" smtClean="0">
                  <a:solidFill>
                    <a:srgbClr val="193264"/>
                  </a:solidFill>
                </a:rPr>
                <a:t/>
              </a:r>
              <a:br>
                <a:rPr lang="en-US" sz="1600" dirty="0" smtClean="0">
                  <a:solidFill>
                    <a:srgbClr val="193264"/>
                  </a:solidFill>
                </a:rPr>
              </a:br>
              <a:r>
                <a:rPr lang="en-US" sz="1600" dirty="0" smtClean="0">
                  <a:solidFill>
                    <a:srgbClr val="193264"/>
                  </a:solidFill>
                </a:rPr>
                <a:t>email, web inquiry</a:t>
              </a:r>
              <a:r>
                <a:rPr lang="en-US" sz="1600" dirty="0">
                  <a:solidFill>
                    <a:srgbClr val="193264"/>
                  </a:solidFill>
                </a:rPr>
                <a:t>. </a:t>
              </a:r>
              <a:r>
                <a:rPr lang="en-US" sz="1600" dirty="0" smtClean="0">
                  <a:solidFill>
                    <a:srgbClr val="193264"/>
                  </a:solidFill>
                </a:rPr>
                <a:t/>
              </a:r>
              <a:br>
                <a:rPr lang="en-US" sz="1600" dirty="0" smtClean="0">
                  <a:solidFill>
                    <a:srgbClr val="193264"/>
                  </a:solidFill>
                </a:rPr>
              </a:br>
              <a:r>
                <a:rPr lang="en-US" sz="1600" dirty="0" smtClean="0">
                  <a:solidFill>
                    <a:srgbClr val="193264"/>
                  </a:solidFill>
                </a:rPr>
                <a:t>The </a:t>
              </a:r>
              <a:r>
                <a:rPr lang="en-US" sz="1600" dirty="0">
                  <a:solidFill>
                    <a:srgbClr val="193264"/>
                  </a:solidFill>
                </a:rPr>
                <a:t>majority of the direct contacts were business to business </a:t>
              </a:r>
              <a:r>
                <a:rPr lang="en-US" sz="1600" dirty="0" smtClean="0">
                  <a:solidFill>
                    <a:srgbClr val="193264"/>
                  </a:solidFill>
                </a:rPr>
                <a:t>disputes. </a:t>
              </a:r>
              <a:endParaRPr lang="en-US" sz="1600" dirty="0">
                <a:solidFill>
                  <a:srgbClr val="193264"/>
                </a:solidFill>
              </a:endParaRPr>
            </a:p>
          </p:txBody>
        </p:sp>
        <p:sp>
          <p:nvSpPr>
            <p:cNvPr id="64" name="Rounded Rectangle 63"/>
            <p:cNvSpPr/>
            <p:nvPr/>
          </p:nvSpPr>
          <p:spPr>
            <a:xfrm>
              <a:off x="447964" y="1017183"/>
              <a:ext cx="4320480" cy="157893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sp>
        <p:nvSpPr>
          <p:cNvPr id="3" name="TextBox 2"/>
          <p:cNvSpPr txBox="1"/>
          <p:nvPr/>
        </p:nvSpPr>
        <p:spPr>
          <a:xfrm>
            <a:off x="251520" y="294992"/>
            <a:ext cx="8280920" cy="492443"/>
          </a:xfrm>
          <a:prstGeom prst="rect">
            <a:avLst/>
          </a:prstGeom>
          <a:noFill/>
          <a:ln>
            <a:noFill/>
          </a:ln>
        </p:spPr>
        <p:txBody>
          <a:bodyPr wrap="square" rtlCol="0">
            <a:spAutoFit/>
          </a:bodyPr>
          <a:lstStyle/>
          <a:p>
            <a:r>
              <a:rPr lang="en-AU" sz="2600" b="1" dirty="0" smtClean="0">
                <a:solidFill>
                  <a:srgbClr val="193264"/>
                </a:solidFill>
              </a:rPr>
              <a:t>Assistance: supporting SMEs</a:t>
            </a:r>
            <a:endParaRPr lang="en-AU" dirty="0">
              <a:solidFill>
                <a:srgbClr val="FF0000"/>
              </a:solidFill>
            </a:endParaRPr>
          </a:p>
        </p:txBody>
      </p:sp>
      <p:sp>
        <p:nvSpPr>
          <p:cNvPr id="67" name="TextBox 66"/>
          <p:cNvSpPr txBox="1"/>
          <p:nvPr/>
        </p:nvSpPr>
        <p:spPr>
          <a:xfrm>
            <a:off x="8676273" y="6657945"/>
            <a:ext cx="467544" cy="200055"/>
          </a:xfrm>
          <a:prstGeom prst="rect">
            <a:avLst/>
          </a:prstGeom>
          <a:noFill/>
        </p:spPr>
        <p:txBody>
          <a:bodyPr wrap="square" rtlCol="0">
            <a:spAutoFit/>
          </a:bodyPr>
          <a:lstStyle/>
          <a:p>
            <a:pPr algn="ctr"/>
            <a:fld id="{8026EB45-FB27-42A1-9A74-BCB237D7B4EB}" type="slidenum">
              <a:rPr lang="en-AU" sz="700" dirty="0"/>
              <a:t>8</a:t>
            </a:fld>
            <a:endParaRPr lang="en-AU" sz="1050" dirty="0"/>
          </a:p>
        </p:txBody>
      </p:sp>
      <p:sp>
        <p:nvSpPr>
          <p:cNvPr id="34" name="Rectangle 33"/>
          <p:cNvSpPr/>
          <p:nvPr/>
        </p:nvSpPr>
        <p:spPr>
          <a:xfrm>
            <a:off x="5398127" y="633985"/>
            <a:ext cx="3025239" cy="338554"/>
          </a:xfrm>
          <a:prstGeom prst="rect">
            <a:avLst/>
          </a:prstGeom>
        </p:spPr>
        <p:txBody>
          <a:bodyPr wrap="square">
            <a:spAutoFit/>
          </a:bodyPr>
          <a:lstStyle/>
          <a:p>
            <a:pPr algn="ctr"/>
            <a:r>
              <a:rPr lang="en-AU" sz="1600" b="1" dirty="0" smtClean="0">
                <a:solidFill>
                  <a:srgbClr val="2D7983"/>
                </a:solidFill>
              </a:rPr>
              <a:t>Contacts by state/territory</a:t>
            </a:r>
            <a:endParaRPr lang="en-AU" sz="1600" b="1" dirty="0">
              <a:solidFill>
                <a:srgbClr val="2D7983"/>
              </a:solidFill>
            </a:endParaRPr>
          </a:p>
        </p:txBody>
      </p:sp>
      <p:grpSp>
        <p:nvGrpSpPr>
          <p:cNvPr id="10" name="Group 9"/>
          <p:cNvGrpSpPr/>
          <p:nvPr/>
        </p:nvGrpSpPr>
        <p:grpSpPr>
          <a:xfrm>
            <a:off x="301961" y="2503600"/>
            <a:ext cx="990000" cy="990000"/>
            <a:chOff x="3636228" y="2586917"/>
            <a:chExt cx="990000" cy="990000"/>
          </a:xfrm>
        </p:grpSpPr>
        <p:sp>
          <p:nvSpPr>
            <p:cNvPr id="23" name="TextBox 22"/>
            <p:cNvSpPr txBox="1"/>
            <p:nvPr/>
          </p:nvSpPr>
          <p:spPr>
            <a:xfrm>
              <a:off x="3651135" y="2791072"/>
              <a:ext cx="960187" cy="707886"/>
            </a:xfrm>
            <a:prstGeom prst="rect">
              <a:avLst/>
            </a:prstGeom>
            <a:noFill/>
          </p:spPr>
          <p:txBody>
            <a:bodyPr wrap="square" rtlCol="0">
              <a:spAutoFit/>
            </a:bodyPr>
            <a:lstStyle/>
            <a:p>
              <a:pPr algn="ctr"/>
              <a:r>
                <a:rPr lang="en-AU" sz="1000" dirty="0" smtClean="0">
                  <a:solidFill>
                    <a:srgbClr val="193264"/>
                  </a:solidFill>
                </a:rPr>
                <a:t>of disputes were business </a:t>
              </a:r>
              <a:br>
                <a:rPr lang="en-AU" sz="1000" dirty="0" smtClean="0">
                  <a:solidFill>
                    <a:srgbClr val="193264"/>
                  </a:solidFill>
                </a:rPr>
              </a:br>
              <a:r>
                <a:rPr lang="en-AU" sz="1000" dirty="0" smtClean="0">
                  <a:solidFill>
                    <a:srgbClr val="193264"/>
                  </a:solidFill>
                </a:rPr>
                <a:t>to business</a:t>
              </a:r>
              <a:endParaRPr lang="en-AU" sz="1000" dirty="0">
                <a:solidFill>
                  <a:srgbClr val="193264"/>
                </a:solidFill>
              </a:endParaRPr>
            </a:p>
          </p:txBody>
        </p:sp>
        <p:sp>
          <p:nvSpPr>
            <p:cNvPr id="2" name="Rectangle 1"/>
            <p:cNvSpPr/>
            <p:nvPr/>
          </p:nvSpPr>
          <p:spPr>
            <a:xfrm>
              <a:off x="3836601" y="2652572"/>
              <a:ext cx="589254" cy="276999"/>
            </a:xfrm>
            <a:prstGeom prst="rect">
              <a:avLst/>
            </a:prstGeom>
          </p:spPr>
          <p:txBody>
            <a:bodyPr wrap="square">
              <a:spAutoFit/>
            </a:bodyPr>
            <a:lstStyle/>
            <a:p>
              <a:pPr algn="ctr"/>
              <a:r>
                <a:rPr lang="en-AU" sz="1200" b="1" dirty="0" smtClean="0">
                  <a:solidFill>
                    <a:srgbClr val="193264"/>
                  </a:solidFill>
                </a:rPr>
                <a:t>86% </a:t>
              </a:r>
              <a:endParaRPr lang="en-AU" sz="1200" dirty="0"/>
            </a:p>
          </p:txBody>
        </p:sp>
        <p:sp>
          <p:nvSpPr>
            <p:cNvPr id="11" name="Oval 10"/>
            <p:cNvSpPr/>
            <p:nvPr/>
          </p:nvSpPr>
          <p:spPr>
            <a:xfrm>
              <a:off x="3636228" y="2586917"/>
              <a:ext cx="990000" cy="990000"/>
            </a:xfrm>
            <a:prstGeom prst="ellipse">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p:cNvGrpSpPr/>
          <p:nvPr/>
        </p:nvGrpSpPr>
        <p:grpSpPr>
          <a:xfrm>
            <a:off x="1955674" y="2492896"/>
            <a:ext cx="1032761" cy="990000"/>
            <a:chOff x="3730386" y="3655568"/>
            <a:chExt cx="1032761" cy="990000"/>
          </a:xfrm>
        </p:grpSpPr>
        <p:sp>
          <p:nvSpPr>
            <p:cNvPr id="59" name="TextBox 58"/>
            <p:cNvSpPr txBox="1"/>
            <p:nvPr/>
          </p:nvSpPr>
          <p:spPr>
            <a:xfrm>
              <a:off x="3730386" y="3933056"/>
              <a:ext cx="1032761" cy="530915"/>
            </a:xfrm>
            <a:prstGeom prst="rect">
              <a:avLst/>
            </a:prstGeom>
            <a:noFill/>
          </p:spPr>
          <p:txBody>
            <a:bodyPr wrap="square" rtlCol="0">
              <a:spAutoFit/>
            </a:bodyPr>
            <a:lstStyle/>
            <a:p>
              <a:pPr algn="ctr"/>
              <a:r>
                <a:rPr lang="en-AU" sz="950" dirty="0" smtClean="0">
                  <a:solidFill>
                    <a:srgbClr val="193264"/>
                  </a:solidFill>
                </a:rPr>
                <a:t>of disputes were business </a:t>
              </a:r>
              <a:br>
                <a:rPr lang="en-AU" sz="950" dirty="0" smtClean="0">
                  <a:solidFill>
                    <a:srgbClr val="193264"/>
                  </a:solidFill>
                </a:rPr>
              </a:br>
              <a:r>
                <a:rPr lang="en-AU" sz="950" dirty="0" smtClean="0">
                  <a:solidFill>
                    <a:srgbClr val="193264"/>
                  </a:solidFill>
                </a:rPr>
                <a:t>to government </a:t>
              </a:r>
              <a:endParaRPr lang="en-AU" sz="950" dirty="0">
                <a:solidFill>
                  <a:srgbClr val="193264"/>
                </a:solidFill>
              </a:endParaRPr>
            </a:p>
          </p:txBody>
        </p:sp>
        <p:sp>
          <p:nvSpPr>
            <p:cNvPr id="42" name="Rectangle 41"/>
            <p:cNvSpPr/>
            <p:nvPr/>
          </p:nvSpPr>
          <p:spPr>
            <a:xfrm>
              <a:off x="4029823" y="3751458"/>
              <a:ext cx="433887" cy="276999"/>
            </a:xfrm>
            <a:prstGeom prst="rect">
              <a:avLst/>
            </a:prstGeom>
          </p:spPr>
          <p:txBody>
            <a:bodyPr wrap="square">
              <a:spAutoFit/>
            </a:bodyPr>
            <a:lstStyle/>
            <a:p>
              <a:pPr algn="ctr"/>
              <a:r>
                <a:rPr lang="en-AU" sz="1200" b="1" dirty="0" smtClean="0">
                  <a:solidFill>
                    <a:srgbClr val="193264"/>
                  </a:solidFill>
                </a:rPr>
                <a:t>5% </a:t>
              </a:r>
              <a:endParaRPr lang="en-AU" sz="1200" dirty="0"/>
            </a:p>
          </p:txBody>
        </p:sp>
        <p:sp>
          <p:nvSpPr>
            <p:cNvPr id="45" name="Oval 44"/>
            <p:cNvSpPr/>
            <p:nvPr/>
          </p:nvSpPr>
          <p:spPr>
            <a:xfrm>
              <a:off x="3751766" y="3655568"/>
              <a:ext cx="990000" cy="99000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p:cNvGrpSpPr/>
          <p:nvPr/>
        </p:nvGrpSpPr>
        <p:grpSpPr>
          <a:xfrm>
            <a:off x="3495687" y="2503600"/>
            <a:ext cx="1300731" cy="990000"/>
            <a:chOff x="3960956" y="5036694"/>
            <a:chExt cx="1300731" cy="990000"/>
          </a:xfrm>
        </p:grpSpPr>
        <p:sp>
          <p:nvSpPr>
            <p:cNvPr id="30" name="TextBox 29"/>
            <p:cNvSpPr txBox="1"/>
            <p:nvPr/>
          </p:nvSpPr>
          <p:spPr>
            <a:xfrm>
              <a:off x="3960956" y="5307851"/>
              <a:ext cx="1300731" cy="677108"/>
            </a:xfrm>
            <a:prstGeom prst="rect">
              <a:avLst/>
            </a:prstGeom>
            <a:noFill/>
          </p:spPr>
          <p:txBody>
            <a:bodyPr wrap="square" rtlCol="0">
              <a:spAutoFit/>
            </a:bodyPr>
            <a:lstStyle/>
            <a:p>
              <a:pPr algn="ctr"/>
              <a:r>
                <a:rPr lang="en-US" sz="950" dirty="0">
                  <a:solidFill>
                    <a:srgbClr val="193264"/>
                  </a:solidFill>
                </a:rPr>
                <a:t>of contacts came from </a:t>
              </a:r>
              <a:r>
                <a:rPr lang="en-US" sz="950" dirty="0" smtClean="0">
                  <a:solidFill>
                    <a:srgbClr val="193264"/>
                  </a:solidFill>
                </a:rPr>
                <a:t>small and family </a:t>
              </a:r>
              <a:r>
                <a:rPr lang="en-US" sz="950" dirty="0">
                  <a:solidFill>
                    <a:srgbClr val="193264"/>
                  </a:solidFill>
                </a:rPr>
                <a:t>business </a:t>
              </a:r>
              <a:r>
                <a:rPr lang="en-US" sz="950" dirty="0" smtClean="0">
                  <a:solidFill>
                    <a:srgbClr val="193264"/>
                  </a:solidFill>
                </a:rPr>
                <a:t>owners</a:t>
              </a:r>
              <a:endParaRPr lang="en-AU" sz="950" dirty="0">
                <a:solidFill>
                  <a:srgbClr val="193264"/>
                </a:solidFill>
              </a:endParaRPr>
            </a:p>
          </p:txBody>
        </p:sp>
        <p:sp>
          <p:nvSpPr>
            <p:cNvPr id="31" name="Rectangle 30"/>
            <p:cNvSpPr/>
            <p:nvPr/>
          </p:nvSpPr>
          <p:spPr>
            <a:xfrm>
              <a:off x="4360802" y="5090700"/>
              <a:ext cx="545146" cy="276999"/>
            </a:xfrm>
            <a:prstGeom prst="rect">
              <a:avLst/>
            </a:prstGeom>
          </p:spPr>
          <p:txBody>
            <a:bodyPr wrap="square">
              <a:spAutoFit/>
            </a:bodyPr>
            <a:lstStyle/>
            <a:p>
              <a:pPr algn="ctr"/>
              <a:r>
                <a:rPr lang="en-AU" sz="1200" b="1" dirty="0" smtClean="0">
                  <a:solidFill>
                    <a:srgbClr val="193264"/>
                  </a:solidFill>
                </a:rPr>
                <a:t>88% </a:t>
              </a:r>
              <a:endParaRPr lang="en-AU" sz="1200" dirty="0"/>
            </a:p>
          </p:txBody>
        </p:sp>
        <p:sp>
          <p:nvSpPr>
            <p:cNvPr id="33" name="Oval 32"/>
            <p:cNvSpPr/>
            <p:nvPr/>
          </p:nvSpPr>
          <p:spPr>
            <a:xfrm>
              <a:off x="4116321" y="5036694"/>
              <a:ext cx="990000" cy="990000"/>
            </a:xfrm>
            <a:prstGeom prst="ellipse">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6" name="Rounded Rectangle 45"/>
          <p:cNvSpPr/>
          <p:nvPr/>
        </p:nvSpPr>
        <p:spPr>
          <a:xfrm>
            <a:off x="5364088" y="4497411"/>
            <a:ext cx="3528392" cy="2160533"/>
          </a:xfrm>
          <a:prstGeom prst="round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aphicFrame>
        <p:nvGraphicFramePr>
          <p:cNvPr id="54" name="Chart 53"/>
          <p:cNvGraphicFramePr>
            <a:graphicFrameLocks/>
          </p:cNvGraphicFramePr>
          <p:nvPr>
            <p:extLst>
              <p:ext uri="{D42A27DB-BD31-4B8C-83A1-F6EECF244321}">
                <p14:modId xmlns:p14="http://schemas.microsoft.com/office/powerpoint/2010/main" val="1008655728"/>
              </p:ext>
            </p:extLst>
          </p:nvPr>
        </p:nvGraphicFramePr>
        <p:xfrm>
          <a:off x="5004048" y="4149030"/>
          <a:ext cx="3873682" cy="2736251"/>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p:cNvSpPr/>
          <p:nvPr/>
        </p:nvSpPr>
        <p:spPr>
          <a:xfrm>
            <a:off x="5970993" y="3160027"/>
            <a:ext cx="1254452" cy="430887"/>
          </a:xfrm>
          <a:prstGeom prst="rect">
            <a:avLst/>
          </a:prstGeom>
        </p:spPr>
        <p:txBody>
          <a:bodyPr wrap="square">
            <a:spAutoFit/>
          </a:bodyPr>
          <a:lstStyle/>
          <a:p>
            <a:pPr algn="ctr"/>
            <a:r>
              <a:rPr lang="en-AU" sz="1050" b="1" dirty="0" smtClean="0">
                <a:solidFill>
                  <a:srgbClr val="2D7983"/>
                </a:solidFill>
              </a:rPr>
              <a:t>Unknown</a:t>
            </a:r>
          </a:p>
          <a:p>
            <a:pPr algn="ctr"/>
            <a:r>
              <a:rPr lang="en-AU" sz="1050" b="1" dirty="0" smtClean="0">
                <a:solidFill>
                  <a:srgbClr val="2D7983"/>
                </a:solidFill>
              </a:rPr>
              <a:t>2%</a:t>
            </a:r>
            <a:endParaRPr lang="en-AU" sz="1050" b="1" dirty="0">
              <a:solidFill>
                <a:srgbClr val="2D7983"/>
              </a:solidFill>
            </a:endParaRPr>
          </a:p>
        </p:txBody>
      </p:sp>
      <p:graphicFrame>
        <p:nvGraphicFramePr>
          <p:cNvPr id="47" name="Chart 46"/>
          <p:cNvGraphicFramePr>
            <a:graphicFrameLocks/>
          </p:cNvGraphicFramePr>
          <p:nvPr>
            <p:extLst>
              <p:ext uri="{D42A27DB-BD31-4B8C-83A1-F6EECF244321}">
                <p14:modId xmlns:p14="http://schemas.microsoft.com/office/powerpoint/2010/main" val="4270909317"/>
              </p:ext>
            </p:extLst>
          </p:nvPr>
        </p:nvGraphicFramePr>
        <p:xfrm>
          <a:off x="-1815085" y="3685370"/>
          <a:ext cx="6873240" cy="4057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143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14458" y="3969386"/>
            <a:ext cx="2933406" cy="268431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Rounded Rectangle 18"/>
          <p:cNvSpPr/>
          <p:nvPr/>
        </p:nvSpPr>
        <p:spPr>
          <a:xfrm>
            <a:off x="395536" y="770257"/>
            <a:ext cx="8136904" cy="3090791"/>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467544" y="169476"/>
            <a:ext cx="5112568" cy="492443"/>
          </a:xfrm>
          <a:prstGeom prst="rect">
            <a:avLst/>
          </a:prstGeom>
          <a:noFill/>
        </p:spPr>
        <p:txBody>
          <a:bodyPr wrap="square" rtlCol="0">
            <a:spAutoFit/>
          </a:bodyPr>
          <a:lstStyle/>
          <a:p>
            <a:r>
              <a:rPr lang="en-AU" sz="2600" b="1" dirty="0" smtClean="0">
                <a:solidFill>
                  <a:srgbClr val="193264"/>
                </a:solidFill>
                <a:latin typeface="+mj-lt"/>
              </a:rPr>
              <a:t>Assistance: supporting SMEs</a:t>
            </a:r>
            <a:endParaRPr lang="en-AU" sz="2600" b="1" dirty="0">
              <a:solidFill>
                <a:srgbClr val="193264"/>
              </a:solidFill>
              <a:latin typeface="+mj-lt"/>
            </a:endParaRPr>
          </a:p>
        </p:txBody>
      </p:sp>
      <p:sp>
        <p:nvSpPr>
          <p:cNvPr id="24" name="TextBox 23"/>
          <p:cNvSpPr txBox="1"/>
          <p:nvPr/>
        </p:nvSpPr>
        <p:spPr>
          <a:xfrm>
            <a:off x="8676273" y="6669360"/>
            <a:ext cx="467544" cy="200055"/>
          </a:xfrm>
          <a:prstGeom prst="rect">
            <a:avLst/>
          </a:prstGeom>
          <a:noFill/>
        </p:spPr>
        <p:txBody>
          <a:bodyPr wrap="square" rtlCol="0">
            <a:spAutoFit/>
          </a:bodyPr>
          <a:lstStyle/>
          <a:p>
            <a:pPr algn="ctr"/>
            <a:fld id="{4AF07FE0-AE2A-41EE-8105-776AF3157FF3}" type="slidenum">
              <a:rPr lang="en-AU" sz="700" dirty="0"/>
              <a:t>9</a:t>
            </a:fld>
            <a:endParaRPr lang="en-AU" sz="1050" dirty="0"/>
          </a:p>
        </p:txBody>
      </p:sp>
      <p:sp>
        <p:nvSpPr>
          <p:cNvPr id="21" name="Rectangle 2"/>
          <p:cNvSpPr/>
          <p:nvPr/>
        </p:nvSpPr>
        <p:spPr>
          <a:xfrm>
            <a:off x="467544" y="4005064"/>
            <a:ext cx="2808312" cy="2464521"/>
          </a:xfrm>
          <a:prstGeom prst="rect">
            <a:avLst/>
          </a:prstGeom>
        </p:spPr>
        <p:txBody>
          <a:bodyPr wrap="square">
            <a:spAutoFit/>
          </a:bodyPr>
          <a:lstStyle/>
          <a:p>
            <a:pPr algn="ctr">
              <a:lnSpc>
                <a:spcPct val="113000"/>
              </a:lnSpc>
              <a:spcAft>
                <a:spcPts val="600"/>
              </a:spcAft>
            </a:pPr>
            <a:r>
              <a:rPr lang="en-AU" b="1" dirty="0" smtClean="0">
                <a:solidFill>
                  <a:schemeClr val="bg1"/>
                </a:solidFill>
              </a:rPr>
              <a:t>Small Business Tax Concierge Service</a:t>
            </a:r>
            <a:endParaRPr lang="en-US" dirty="0" smtClean="0">
              <a:solidFill>
                <a:schemeClr val="bg1"/>
              </a:solidFill>
            </a:endParaRPr>
          </a:p>
          <a:p>
            <a:pPr marL="144000" indent="-144000">
              <a:lnSpc>
                <a:spcPct val="113000"/>
              </a:lnSpc>
              <a:spcAft>
                <a:spcPts val="600"/>
              </a:spcAft>
              <a:buFont typeface="Arial" panose="020B0604020202020204" pitchFamily="34" charset="0"/>
              <a:buChar char="•"/>
            </a:pPr>
            <a:r>
              <a:rPr lang="en-US" sz="1200" dirty="0" smtClean="0">
                <a:solidFill>
                  <a:schemeClr val="bg1"/>
                </a:solidFill>
              </a:rPr>
              <a:t>Since </a:t>
            </a:r>
            <a:r>
              <a:rPr lang="en-US" sz="1200" dirty="0">
                <a:solidFill>
                  <a:schemeClr val="bg1"/>
                </a:solidFill>
              </a:rPr>
              <a:t>1 March 2019, </a:t>
            </a:r>
            <a:r>
              <a:rPr lang="en-US" sz="1200" dirty="0" smtClean="0">
                <a:solidFill>
                  <a:schemeClr val="bg1"/>
                </a:solidFill>
              </a:rPr>
              <a:t>our Small Business Concierge Service has assisted 27 </a:t>
            </a:r>
            <a:r>
              <a:rPr lang="en-US" sz="1200" dirty="0">
                <a:solidFill>
                  <a:schemeClr val="bg1"/>
                </a:solidFill>
              </a:rPr>
              <a:t>small businesses </a:t>
            </a:r>
            <a:r>
              <a:rPr lang="en-US" sz="1200" dirty="0" smtClean="0">
                <a:solidFill>
                  <a:schemeClr val="bg1"/>
                </a:solidFill>
              </a:rPr>
              <a:t>owners address their tax disputes through the Administrative </a:t>
            </a:r>
            <a:r>
              <a:rPr lang="en-US" sz="1200" dirty="0">
                <a:solidFill>
                  <a:schemeClr val="bg1"/>
                </a:solidFill>
              </a:rPr>
              <a:t>Appeals Tribunal </a:t>
            </a:r>
            <a:r>
              <a:rPr lang="en-US" sz="1200" dirty="0" smtClean="0">
                <a:solidFill>
                  <a:schemeClr val="bg1"/>
                </a:solidFill>
              </a:rPr>
              <a:t>(AAT) process, </a:t>
            </a:r>
            <a:r>
              <a:rPr lang="en-US" sz="1200" dirty="0">
                <a:solidFill>
                  <a:schemeClr val="bg1"/>
                </a:solidFill>
              </a:rPr>
              <a:t>and </a:t>
            </a:r>
            <a:r>
              <a:rPr lang="en-US" sz="1200" dirty="0" smtClean="0">
                <a:solidFill>
                  <a:schemeClr val="bg1"/>
                </a:solidFill>
              </a:rPr>
              <a:t>provided </a:t>
            </a:r>
            <a:r>
              <a:rPr lang="en-US" sz="1200" dirty="0">
                <a:solidFill>
                  <a:schemeClr val="bg1"/>
                </a:solidFill>
              </a:rPr>
              <a:t>information on costs and timelines</a:t>
            </a:r>
            <a:r>
              <a:rPr lang="en-US" sz="1200" dirty="0" smtClean="0">
                <a:solidFill>
                  <a:schemeClr val="bg1"/>
                </a:solidFill>
              </a:rPr>
              <a:t>.</a:t>
            </a:r>
            <a:endParaRPr lang="en-US" sz="1200" dirty="0">
              <a:solidFill>
                <a:schemeClr val="bg1"/>
              </a:solidFill>
            </a:endParaRPr>
          </a:p>
        </p:txBody>
      </p:sp>
      <p:sp>
        <p:nvSpPr>
          <p:cNvPr id="12" name="Rectangle 11"/>
          <p:cNvSpPr/>
          <p:nvPr/>
        </p:nvSpPr>
        <p:spPr>
          <a:xfrm>
            <a:off x="5085762" y="884788"/>
            <a:ext cx="3904547" cy="270587"/>
          </a:xfrm>
          <a:prstGeom prst="rect">
            <a:avLst/>
          </a:prstGeom>
        </p:spPr>
        <p:txBody>
          <a:bodyPr wrap="square">
            <a:spAutoFit/>
          </a:bodyPr>
          <a:lstStyle/>
          <a:p>
            <a:pPr marL="171450" indent="-171450">
              <a:lnSpc>
                <a:spcPct val="112000"/>
              </a:lnSpc>
              <a:spcAft>
                <a:spcPts val="0"/>
              </a:spcAft>
              <a:buFont typeface="Arial" panose="020B0604020202020204" pitchFamily="34" charset="0"/>
              <a:buChar char="•"/>
            </a:pPr>
            <a:r>
              <a:rPr lang="en-US" sz="1125" dirty="0" smtClean="0">
                <a:solidFill>
                  <a:schemeClr val="bg1"/>
                </a:solidFill>
                <a:ea typeface="Calibri" panose="020F0502020204030204" pitchFamily="34" charset="0"/>
              </a:rPr>
              <a:t>By</a:t>
            </a:r>
            <a:endParaRPr lang="en-US" sz="1125" dirty="0">
              <a:solidFill>
                <a:schemeClr val="bg1"/>
              </a:solidFill>
              <a:ea typeface="Calibri" panose="020F0502020204030204" pitchFamily="34" charset="0"/>
            </a:endParaRPr>
          </a:p>
        </p:txBody>
      </p:sp>
      <p:sp>
        <p:nvSpPr>
          <p:cNvPr id="8" name="TextBox 7"/>
          <p:cNvSpPr txBox="1"/>
          <p:nvPr/>
        </p:nvSpPr>
        <p:spPr>
          <a:xfrm>
            <a:off x="683568" y="1312268"/>
            <a:ext cx="3526217" cy="190821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smtClean="0"/>
              <a:t>In </a:t>
            </a:r>
            <a:r>
              <a:rPr lang="en-US" sz="1200" dirty="0"/>
              <a:t>our role </a:t>
            </a:r>
            <a:r>
              <a:rPr lang="en-US" sz="1200" dirty="0" smtClean="0"/>
              <a:t>assisting </a:t>
            </a:r>
            <a:r>
              <a:rPr lang="en-US" sz="1200" dirty="0"/>
              <a:t>with disputes that fall under the Franchising, Horticultural and Oil </a:t>
            </a:r>
            <a:r>
              <a:rPr lang="en-US" sz="1200" dirty="0" smtClean="0"/>
              <a:t>codes </a:t>
            </a:r>
            <a:r>
              <a:rPr lang="en-US" sz="1200" dirty="0"/>
              <a:t>of </a:t>
            </a:r>
            <a:r>
              <a:rPr lang="en-US" sz="1200" dirty="0" smtClean="0"/>
              <a:t>conduct</a:t>
            </a:r>
            <a:r>
              <a:rPr lang="en-US" sz="1200" dirty="0"/>
              <a:t>, </a:t>
            </a:r>
            <a:r>
              <a:rPr lang="en-US" sz="1200" dirty="0" smtClean="0"/>
              <a:t>our Case Managers </a:t>
            </a:r>
            <a:r>
              <a:rPr lang="en-US" sz="1200" dirty="0"/>
              <a:t>have</a:t>
            </a:r>
            <a:r>
              <a:rPr lang="en-US" sz="1200" dirty="0" smtClean="0"/>
              <a:t>:</a:t>
            </a:r>
          </a:p>
          <a:p>
            <a:pPr marL="628650" lvl="1" indent="-171450">
              <a:spcAft>
                <a:spcPts val="600"/>
              </a:spcAft>
              <a:buFont typeface="Courier New" panose="02070309020205020404" pitchFamily="49" charset="0"/>
              <a:buChar char="o"/>
            </a:pPr>
            <a:r>
              <a:rPr lang="en-US" sz="1200" dirty="0" smtClean="0"/>
              <a:t>answered 180 </a:t>
            </a:r>
            <a:r>
              <a:rPr lang="en-US" sz="1200" dirty="0"/>
              <a:t>enquiries under the Franchising </a:t>
            </a:r>
            <a:r>
              <a:rPr lang="en-US" sz="1200" dirty="0" smtClean="0"/>
              <a:t>Code</a:t>
            </a:r>
          </a:p>
          <a:p>
            <a:pPr marL="628650" lvl="1" indent="-171450">
              <a:spcAft>
                <a:spcPts val="600"/>
              </a:spcAft>
              <a:buFont typeface="Courier New" panose="02070309020205020404" pitchFamily="49" charset="0"/>
              <a:buChar char="o"/>
            </a:pPr>
            <a:r>
              <a:rPr lang="en-US" sz="1200" dirty="0" smtClean="0"/>
              <a:t>acted on 74 cases related to the Franchising Code, of which 69 were franchisee initiated and 5 were franchisor initiated. </a:t>
            </a:r>
          </a:p>
        </p:txBody>
      </p:sp>
      <p:sp>
        <p:nvSpPr>
          <p:cNvPr id="5" name="Rectangle 4">
            <a:hlinkClick r:id="rId3"/>
          </p:cNvPr>
          <p:cNvSpPr/>
          <p:nvPr/>
        </p:nvSpPr>
        <p:spPr>
          <a:xfrm>
            <a:off x="6856087" y="1312268"/>
            <a:ext cx="1008112" cy="178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5653" y="2089575"/>
            <a:ext cx="936363" cy="749801"/>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29343" t="19484" r="35328" b="23411"/>
          <a:stretch/>
        </p:blipFill>
        <p:spPr>
          <a:xfrm>
            <a:off x="7443013" y="1916832"/>
            <a:ext cx="648072" cy="100811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2408" y="2031929"/>
            <a:ext cx="854390" cy="785828"/>
          </a:xfrm>
          <a:prstGeom prst="rect">
            <a:avLst/>
          </a:prstGeom>
        </p:spPr>
      </p:pic>
      <p:sp>
        <p:nvSpPr>
          <p:cNvPr id="26" name="TextBox 25"/>
          <p:cNvSpPr txBox="1"/>
          <p:nvPr/>
        </p:nvSpPr>
        <p:spPr>
          <a:xfrm>
            <a:off x="4459757" y="1312268"/>
            <a:ext cx="3624859"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t>We use </a:t>
            </a:r>
            <a:r>
              <a:rPr lang="en-US" sz="1100" dirty="0"/>
              <a:t>qualitative and quantitative mechanisms to assess the mediation process. To date, </a:t>
            </a:r>
            <a:r>
              <a:rPr lang="en-US" sz="1100" dirty="0" smtClean="0"/>
              <a:t>key </a:t>
            </a:r>
            <a:r>
              <a:rPr lang="en-US" sz="1100" dirty="0"/>
              <a:t>findings include:</a:t>
            </a:r>
            <a:endParaRPr lang="en-AU" sz="1100" dirty="0" smtClean="0"/>
          </a:p>
        </p:txBody>
      </p:sp>
      <p:sp>
        <p:nvSpPr>
          <p:cNvPr id="27" name="TextBox 26"/>
          <p:cNvSpPr txBox="1"/>
          <p:nvPr/>
        </p:nvSpPr>
        <p:spPr>
          <a:xfrm>
            <a:off x="703227" y="859238"/>
            <a:ext cx="6029013" cy="400110"/>
          </a:xfrm>
          <a:prstGeom prst="rect">
            <a:avLst/>
          </a:prstGeom>
          <a:noFill/>
        </p:spPr>
        <p:txBody>
          <a:bodyPr wrap="square" rtlCol="0">
            <a:spAutoFit/>
          </a:bodyPr>
          <a:lstStyle/>
          <a:p>
            <a:r>
              <a:rPr lang="en-AU" sz="2000" b="1" dirty="0">
                <a:solidFill>
                  <a:srgbClr val="00A0AC"/>
                </a:solidFill>
              </a:rPr>
              <a:t>Industry Codes </a:t>
            </a:r>
            <a:r>
              <a:rPr lang="en-AU" sz="2000" b="1" dirty="0" smtClean="0">
                <a:solidFill>
                  <a:srgbClr val="00A0AC"/>
                </a:solidFill>
              </a:rPr>
              <a:t>| Franchising–Horticulture–Oil</a:t>
            </a:r>
            <a:endParaRPr lang="en-AU" sz="2000" b="1" dirty="0">
              <a:solidFill>
                <a:srgbClr val="00A0AC"/>
              </a:solidFill>
            </a:endParaRPr>
          </a:p>
        </p:txBody>
      </p:sp>
      <p:sp>
        <p:nvSpPr>
          <p:cNvPr id="20" name="TextBox 19"/>
          <p:cNvSpPr txBox="1"/>
          <p:nvPr/>
        </p:nvSpPr>
        <p:spPr>
          <a:xfrm>
            <a:off x="4644008" y="2978368"/>
            <a:ext cx="1008112" cy="738664"/>
          </a:xfrm>
          <a:prstGeom prst="rect">
            <a:avLst/>
          </a:prstGeom>
          <a:noFill/>
        </p:spPr>
        <p:txBody>
          <a:bodyPr wrap="square" rtlCol="0">
            <a:spAutoFit/>
          </a:bodyPr>
          <a:lstStyle/>
          <a:p>
            <a:pPr algn="ctr"/>
            <a:r>
              <a:rPr lang="en-AU" dirty="0" smtClean="0"/>
              <a:t>71%</a:t>
            </a:r>
            <a:br>
              <a:rPr lang="en-AU" dirty="0" smtClean="0"/>
            </a:br>
            <a:r>
              <a:rPr lang="en-AU" sz="1200" dirty="0" smtClean="0"/>
              <a:t>resolved at mediation</a:t>
            </a:r>
            <a:endParaRPr lang="en-AU" sz="1200" dirty="0"/>
          </a:p>
        </p:txBody>
      </p:sp>
      <p:sp>
        <p:nvSpPr>
          <p:cNvPr id="29" name="TextBox 28"/>
          <p:cNvSpPr txBox="1"/>
          <p:nvPr/>
        </p:nvSpPr>
        <p:spPr>
          <a:xfrm>
            <a:off x="5868144" y="2978949"/>
            <a:ext cx="1368152" cy="738664"/>
          </a:xfrm>
          <a:prstGeom prst="rect">
            <a:avLst/>
          </a:prstGeom>
          <a:noFill/>
        </p:spPr>
        <p:txBody>
          <a:bodyPr wrap="square" rtlCol="0">
            <a:spAutoFit/>
          </a:bodyPr>
          <a:lstStyle/>
          <a:p>
            <a:pPr algn="ctr"/>
            <a:r>
              <a:rPr lang="en-AU" dirty="0" smtClean="0"/>
              <a:t>96%</a:t>
            </a:r>
            <a:br>
              <a:rPr lang="en-AU" dirty="0" smtClean="0"/>
            </a:br>
            <a:r>
              <a:rPr lang="en-AU" sz="1200" dirty="0" smtClean="0"/>
              <a:t>of parties acted in good faith</a:t>
            </a:r>
            <a:endParaRPr lang="en-AU" sz="1200" dirty="0"/>
          </a:p>
        </p:txBody>
      </p:sp>
      <p:sp>
        <p:nvSpPr>
          <p:cNvPr id="30" name="TextBox 29"/>
          <p:cNvSpPr txBox="1"/>
          <p:nvPr/>
        </p:nvSpPr>
        <p:spPr>
          <a:xfrm>
            <a:off x="7236296" y="2978368"/>
            <a:ext cx="1133505" cy="738664"/>
          </a:xfrm>
          <a:prstGeom prst="rect">
            <a:avLst/>
          </a:prstGeom>
          <a:noFill/>
        </p:spPr>
        <p:txBody>
          <a:bodyPr wrap="square" rtlCol="0">
            <a:spAutoFit/>
          </a:bodyPr>
          <a:lstStyle/>
          <a:p>
            <a:pPr algn="ctr"/>
            <a:r>
              <a:rPr lang="en-AU" dirty="0" smtClean="0"/>
              <a:t>$2,741</a:t>
            </a:r>
            <a:r>
              <a:rPr lang="en-AU" sz="1600" dirty="0" smtClean="0"/>
              <a:t/>
            </a:r>
            <a:br>
              <a:rPr lang="en-AU" sz="1600" dirty="0" smtClean="0"/>
            </a:br>
            <a:r>
              <a:rPr lang="en-AU" sz="1200" dirty="0" smtClean="0"/>
              <a:t>average cost of mediation</a:t>
            </a:r>
            <a:endParaRPr lang="en-AU" sz="1200" dirty="0"/>
          </a:p>
        </p:txBody>
      </p:sp>
      <p:sp>
        <p:nvSpPr>
          <p:cNvPr id="31" name="Oval 30"/>
          <p:cNvSpPr/>
          <p:nvPr/>
        </p:nvSpPr>
        <p:spPr>
          <a:xfrm>
            <a:off x="4572000" y="1926580"/>
            <a:ext cx="1060526" cy="998364"/>
          </a:xfrm>
          <a:prstGeom prst="ellipse">
            <a:avLst/>
          </a:prstGeom>
          <a:noFill/>
          <a:ln>
            <a:solidFill>
              <a:srgbClr val="AACD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p:cNvSpPr/>
          <p:nvPr/>
        </p:nvSpPr>
        <p:spPr>
          <a:xfrm>
            <a:off x="5940152" y="1926580"/>
            <a:ext cx="1060526" cy="998364"/>
          </a:xfrm>
          <a:prstGeom prst="ellipse">
            <a:avLst/>
          </a:prstGeom>
          <a:noFill/>
          <a:ln>
            <a:solidFill>
              <a:srgbClr val="1932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p:cNvSpPr/>
          <p:nvPr/>
        </p:nvSpPr>
        <p:spPr>
          <a:xfrm>
            <a:off x="7236296" y="1911078"/>
            <a:ext cx="1060526" cy="998364"/>
          </a:xfrm>
          <a:prstGeom prst="ellipse">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ounded Rectangle 21"/>
          <p:cNvSpPr/>
          <p:nvPr/>
        </p:nvSpPr>
        <p:spPr>
          <a:xfrm>
            <a:off x="3491880" y="3950029"/>
            <a:ext cx="5012695" cy="2650329"/>
          </a:xfrm>
          <a:prstGeom prst="roundRect">
            <a:avLst/>
          </a:prstGeom>
          <a:solidFill>
            <a:srgbClr val="AAC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3" name="Rectangle 2"/>
          <p:cNvSpPr/>
          <p:nvPr/>
        </p:nvSpPr>
        <p:spPr>
          <a:xfrm>
            <a:off x="3635896" y="4077072"/>
            <a:ext cx="4868679" cy="2369880"/>
          </a:xfrm>
          <a:prstGeom prst="rect">
            <a:avLst/>
          </a:prstGeom>
        </p:spPr>
        <p:txBody>
          <a:bodyPr wrap="square">
            <a:spAutoFit/>
          </a:bodyPr>
          <a:lstStyle/>
          <a:p>
            <a:pPr>
              <a:spcAft>
                <a:spcPts val="600"/>
              </a:spcAft>
            </a:pPr>
            <a:r>
              <a:rPr lang="en-AU" b="1" dirty="0"/>
              <a:t>Bushfire support </a:t>
            </a:r>
            <a:r>
              <a:rPr lang="en-AU" b="1" dirty="0" smtClean="0"/>
              <a:t>preparation</a:t>
            </a:r>
            <a:r>
              <a:rPr lang="en-AU" sz="1100" dirty="0"/>
              <a:t> </a:t>
            </a:r>
          </a:p>
          <a:p>
            <a:pPr>
              <a:spcAft>
                <a:spcPts val="600"/>
              </a:spcAft>
            </a:pPr>
            <a:r>
              <a:rPr lang="en-AU" sz="1100" dirty="0"/>
              <a:t>As the bushfire crisis worsened, we began to develop an approach to small and family business viability following a natural disaster.</a:t>
            </a:r>
          </a:p>
          <a:p>
            <a:pPr>
              <a:spcAft>
                <a:spcPts val="600"/>
              </a:spcAft>
            </a:pPr>
            <a:r>
              <a:rPr lang="en-AU" sz="1100" dirty="0" smtClean="0"/>
              <a:t>The </a:t>
            </a:r>
            <a:r>
              <a:rPr lang="en-AU" sz="1100" dirty="0"/>
              <a:t>role of the Ombudsman in respect to natural disasters is to provide government with timely advice and help small businesses remain viable.</a:t>
            </a:r>
          </a:p>
          <a:p>
            <a:pPr>
              <a:spcAft>
                <a:spcPts val="600"/>
              </a:spcAft>
            </a:pPr>
            <a:r>
              <a:rPr lang="en-AU" sz="1100" dirty="0" smtClean="0"/>
              <a:t>A </a:t>
            </a:r>
            <a:r>
              <a:rPr lang="en-AU" sz="1100" dirty="0"/>
              <a:t>key focus in this bushfire crisis is to support existing businesses that have been severely financially impacted to consider and use all relevant options to </a:t>
            </a:r>
            <a:r>
              <a:rPr lang="en-AU" sz="1100" dirty="0" smtClean="0"/>
              <a:t>continue operating and</a:t>
            </a:r>
            <a:r>
              <a:rPr lang="en-AU" sz="1100" dirty="0"/>
              <a:t>, where businesses have been completely lost, provide assistance regarding insurance providers</a:t>
            </a:r>
            <a:r>
              <a:rPr lang="en-AU" sz="1100" dirty="0" smtClean="0"/>
              <a:t>.</a:t>
            </a:r>
            <a:endParaRPr lang="en-AU" sz="1100" dirty="0"/>
          </a:p>
          <a:p>
            <a:r>
              <a:rPr lang="en-AU" sz="1100" dirty="0"/>
              <a:t>Learnings from </a:t>
            </a:r>
            <a:r>
              <a:rPr lang="en-AU" sz="1100" dirty="0" smtClean="0"/>
              <a:t>our current Insolvency Inquiry demonstrates a </a:t>
            </a:r>
            <a:r>
              <a:rPr lang="en-AU" sz="1100" dirty="0"/>
              <a:t>need </a:t>
            </a:r>
            <a:r>
              <a:rPr lang="en-AU" sz="1100" dirty="0" smtClean="0"/>
              <a:t>for businesses to </a:t>
            </a:r>
            <a:r>
              <a:rPr lang="en-AU" sz="1100" dirty="0"/>
              <a:t>act </a:t>
            </a:r>
            <a:r>
              <a:rPr lang="en-AU" sz="1100" dirty="0" smtClean="0"/>
              <a:t>early, </a:t>
            </a:r>
            <a:r>
              <a:rPr lang="en-AU" sz="1100" dirty="0"/>
              <a:t>to give </a:t>
            </a:r>
            <a:r>
              <a:rPr lang="en-AU" sz="1100" dirty="0" smtClean="0"/>
              <a:t>them the </a:t>
            </a:r>
            <a:r>
              <a:rPr lang="en-AU" sz="1100" dirty="0"/>
              <a:t>best chance to </a:t>
            </a:r>
            <a:r>
              <a:rPr lang="en-AU" sz="1100" dirty="0" smtClean="0"/>
              <a:t>survive.</a:t>
            </a:r>
            <a:endParaRPr lang="en-AU" sz="1100" dirty="0"/>
          </a:p>
        </p:txBody>
      </p:sp>
    </p:spTree>
    <p:extLst>
      <p:ext uri="{BB962C8B-B14F-4D97-AF65-F5344CB8AC3E}">
        <p14:creationId xmlns:p14="http://schemas.microsoft.com/office/powerpoint/2010/main" val="3116003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37F89C00E02F4C9091FEF4D0901707" ma:contentTypeVersion="0" ma:contentTypeDescription="Create a new document." ma:contentTypeScope="" ma:versionID="f33d6428bc0175ada44aae623b3b864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5BA838-E06D-4A00-930B-1648B65A60A2}">
  <ds:schemaRefs>
    <ds:schemaRef ds:uri="http://schemas.microsoft.com/sharepoint/v3/contenttype/forms"/>
  </ds:schemaRefs>
</ds:datastoreItem>
</file>

<file path=customXml/itemProps2.xml><?xml version="1.0" encoding="utf-8"?>
<ds:datastoreItem xmlns:ds="http://schemas.openxmlformats.org/officeDocument/2006/customXml" ds:itemID="{3C2488E0-A42D-4708-A63B-F69E7414F84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827A603-B046-4E8C-84CD-8EE46B2D8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Quarterly report template - shell</Template>
  <TotalTime>57317</TotalTime>
  <Words>2947</Words>
  <Application>Microsoft Office PowerPoint</Application>
  <PresentationFormat>On-screen Show (4:3)</PresentationFormat>
  <Paragraphs>283</Paragraphs>
  <Slides>11</Slides>
  <Notes>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Courier New</vt:lpstr>
      <vt:lpstr>2_Quarterly report template - shell</vt:lpstr>
      <vt:lpstr>3_Quarterly report template - shell</vt:lpstr>
      <vt:lpstr>1_Quarterly report template - 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 - The Treasury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Strachan, James</dc:creator>
  <cp:lastModifiedBy>POWER,Madeline</cp:lastModifiedBy>
  <cp:revision>1314</cp:revision>
  <cp:lastPrinted>2020-01-14T23:54:52Z</cp:lastPrinted>
  <dcterms:created xsi:type="dcterms:W3CDTF">2017-04-28T00:43:21Z</dcterms:created>
  <dcterms:modified xsi:type="dcterms:W3CDTF">2020-01-16T23:01:56Z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0x0101004037F89C00E02F4C9091FEF4D0901707</vt:lpwstr>
  </property>
  <property fmtid="{D5CDD505-2E9C-101B-9397-08002B2CF9AE}" pid="3" name="_dlc_DocIdItemGuid">
    <vt:lpwstr>7485b8d8-4a59-46e3-91ae-145ca4a73d0a</vt:lpwstr>
  </property>
  <property fmtid="{D5CDD505-2E9C-101B-9397-08002B2CF9AE}" pid="4" name="TSYRecordClass">
    <vt:lpwstr>12;#TSY RA-9067 - Retain as national archives|3f97c4bb-830c-4deb-bddb-7dcb4dfed1cb</vt:lpwstr>
  </property>
  <property fmtid="{D5CDD505-2E9C-101B-9397-08002B2CF9AE}" pid="5" name="RecordPoint_WorkflowType">
    <vt:lpwstr>ActiveSubmitStub</vt:lpwstr>
  </property>
  <property fmtid="{D5CDD505-2E9C-101B-9397-08002B2CF9AE}" pid="6" name="RecordPoint_ActiveItemListId">
    <vt:lpwstr>{ebeb88fa-a7a1-4598-8ed5-780038326f5b}</vt:lpwstr>
  </property>
  <property fmtid="{D5CDD505-2E9C-101B-9397-08002B2CF9AE}" pid="7" name="RecordPoint_ActiveItemUniqueId">
    <vt:lpwstr>{7485b8d8-4a59-46e3-91ae-145ca4a73d0a}</vt:lpwstr>
  </property>
  <property fmtid="{D5CDD505-2E9C-101B-9397-08002B2CF9AE}" pid="8" name="RecordPoint_ActiveItemWebId">
    <vt:lpwstr>{1502bce8-5fd2-4e70-9268-1fae0065a0cb}</vt:lpwstr>
  </property>
  <property fmtid="{D5CDD505-2E9C-101B-9397-08002B2CF9AE}" pid="9" name="RecordPoint_ActiveItemSiteId">
    <vt:lpwstr>{08cedf7d-7ad2-4b81-a81f-47e3ec332c41}</vt:lpwstr>
  </property>
  <property fmtid="{D5CDD505-2E9C-101B-9397-08002B2CF9AE}" pid="10" name="RecordPoint_RecordNumberSubmitted">
    <vt:lpwstr>R0001800185</vt:lpwstr>
  </property>
  <property fmtid="{D5CDD505-2E9C-101B-9397-08002B2CF9AE}" pid="11" name="RecordPoint_SubmissionCompleted">
    <vt:lpwstr>2018-07-23T15:04:13.4728795+10:00</vt:lpwstr>
  </property>
  <property fmtid="{D5CDD505-2E9C-101B-9397-08002B2CF9AE}" pid="12" name="RecordPoint_SubmissionDate">
    <vt:lpwstr/>
  </property>
  <property fmtid="{D5CDD505-2E9C-101B-9397-08002B2CF9AE}" pid="13" name="RecordPoint_ActiveItemMoved">
    <vt:lpwstr/>
  </property>
  <property fmtid="{D5CDD505-2E9C-101B-9397-08002B2CF9AE}" pid="14" name="RecordPoint_RecordFormat">
    <vt:lpwstr/>
  </property>
  <property fmtid="{D5CDD505-2E9C-101B-9397-08002B2CF9AE}" pid="15" name="_AdHocReviewCycleID">
    <vt:i4>-670268681</vt:i4>
  </property>
  <property fmtid="{D5CDD505-2E9C-101B-9397-08002B2CF9AE}" pid="16" name="_NewReviewCycle">
    <vt:lpwstr/>
  </property>
  <property fmtid="{D5CDD505-2E9C-101B-9397-08002B2CF9AE}" pid="17" name="_EmailSubject">
    <vt:lpwstr>Qtrly Report - Update [SEC=UNCLASSIFIED]</vt:lpwstr>
  </property>
  <property fmtid="{D5CDD505-2E9C-101B-9397-08002B2CF9AE}" pid="18" name="_AuthorEmail">
    <vt:lpwstr>Madeline.Power@asbfeo.gov.au</vt:lpwstr>
  </property>
  <property fmtid="{D5CDD505-2E9C-101B-9397-08002B2CF9AE}" pid="19" name="_AuthorEmailDisplayName">
    <vt:lpwstr>Power, Madeline</vt:lpwstr>
  </property>
  <property fmtid="{D5CDD505-2E9C-101B-9397-08002B2CF9AE}" pid="20" name="_PreviousAdHocReviewCycleID">
    <vt:i4>-1624195186</vt:i4>
  </property>
  <property fmtid="{D5CDD505-2E9C-101B-9397-08002B2CF9AE}" pid="21" name="Order">
    <vt:r8>2659700</vt:r8>
  </property>
</Properties>
</file>