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27" r:id="rId4"/>
    <p:sldMasterId id="2147483934" r:id="rId5"/>
    <p:sldMasterId id="2147483941" r:id="rId6"/>
  </p:sldMasterIdLst>
  <p:notesMasterIdLst>
    <p:notesMasterId r:id="rId18"/>
  </p:notesMasterIdLst>
  <p:handoutMasterIdLst>
    <p:handoutMasterId r:id="rId19"/>
  </p:handoutMasterIdLst>
  <p:sldIdLst>
    <p:sldId id="256" r:id="rId7"/>
    <p:sldId id="275" r:id="rId8"/>
    <p:sldId id="270" r:id="rId9"/>
    <p:sldId id="259" r:id="rId10"/>
    <p:sldId id="277" r:id="rId11"/>
    <p:sldId id="279" r:id="rId12"/>
    <p:sldId id="276" r:id="rId13"/>
    <p:sldId id="273" r:id="rId14"/>
    <p:sldId id="258" r:id="rId15"/>
    <p:sldId id="266" r:id="rId16"/>
    <p:sldId id="268" r:id="rId17"/>
  </p:sldIdLst>
  <p:sldSz cx="9144000" cy="6858000" type="screen4x3"/>
  <p:notesSz cx="6794500" cy="9931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0025F6F4-C06B-424C-B999-FCFC3581F076}">
          <p14:sldIdLst>
            <p14:sldId id="256"/>
          </p14:sldIdLst>
        </p14:section>
        <p14:section name="Untitled Section" id="{5DA743D6-07A3-414C-A063-3BC9F63DA273}">
          <p14:sldIdLst>
            <p14:sldId id="275"/>
            <p14:sldId id="270"/>
            <p14:sldId id="259"/>
            <p14:sldId id="277"/>
            <p14:sldId id="279"/>
            <p14:sldId id="276"/>
            <p14:sldId id="273"/>
            <p14:sldId id="258"/>
          </p14:sldIdLst>
        </p14:section>
        <p14:section name="Untitled Section" id="{34F92363-0009-4F90-BC51-CE8F21BE82D3}">
          <p14:sldIdLst>
            <p14:sldId id="266"/>
            <p14:sldId id="26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93264"/>
    <a:srgbClr val="00A0AC"/>
    <a:srgbClr val="AACD72"/>
    <a:srgbClr val="FF5050"/>
    <a:srgbClr val="CC0000"/>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51" autoAdjust="0"/>
    <p:restoredTop sz="93125" autoAdjust="0"/>
  </p:normalViewPr>
  <p:slideViewPr>
    <p:cSldViewPr>
      <p:cViewPr varScale="1">
        <p:scale>
          <a:sx n="118" d="100"/>
          <a:sy n="118" d="100"/>
        </p:scale>
        <p:origin x="1421" y="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3130"/>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oleObject" Target="Book1"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000"/>
            </a:pPr>
            <a:r>
              <a:rPr lang="en-US" sz="2000" dirty="0">
                <a:solidFill>
                  <a:srgbClr val="193264"/>
                </a:solidFill>
              </a:rPr>
              <a:t>Contacts</a:t>
            </a:r>
          </a:p>
        </c:rich>
      </c:tx>
      <c:layout>
        <c:manualLayout>
          <c:xMode val="edge"/>
          <c:yMode val="edge"/>
          <c:x val="0.65103191696624685"/>
          <c:y val="0.3528047026045294"/>
        </c:manualLayout>
      </c:layout>
      <c:overlay val="0"/>
    </c:title>
    <c:autoTitleDeleted val="0"/>
    <c:plotArea>
      <c:layout/>
      <c:pieChart>
        <c:varyColors val="1"/>
        <c:ser>
          <c:idx val="0"/>
          <c:order val="0"/>
          <c:tx>
            <c:strRef>
              <c:f>Sheet1!$B$1</c:f>
              <c:strCache>
                <c:ptCount val="1"/>
                <c:pt idx="0">
                  <c:v>Contacts</c:v>
                </c:pt>
              </c:strCache>
            </c:strRef>
          </c:tx>
          <c:dLbls>
            <c:dLbl>
              <c:idx val="0"/>
              <c:layout>
                <c:manualLayout>
                  <c:x val="-7.5520428707309517E-2"/>
                  <c:y val="0.15981679718607755"/>
                </c:manualLayout>
              </c:layout>
              <c:tx>
                <c:rich>
                  <a:bodyPr/>
                  <a:lstStyle/>
                  <a:p>
                    <a:r>
                      <a:rPr lang="en-US" sz="1600" dirty="0">
                        <a:solidFill>
                          <a:schemeClr val="bg1"/>
                        </a:solidFill>
                      </a:rPr>
                      <a:t>15%</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0-FFD0-49EF-8D8F-AA0ADD42A158}"/>
                </c:ext>
              </c:extLst>
            </c:dLbl>
            <c:dLbl>
              <c:idx val="1"/>
              <c:layout>
                <c:manualLayout>
                  <c:x val="0.11869294609950171"/>
                  <c:y val="-0.16556910428372953"/>
                </c:manualLayout>
              </c:layout>
              <c:tx>
                <c:rich>
                  <a:bodyPr/>
                  <a:lstStyle/>
                  <a:p>
                    <a:r>
                      <a:rPr lang="en-US" sz="1600" dirty="0">
                        <a:solidFill>
                          <a:schemeClr val="bg1"/>
                        </a:solidFill>
                      </a:rPr>
                      <a:t>85%</a:t>
                    </a:r>
                    <a:endParaRPr lang="en-US" dirty="0">
                      <a:solidFill>
                        <a:schemeClr val="bg1"/>
                      </a:solidFill>
                    </a:endParaRPr>
                  </a:p>
                </c:rich>
              </c:tx>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FFD0-49EF-8D8F-AA0ADD42A158}"/>
                </c:ext>
              </c:extLst>
            </c:dLbl>
            <c:numFmt formatCode="General" sourceLinked="0"/>
            <c:spPr>
              <a:noFill/>
            </c:spPr>
            <c:txPr>
              <a:bodyPr/>
              <a:lstStyle/>
              <a:p>
                <a:pPr>
                  <a:defRPr sz="1600"/>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General</c:v>
                </c:pt>
                <c:pt idx="1">
                  <c:v>Disputes</c:v>
                </c:pt>
              </c:strCache>
            </c:strRef>
          </c:cat>
          <c:val>
            <c:numRef>
              <c:f>Sheet1!$B$2:$B$3</c:f>
              <c:numCache>
                <c:formatCode>General</c:formatCode>
                <c:ptCount val="2"/>
                <c:pt idx="0">
                  <c:v>202</c:v>
                </c:pt>
                <c:pt idx="1">
                  <c:v>1122</c:v>
                </c:pt>
              </c:numCache>
            </c:numRef>
          </c:val>
          <c:extLst>
            <c:ext xmlns:c16="http://schemas.microsoft.com/office/drawing/2014/chart" uri="{C3380CC4-5D6E-409C-BE32-E72D297353CC}">
              <c16:uniqueId val="{00000002-FFD0-49EF-8D8F-AA0ADD42A158}"/>
            </c:ext>
          </c:extLst>
        </c:ser>
        <c:dLbls>
          <c:showLegendKey val="0"/>
          <c:showVal val="0"/>
          <c:showCatName val="0"/>
          <c:showSerName val="0"/>
          <c:showPercent val="0"/>
          <c:showBubbleSize val="0"/>
          <c:showLeaderLines val="0"/>
        </c:dLbls>
        <c:firstSliceAng val="0"/>
      </c:pieChart>
    </c:plotArea>
    <c:legend>
      <c:legendPos val="r"/>
      <c:legendEntry>
        <c:idx val="0"/>
        <c:txPr>
          <a:bodyPr/>
          <a:lstStyle/>
          <a:p>
            <a:pPr>
              <a:defRPr sz="1600"/>
            </a:pPr>
            <a:endParaRPr lang="en-US"/>
          </a:p>
        </c:txPr>
      </c:legendEntry>
      <c:legendEntry>
        <c:idx val="1"/>
        <c:txPr>
          <a:bodyPr/>
          <a:lstStyle/>
          <a:p>
            <a:pPr>
              <a:defRPr sz="1600"/>
            </a:pPr>
            <a:endParaRPr lang="en-US"/>
          </a:p>
        </c:txPr>
      </c:legendEntry>
      <c:layout>
        <c:manualLayout>
          <c:xMode val="edge"/>
          <c:yMode val="edge"/>
          <c:x val="0.64125452706363373"/>
          <c:y val="0.51867436546736367"/>
          <c:w val="0.33996679930929752"/>
          <c:h val="0.3803888892505387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dLbls>
          <c:showLegendKey val="0"/>
          <c:showVal val="0"/>
          <c:showCatName val="0"/>
          <c:showSerName val="0"/>
          <c:showPercent val="0"/>
          <c:showBubbleSize val="0"/>
        </c:dLbls>
        <c:marker val="1"/>
        <c:smooth val="0"/>
        <c:axId val="120149888"/>
        <c:axId val="120148352"/>
      </c:lineChart>
      <c:valAx>
        <c:axId val="120148352"/>
        <c:scaling>
          <c:orientation val="minMax"/>
        </c:scaling>
        <c:delete val="0"/>
        <c:axPos val="l"/>
        <c:majorGridlines/>
        <c:numFmt formatCode="General" sourceLinked="1"/>
        <c:majorTickMark val="out"/>
        <c:minorTickMark val="none"/>
        <c:tickLblPos val="nextTo"/>
        <c:crossAx val="120149888"/>
        <c:crosses val="autoZero"/>
        <c:crossBetween val="between"/>
      </c:valAx>
      <c:catAx>
        <c:axId val="120149888"/>
        <c:scaling>
          <c:orientation val="minMax"/>
        </c:scaling>
        <c:delete val="0"/>
        <c:axPos val="b"/>
        <c:majorTickMark val="out"/>
        <c:minorTickMark val="none"/>
        <c:tickLblPos val="nextTo"/>
        <c:crossAx val="120148352"/>
        <c:crosses val="autoZero"/>
        <c:auto val="1"/>
        <c:lblAlgn val="ctr"/>
        <c:lblOffset val="100"/>
        <c:noMultiLvlLbl val="0"/>
      </c:catAx>
    </c:plotArea>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4283" cy="496570"/>
          </a:xfrm>
          <a:prstGeom prst="rect">
            <a:avLst/>
          </a:prstGeom>
        </p:spPr>
        <p:txBody>
          <a:bodyPr vert="horz" lIns="91388" tIns="45694" rIns="91388" bIns="45694" rtlCol="0"/>
          <a:lstStyle>
            <a:lvl1pPr algn="l">
              <a:defRPr sz="1200"/>
            </a:lvl1pPr>
          </a:lstStyle>
          <a:p>
            <a:endParaRPr lang="en-AU" dirty="0"/>
          </a:p>
        </p:txBody>
      </p:sp>
      <p:sp>
        <p:nvSpPr>
          <p:cNvPr id="3" name="Date Placeholder 2"/>
          <p:cNvSpPr>
            <a:spLocks noGrp="1"/>
          </p:cNvSpPr>
          <p:nvPr>
            <p:ph type="dt" sz="quarter" idx="1"/>
          </p:nvPr>
        </p:nvSpPr>
        <p:spPr>
          <a:xfrm>
            <a:off x="3848647" y="3"/>
            <a:ext cx="2944283" cy="496570"/>
          </a:xfrm>
          <a:prstGeom prst="rect">
            <a:avLst/>
          </a:prstGeom>
        </p:spPr>
        <p:txBody>
          <a:bodyPr vert="horz" lIns="91388" tIns="45694" rIns="91388" bIns="45694" rtlCol="0"/>
          <a:lstStyle>
            <a:lvl1pPr algn="r">
              <a:defRPr sz="1200"/>
            </a:lvl1pPr>
          </a:lstStyle>
          <a:p>
            <a:fld id="{8FA88C15-6818-4F25-A08D-1212A87DB615}" type="datetimeFigureOut">
              <a:rPr lang="en-AU" smtClean="0"/>
              <a:t>5/10/2018</a:t>
            </a:fld>
            <a:endParaRPr lang="en-AU" dirty="0"/>
          </a:p>
        </p:txBody>
      </p:sp>
      <p:sp>
        <p:nvSpPr>
          <p:cNvPr id="4" name="Footer Placeholder 3"/>
          <p:cNvSpPr>
            <a:spLocks noGrp="1"/>
          </p:cNvSpPr>
          <p:nvPr>
            <p:ph type="ftr" sz="quarter" idx="2"/>
          </p:nvPr>
        </p:nvSpPr>
        <p:spPr>
          <a:xfrm>
            <a:off x="3" y="9433109"/>
            <a:ext cx="2944283" cy="496570"/>
          </a:xfrm>
          <a:prstGeom prst="rect">
            <a:avLst/>
          </a:prstGeom>
        </p:spPr>
        <p:txBody>
          <a:bodyPr vert="horz" lIns="91388" tIns="45694" rIns="91388" bIns="45694" rtlCol="0" anchor="b"/>
          <a:lstStyle>
            <a:lvl1pPr algn="l">
              <a:defRPr sz="1200"/>
            </a:lvl1pPr>
          </a:lstStyle>
          <a:p>
            <a:endParaRPr lang="en-AU" dirty="0"/>
          </a:p>
        </p:txBody>
      </p:sp>
      <p:sp>
        <p:nvSpPr>
          <p:cNvPr id="5" name="Slide Number Placeholder 4"/>
          <p:cNvSpPr>
            <a:spLocks noGrp="1"/>
          </p:cNvSpPr>
          <p:nvPr>
            <p:ph type="sldNum" sz="quarter" idx="3"/>
          </p:nvPr>
        </p:nvSpPr>
        <p:spPr>
          <a:xfrm>
            <a:off x="3848647" y="9433109"/>
            <a:ext cx="2944283" cy="496570"/>
          </a:xfrm>
          <a:prstGeom prst="rect">
            <a:avLst/>
          </a:prstGeom>
        </p:spPr>
        <p:txBody>
          <a:bodyPr vert="horz" lIns="91388" tIns="45694" rIns="91388" bIns="45694" rtlCol="0" anchor="b"/>
          <a:lstStyle>
            <a:lvl1pPr algn="r">
              <a:defRPr sz="1200"/>
            </a:lvl1pPr>
          </a:lstStyle>
          <a:p>
            <a:fld id="{854D3B3D-BBB5-42AC-9656-4E4782686D2F}" type="slidenum">
              <a:rPr lang="en-AU" smtClean="0"/>
              <a:t>‹#›</a:t>
            </a:fld>
            <a:endParaRPr lang="en-AU" dirty="0"/>
          </a:p>
        </p:txBody>
      </p:sp>
    </p:spTree>
    <p:extLst>
      <p:ext uri="{BB962C8B-B14F-4D97-AF65-F5344CB8AC3E}">
        <p14:creationId xmlns:p14="http://schemas.microsoft.com/office/powerpoint/2010/main" val="42057763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3"/>
            <a:ext cx="2944283" cy="496570"/>
          </a:xfrm>
          <a:prstGeom prst="rect">
            <a:avLst/>
          </a:prstGeom>
        </p:spPr>
        <p:txBody>
          <a:bodyPr vert="horz" lIns="91388" tIns="45694" rIns="91388" bIns="45694" rtlCol="0"/>
          <a:lstStyle>
            <a:lvl1pPr algn="l">
              <a:defRPr sz="1200"/>
            </a:lvl1pPr>
          </a:lstStyle>
          <a:p>
            <a:endParaRPr lang="en-AU" dirty="0"/>
          </a:p>
        </p:txBody>
      </p:sp>
      <p:sp>
        <p:nvSpPr>
          <p:cNvPr id="3" name="Date Placeholder 2"/>
          <p:cNvSpPr>
            <a:spLocks noGrp="1"/>
          </p:cNvSpPr>
          <p:nvPr>
            <p:ph type="dt" idx="1"/>
          </p:nvPr>
        </p:nvSpPr>
        <p:spPr>
          <a:xfrm>
            <a:off x="3848647" y="3"/>
            <a:ext cx="2944283" cy="496570"/>
          </a:xfrm>
          <a:prstGeom prst="rect">
            <a:avLst/>
          </a:prstGeom>
        </p:spPr>
        <p:txBody>
          <a:bodyPr vert="horz" lIns="91388" tIns="45694" rIns="91388" bIns="45694" rtlCol="0"/>
          <a:lstStyle>
            <a:lvl1pPr algn="r">
              <a:defRPr sz="1200"/>
            </a:lvl1pPr>
          </a:lstStyle>
          <a:p>
            <a:fld id="{F3359930-95F3-44AB-B114-F3AC4B0183E4}" type="datetimeFigureOut">
              <a:rPr lang="en-AU" smtClean="0"/>
              <a:t>5/10/2018</a:t>
            </a:fld>
            <a:endParaRPr lang="en-AU" dirty="0"/>
          </a:p>
        </p:txBody>
      </p:sp>
      <p:sp>
        <p:nvSpPr>
          <p:cNvPr id="4" name="Slide Image Placeholder 3"/>
          <p:cNvSpPr>
            <a:spLocks noGrp="1" noRot="1" noChangeAspect="1"/>
          </p:cNvSpPr>
          <p:nvPr>
            <p:ph type="sldImg" idx="2"/>
          </p:nvPr>
        </p:nvSpPr>
        <p:spPr>
          <a:xfrm>
            <a:off x="914400" y="744538"/>
            <a:ext cx="4965700" cy="3724275"/>
          </a:xfrm>
          <a:prstGeom prst="rect">
            <a:avLst/>
          </a:prstGeom>
          <a:noFill/>
          <a:ln w="12700">
            <a:solidFill>
              <a:prstClr val="black"/>
            </a:solidFill>
          </a:ln>
        </p:spPr>
        <p:txBody>
          <a:bodyPr vert="horz" lIns="91388" tIns="45694" rIns="91388" bIns="45694" rtlCol="0" anchor="ctr"/>
          <a:lstStyle/>
          <a:p>
            <a:endParaRPr lang="en-AU" dirty="0"/>
          </a:p>
        </p:txBody>
      </p:sp>
      <p:sp>
        <p:nvSpPr>
          <p:cNvPr id="5" name="Notes Placeholder 4"/>
          <p:cNvSpPr>
            <a:spLocks noGrp="1"/>
          </p:cNvSpPr>
          <p:nvPr>
            <p:ph type="body" sz="quarter" idx="3"/>
          </p:nvPr>
        </p:nvSpPr>
        <p:spPr>
          <a:xfrm>
            <a:off x="679452" y="4717416"/>
            <a:ext cx="5435600" cy="4469130"/>
          </a:xfrm>
          <a:prstGeom prst="rect">
            <a:avLst/>
          </a:prstGeom>
        </p:spPr>
        <p:txBody>
          <a:bodyPr vert="horz" lIns="91388" tIns="45694" rIns="91388" bIns="45694"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3" y="9433109"/>
            <a:ext cx="2944283" cy="496570"/>
          </a:xfrm>
          <a:prstGeom prst="rect">
            <a:avLst/>
          </a:prstGeom>
        </p:spPr>
        <p:txBody>
          <a:bodyPr vert="horz" lIns="91388" tIns="45694" rIns="91388" bIns="45694"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48647" y="9433109"/>
            <a:ext cx="2944283" cy="496570"/>
          </a:xfrm>
          <a:prstGeom prst="rect">
            <a:avLst/>
          </a:prstGeom>
        </p:spPr>
        <p:txBody>
          <a:bodyPr vert="horz" lIns="91388" tIns="45694" rIns="91388" bIns="45694" rtlCol="0" anchor="b"/>
          <a:lstStyle>
            <a:lvl1pPr algn="r">
              <a:defRPr sz="1200"/>
            </a:lvl1pPr>
          </a:lstStyle>
          <a:p>
            <a:fld id="{19BD7D4B-DB05-4FD7-8478-0293294430FF}" type="slidenum">
              <a:rPr lang="en-AU" smtClean="0"/>
              <a:t>‹#›</a:t>
            </a:fld>
            <a:endParaRPr lang="en-AU" dirty="0"/>
          </a:p>
        </p:txBody>
      </p:sp>
    </p:spTree>
    <p:extLst>
      <p:ext uri="{BB962C8B-B14F-4D97-AF65-F5344CB8AC3E}">
        <p14:creationId xmlns:p14="http://schemas.microsoft.com/office/powerpoint/2010/main" val="1034786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2</a:t>
            </a:fld>
            <a:endParaRPr lang="en-AU"/>
          </a:p>
        </p:txBody>
      </p:sp>
    </p:spTree>
    <p:extLst>
      <p:ext uri="{BB962C8B-B14F-4D97-AF65-F5344CB8AC3E}">
        <p14:creationId xmlns:p14="http://schemas.microsoft.com/office/powerpoint/2010/main" val="1639075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3</a:t>
            </a:fld>
            <a:endParaRPr lang="en-AU" dirty="0"/>
          </a:p>
        </p:txBody>
      </p:sp>
    </p:spTree>
    <p:extLst>
      <p:ext uri="{BB962C8B-B14F-4D97-AF65-F5344CB8AC3E}">
        <p14:creationId xmlns:p14="http://schemas.microsoft.com/office/powerpoint/2010/main" val="10291974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5</a:t>
            </a:fld>
            <a:endParaRPr lang="en-AU" dirty="0"/>
          </a:p>
        </p:txBody>
      </p:sp>
    </p:spTree>
    <p:extLst>
      <p:ext uri="{BB962C8B-B14F-4D97-AF65-F5344CB8AC3E}">
        <p14:creationId xmlns:p14="http://schemas.microsoft.com/office/powerpoint/2010/main" val="153711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8</a:t>
            </a:fld>
            <a:endParaRPr lang="en-AU" dirty="0"/>
          </a:p>
        </p:txBody>
      </p:sp>
    </p:spTree>
    <p:extLst>
      <p:ext uri="{BB962C8B-B14F-4D97-AF65-F5344CB8AC3E}">
        <p14:creationId xmlns:p14="http://schemas.microsoft.com/office/powerpoint/2010/main" val="2051578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fld id="{19BD7D4B-DB05-4FD7-8478-0293294430FF}" type="slidenum">
              <a:rPr lang="en-AU" smtClean="0"/>
              <a:t>9</a:t>
            </a:fld>
            <a:endParaRPr lang="en-AU" dirty="0"/>
          </a:p>
        </p:txBody>
      </p:sp>
    </p:spTree>
    <p:extLst>
      <p:ext uri="{BB962C8B-B14F-4D97-AF65-F5344CB8AC3E}">
        <p14:creationId xmlns:p14="http://schemas.microsoft.com/office/powerpoint/2010/main" val="826192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3" name="Text Placeholder 2"/>
          <p:cNvSpPr>
            <a:spLocks noGrp="1"/>
          </p:cNvSpPr>
          <p:nvPr>
            <p:ph type="body" sz="quarter" idx="17"/>
          </p:nvPr>
        </p:nvSpPr>
        <p:spPr>
          <a:xfrm>
            <a:off x="395536" y="404664"/>
            <a:ext cx="6479927" cy="2304257"/>
          </a:xfrm>
        </p:spPr>
        <p:txBody>
          <a:bodyPr/>
          <a:lstStyle/>
          <a:p>
            <a:pPr lvl="0"/>
            <a:endParaRPr lang="en-AU" dirty="0"/>
          </a:p>
        </p:txBody>
      </p:sp>
      <p:sp>
        <p:nvSpPr>
          <p:cNvPr id="14" name="Text Placeholder 2"/>
          <p:cNvSpPr>
            <a:spLocks noGrp="1"/>
          </p:cNvSpPr>
          <p:nvPr>
            <p:ph type="body" sz="quarter" idx="18"/>
          </p:nvPr>
        </p:nvSpPr>
        <p:spPr>
          <a:xfrm>
            <a:off x="2268457" y="2708920"/>
            <a:ext cx="6552015" cy="1511945"/>
          </a:xfrm>
        </p:spPr>
        <p:txBody>
          <a:bodyPr/>
          <a:lstStyle>
            <a:lvl1pPr>
              <a:defRPr sz="1100"/>
            </a:lvl1pPr>
            <a:lvl2pPr>
              <a:defRPr sz="900"/>
            </a:lvl2pPr>
            <a:lvl3pPr>
              <a:defRPr sz="900"/>
            </a:lvl3pPr>
            <a:lvl4pPr>
              <a:defRPr sz="900"/>
            </a:lvl4pPr>
            <a:lvl5pPr>
              <a:defRPr sz="9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6" name="Text Placeholder 2"/>
          <p:cNvSpPr>
            <a:spLocks noGrp="1"/>
          </p:cNvSpPr>
          <p:nvPr>
            <p:ph type="body" sz="quarter" idx="19"/>
          </p:nvPr>
        </p:nvSpPr>
        <p:spPr>
          <a:xfrm>
            <a:off x="395536" y="4221088"/>
            <a:ext cx="6479927" cy="230425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5" name="Picture Placeholder 4"/>
          <p:cNvSpPr>
            <a:spLocks noGrp="1"/>
          </p:cNvSpPr>
          <p:nvPr>
            <p:ph type="pic" sz="quarter" idx="20"/>
          </p:nvPr>
        </p:nvSpPr>
        <p:spPr>
          <a:xfrm>
            <a:off x="395536" y="2708275"/>
            <a:ext cx="1873002" cy="1512888"/>
          </a:xfrm>
        </p:spPr>
        <p:txBody>
          <a:bodyPr/>
          <a:lstStyle/>
          <a:p>
            <a:r>
              <a:rPr lang="en-US" dirty="0" smtClean="0"/>
              <a:t>Click icon to add picture</a:t>
            </a:r>
            <a:endParaRPr lang="en-AU" dirty="0"/>
          </a:p>
        </p:txBody>
      </p:sp>
      <p:sp>
        <p:nvSpPr>
          <p:cNvPr id="7" name="Picture Placeholder 6"/>
          <p:cNvSpPr>
            <a:spLocks noGrp="1"/>
          </p:cNvSpPr>
          <p:nvPr>
            <p:ph type="pic" sz="quarter" idx="21"/>
          </p:nvPr>
        </p:nvSpPr>
        <p:spPr>
          <a:xfrm>
            <a:off x="6875463" y="4221163"/>
            <a:ext cx="1945009" cy="1584101"/>
          </a:xfrm>
        </p:spPr>
        <p:txBody>
          <a:bodyPr/>
          <a:lstStyle/>
          <a:p>
            <a:r>
              <a:rPr lang="en-US" dirty="0" smtClean="0"/>
              <a:t>Click icon to add picture</a:t>
            </a:r>
            <a:endParaRPr lang="en-AU" dirty="0"/>
          </a:p>
        </p:txBody>
      </p:sp>
      <p:sp>
        <p:nvSpPr>
          <p:cNvPr id="20" name="Text Placeholder 19"/>
          <p:cNvSpPr>
            <a:spLocks noGrp="1"/>
          </p:cNvSpPr>
          <p:nvPr>
            <p:ph type="body" sz="quarter" idx="22" hasCustomPrompt="1"/>
          </p:nvPr>
        </p:nvSpPr>
        <p:spPr>
          <a:xfrm>
            <a:off x="6875463" y="404664"/>
            <a:ext cx="1945009" cy="576064"/>
          </a:xfrm>
        </p:spPr>
        <p:txBody>
          <a:bodyPr/>
          <a:lstStyle>
            <a:lvl1pPr algn="ctr">
              <a:defRPr/>
            </a:lvl1pPr>
          </a:lstStyle>
          <a:p>
            <a:pPr lvl="0"/>
            <a:r>
              <a:rPr lang="en-US" dirty="0" smtClean="0"/>
              <a:t>Advocacy</a:t>
            </a:r>
            <a:endParaRPr lang="en-AU" dirty="0"/>
          </a:p>
        </p:txBody>
      </p:sp>
      <p:sp>
        <p:nvSpPr>
          <p:cNvPr id="22" name="Text Placeholder 21"/>
          <p:cNvSpPr>
            <a:spLocks noGrp="1"/>
          </p:cNvSpPr>
          <p:nvPr>
            <p:ph type="body" sz="quarter" idx="23"/>
          </p:nvPr>
        </p:nvSpPr>
        <p:spPr>
          <a:xfrm>
            <a:off x="6875463" y="980729"/>
            <a:ext cx="1945009" cy="1727546"/>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Tree>
    <p:extLst>
      <p:ext uri="{BB962C8B-B14F-4D97-AF65-F5344CB8AC3E}">
        <p14:creationId xmlns:p14="http://schemas.microsoft.com/office/powerpoint/2010/main" val="2721294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2_Title and Content">
    <p:spTree>
      <p:nvGrpSpPr>
        <p:cNvPr id="1" name=""/>
        <p:cNvGrpSpPr/>
        <p:nvPr/>
      </p:nvGrpSpPr>
      <p:grpSpPr>
        <a:xfrm>
          <a:off x="0" y="0"/>
          <a:ext cx="0" cy="0"/>
          <a:chOff x="0" y="0"/>
          <a:chExt cx="0" cy="0"/>
        </a:xfrm>
      </p:grpSpPr>
      <p:sp>
        <p:nvSpPr>
          <p:cNvPr id="19" name="Text Placeholder 18"/>
          <p:cNvSpPr>
            <a:spLocks noGrp="1"/>
          </p:cNvSpPr>
          <p:nvPr>
            <p:ph type="body" sz="quarter" idx="14" hasCustomPrompt="1"/>
          </p:nvPr>
        </p:nvSpPr>
        <p:spPr>
          <a:xfrm>
            <a:off x="197971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9" name="Text Placeholder 18"/>
          <p:cNvSpPr>
            <a:spLocks noGrp="1"/>
          </p:cNvSpPr>
          <p:nvPr>
            <p:ph type="body" sz="quarter" idx="15" hasCustomPrompt="1"/>
          </p:nvPr>
        </p:nvSpPr>
        <p:spPr>
          <a:xfrm>
            <a:off x="0"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a:lnSpc>
                <a:spcPct val="100000"/>
              </a:lnSpc>
              <a:defRPr sz="800">
                <a:solidFill>
                  <a:schemeClr val="bg1"/>
                </a:solidFill>
              </a:defRPr>
            </a:lvl4pPr>
          </a:lstStyle>
          <a:p>
            <a:pPr lvl="3"/>
            <a:r>
              <a:rPr lang="en-AU" dirty="0" smtClean="0"/>
              <a:t>Title</a:t>
            </a:r>
          </a:p>
          <a:p>
            <a:pPr lvl="3"/>
            <a:r>
              <a:rPr lang="en-AU" dirty="0" smtClean="0"/>
              <a:t>Stats</a:t>
            </a:r>
          </a:p>
          <a:p>
            <a:pPr lvl="3"/>
            <a:r>
              <a:rPr lang="en-AU" dirty="0" smtClean="0"/>
              <a:t>stats</a:t>
            </a:r>
            <a:br>
              <a:rPr lang="en-AU" dirty="0" smtClean="0"/>
            </a:br>
            <a:endParaRPr lang="en-AU" dirty="0" smtClean="0"/>
          </a:p>
        </p:txBody>
      </p:sp>
      <p:sp>
        <p:nvSpPr>
          <p:cNvPr id="10" name="Text Placeholder 18"/>
          <p:cNvSpPr>
            <a:spLocks noGrp="1"/>
          </p:cNvSpPr>
          <p:nvPr>
            <p:ph type="body" sz="quarter" idx="16" hasCustomPrompt="1"/>
          </p:nvPr>
        </p:nvSpPr>
        <p:spPr>
          <a:xfrm>
            <a:off x="3964132" y="6092825"/>
            <a:ext cx="1979712" cy="765175"/>
          </a:xfrm>
        </p:spPr>
        <p:txBody>
          <a:bodyPr anchor="ctr"/>
          <a:lstStyle>
            <a:lvl3pPr marL="285750" indent="-285750" algn="l">
              <a:lnSpc>
                <a:spcPct val="100000"/>
              </a:lnSpc>
              <a:buFont typeface="Arial" panose="020B0604020202020204" pitchFamily="34" charset="0"/>
              <a:buChar char="•"/>
              <a:defRPr sz="800">
                <a:solidFill>
                  <a:schemeClr val="bg1"/>
                </a:solidFill>
              </a:defRPr>
            </a:lvl3pPr>
            <a:lvl4pPr marL="360363" indent="-184150" algn="l" defTabSz="914400" rtl="0" eaLnBrk="1" latinLnBrk="0" hangingPunct="1">
              <a:lnSpc>
                <a:spcPct val="100000"/>
              </a:lnSpc>
              <a:spcBef>
                <a:spcPts val="500"/>
              </a:spcBef>
              <a:buClr>
                <a:schemeClr val="accent3"/>
              </a:buClr>
              <a:buFont typeface="Arial" panose="020B0604020202020204" pitchFamily="34" charset="0"/>
              <a:buChar char="–"/>
              <a:defRPr lang="en-AU" sz="800" kern="1200" dirty="0">
                <a:solidFill>
                  <a:schemeClr val="bg1"/>
                </a:solidFill>
                <a:latin typeface="+mn-lt"/>
                <a:ea typeface="+mn-ea"/>
                <a:cs typeface="+mn-cs"/>
              </a:defRPr>
            </a:lvl4pPr>
          </a:lstStyle>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Title</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p>
          <a:p>
            <a:pPr marL="360363" lvl="3" indent="-184150" algn="l" defTabSz="914400" rtl="0" eaLnBrk="1" latinLnBrk="0" hangingPunct="1">
              <a:lnSpc>
                <a:spcPct val="100000"/>
              </a:lnSpc>
              <a:spcBef>
                <a:spcPts val="500"/>
              </a:spcBef>
              <a:buClr>
                <a:schemeClr val="accent3"/>
              </a:buClr>
              <a:buFont typeface="Arial" panose="020B0604020202020204" pitchFamily="34" charset="0"/>
              <a:buChar char="–"/>
            </a:pPr>
            <a:r>
              <a:rPr lang="en-AU" dirty="0" smtClean="0"/>
              <a:t>stats</a:t>
            </a:r>
            <a:br>
              <a:rPr lang="en-AU" dirty="0" smtClean="0"/>
            </a:br>
            <a:endParaRPr lang="en-AU" dirty="0"/>
          </a:p>
        </p:txBody>
      </p:sp>
      <p:sp>
        <p:nvSpPr>
          <p:cNvPr id="20" name="Text Placeholder 19"/>
          <p:cNvSpPr>
            <a:spLocks noGrp="1"/>
          </p:cNvSpPr>
          <p:nvPr>
            <p:ph type="body" sz="quarter" idx="22" hasCustomPrompt="1"/>
          </p:nvPr>
        </p:nvSpPr>
        <p:spPr>
          <a:xfrm>
            <a:off x="3275857" y="0"/>
            <a:ext cx="5868144" cy="548680"/>
          </a:xfrm>
        </p:spPr>
        <p:txBody>
          <a:bodyPr/>
          <a:lstStyle>
            <a:lvl1pPr algn="ctr">
              <a:defRPr/>
            </a:lvl1pPr>
          </a:lstStyle>
          <a:p>
            <a:pPr lvl="0"/>
            <a:r>
              <a:rPr lang="en-US" dirty="0" smtClean="0"/>
              <a:t>Assistance</a:t>
            </a:r>
            <a:endParaRPr lang="en-AU" dirty="0"/>
          </a:p>
        </p:txBody>
      </p:sp>
      <p:sp>
        <p:nvSpPr>
          <p:cNvPr id="4" name="Picture Placeholder 3"/>
          <p:cNvSpPr>
            <a:spLocks noGrp="1"/>
          </p:cNvSpPr>
          <p:nvPr>
            <p:ph type="pic" sz="quarter" idx="23"/>
          </p:nvPr>
        </p:nvSpPr>
        <p:spPr>
          <a:xfrm>
            <a:off x="0" y="0"/>
            <a:ext cx="3276600" cy="2708275"/>
          </a:xfrm>
        </p:spPr>
        <p:txBody>
          <a:bodyPr/>
          <a:lstStyle/>
          <a:p>
            <a:r>
              <a:rPr lang="en-US" dirty="0" smtClean="0"/>
              <a:t>Click icon to add picture</a:t>
            </a:r>
            <a:endParaRPr lang="en-AU" dirty="0"/>
          </a:p>
        </p:txBody>
      </p:sp>
      <p:sp>
        <p:nvSpPr>
          <p:cNvPr id="11" name="Content Placeholder 10"/>
          <p:cNvSpPr>
            <a:spLocks noGrp="1"/>
          </p:cNvSpPr>
          <p:nvPr>
            <p:ph sz="quarter" idx="24" hasCustomPrompt="1"/>
          </p:nvPr>
        </p:nvSpPr>
        <p:spPr>
          <a:xfrm>
            <a:off x="0" y="2708275"/>
            <a:ext cx="3059113" cy="3384550"/>
          </a:xfrm>
        </p:spPr>
        <p:txBody>
          <a:bodyPr/>
          <a:lstStyle>
            <a:lvl1pPr>
              <a:defRPr/>
            </a:lvl1pPr>
          </a:lstStyle>
          <a:p>
            <a:pPr lvl="0"/>
            <a:r>
              <a:rPr lang="en-US" dirty="0" smtClean="0"/>
              <a:t>Cases in</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7" name="Content Placeholder 10"/>
          <p:cNvSpPr>
            <a:spLocks noGrp="1"/>
          </p:cNvSpPr>
          <p:nvPr>
            <p:ph sz="quarter" idx="25" hasCustomPrompt="1"/>
          </p:nvPr>
        </p:nvSpPr>
        <p:spPr>
          <a:xfrm>
            <a:off x="3059832" y="2708920"/>
            <a:ext cx="3059113" cy="3384550"/>
          </a:xfrm>
        </p:spPr>
        <p:txBody>
          <a:bodyPr/>
          <a:lstStyle>
            <a:lvl1pPr>
              <a:defRPr/>
            </a:lvl1pPr>
          </a:lstStyle>
          <a:p>
            <a:pPr lvl="0"/>
            <a:r>
              <a:rPr lang="en-US" dirty="0" smtClean="0"/>
              <a:t>In Progress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8" name="Content Placeholder 10"/>
          <p:cNvSpPr>
            <a:spLocks noGrp="1"/>
          </p:cNvSpPr>
          <p:nvPr>
            <p:ph sz="quarter" idx="26" hasCustomPrompt="1"/>
          </p:nvPr>
        </p:nvSpPr>
        <p:spPr>
          <a:xfrm>
            <a:off x="6132109" y="2708920"/>
            <a:ext cx="3011891" cy="3384550"/>
          </a:xfrm>
        </p:spPr>
        <p:txBody>
          <a:bodyPr/>
          <a:lstStyle>
            <a:lvl1pPr>
              <a:defRPr/>
            </a:lvl1pPr>
          </a:lstStyle>
          <a:p>
            <a:pPr lvl="0"/>
            <a:r>
              <a:rPr lang="en-US" dirty="0" smtClean="0"/>
              <a:t>Solved/Out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AU" dirty="0"/>
          </a:p>
        </p:txBody>
      </p:sp>
      <p:sp>
        <p:nvSpPr>
          <p:cNvPr id="13" name="Text Placeholder 12"/>
          <p:cNvSpPr>
            <a:spLocks noGrp="1"/>
          </p:cNvSpPr>
          <p:nvPr>
            <p:ph type="body" sz="quarter" idx="27"/>
          </p:nvPr>
        </p:nvSpPr>
        <p:spPr>
          <a:xfrm>
            <a:off x="3276600" y="549275"/>
            <a:ext cx="5867400" cy="215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Tree>
    <p:extLst>
      <p:ext uri="{BB962C8B-B14F-4D97-AF65-F5344CB8AC3E}">
        <p14:creationId xmlns:p14="http://schemas.microsoft.com/office/powerpoint/2010/main" val="38368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9982407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809179259"/>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2627784" y="3645024"/>
            <a:ext cx="6516217" cy="3212976"/>
          </a:xfrm>
        </p:spPr>
        <p:txBody>
          <a:bodyPr/>
          <a:lstStyle>
            <a:lvl1pPr>
              <a:defRPr sz="1200" b="1">
                <a:latin typeface="+mj-lt"/>
              </a:defRPr>
            </a:lvl1pPr>
          </a:lstStyle>
          <a:p>
            <a:pPr lvl="0"/>
            <a:r>
              <a:rPr lang="en-US" dirty="0" smtClean="0"/>
              <a:t>Title</a:t>
            </a:r>
            <a:br>
              <a:rPr lang="en-US" dirty="0" smtClean="0"/>
            </a:br>
            <a:r>
              <a:rPr lang="en-US" dirty="0" smtClean="0"/>
              <a:t>I remember him as if it were yesterday, as he came plodding to the inn door, his sea-chest following behind him in a hand-barrow--a tall, strong, heavy, nut-brown man, his tarry pigtail falling over the shoulder of his soiled blue coat, his hands ragged and scarred, with black, broken nails, and the sabre cut across one cheek, a dirty, livid white. I remember him looking round the cover and whistling to himself as he did so, and then breaking out in that old sea-song that he sang so often afterwards:</a:t>
            </a:r>
          </a:p>
        </p:txBody>
      </p:sp>
      <p:sp>
        <p:nvSpPr>
          <p:cNvPr id="13" name="Picture Placeholder 12"/>
          <p:cNvSpPr>
            <a:spLocks noGrp="1"/>
          </p:cNvSpPr>
          <p:nvPr>
            <p:ph type="pic" sz="quarter" idx="11"/>
          </p:nvPr>
        </p:nvSpPr>
        <p:spPr>
          <a:xfrm>
            <a:off x="0" y="3644900"/>
            <a:ext cx="2627313" cy="3213100"/>
          </a:xfrm>
        </p:spPr>
        <p:txBody>
          <a:bodyPr/>
          <a:lstStyle/>
          <a:p>
            <a:r>
              <a:rPr lang="en-US" dirty="0" smtClean="0"/>
              <a:t>Click icon to add picture</a:t>
            </a:r>
            <a:endParaRPr lang="en-AU" dirty="0"/>
          </a:p>
        </p:txBody>
      </p:sp>
      <p:sp>
        <p:nvSpPr>
          <p:cNvPr id="15" name="Text Placeholder 14"/>
          <p:cNvSpPr>
            <a:spLocks noGrp="1"/>
          </p:cNvSpPr>
          <p:nvPr>
            <p:ph type="body" sz="quarter" idx="12"/>
          </p:nvPr>
        </p:nvSpPr>
        <p:spPr>
          <a:xfrm>
            <a:off x="0" y="765175"/>
            <a:ext cx="6804025" cy="2879725"/>
          </a:xfrm>
        </p:spPr>
        <p:txBody>
          <a:bodyPr/>
          <a:lstStyle>
            <a:lvl1pPr>
              <a:defRPr sz="1200">
                <a:latin typeface="+mn-lt"/>
              </a:defRPr>
            </a:lvl1pPr>
          </a:lstStyle>
          <a:p>
            <a:pPr lvl="0"/>
            <a:r>
              <a:rPr lang="en-US" smtClean="0"/>
              <a:t>Click to edit Master text styles</a:t>
            </a:r>
          </a:p>
          <a:p>
            <a:pPr lvl="1"/>
            <a:r>
              <a:rPr lang="en-US" smtClean="0"/>
              <a:t>Second level</a:t>
            </a:r>
          </a:p>
        </p:txBody>
      </p:sp>
      <p:sp>
        <p:nvSpPr>
          <p:cNvPr id="17" name="Content Placeholder 16"/>
          <p:cNvSpPr>
            <a:spLocks noGrp="1"/>
          </p:cNvSpPr>
          <p:nvPr>
            <p:ph sz="quarter" idx="13"/>
          </p:nvPr>
        </p:nvSpPr>
        <p:spPr>
          <a:xfrm>
            <a:off x="6804025" y="0"/>
            <a:ext cx="2339975" cy="36449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19" name="Text Placeholder 18"/>
          <p:cNvSpPr>
            <a:spLocks noGrp="1"/>
          </p:cNvSpPr>
          <p:nvPr>
            <p:ph type="body" sz="quarter" idx="14" hasCustomPrompt="1"/>
          </p:nvPr>
        </p:nvSpPr>
        <p:spPr>
          <a:xfrm>
            <a:off x="2771775" y="0"/>
            <a:ext cx="4032250" cy="765175"/>
          </a:xfrm>
        </p:spPr>
        <p:txBody>
          <a:bodyPr anchor="ctr"/>
          <a:lstStyle>
            <a:lvl3pPr marL="0" indent="0" algn="ctr">
              <a:buNone/>
              <a:defRPr>
                <a:solidFill>
                  <a:schemeClr val="bg1"/>
                </a:solidFill>
              </a:defRPr>
            </a:lvl3pPr>
          </a:lstStyle>
          <a:p>
            <a:pPr lvl="2"/>
            <a:r>
              <a:rPr lang="en-AU" dirty="0" smtClean="0"/>
              <a:t>Title</a:t>
            </a:r>
            <a:endParaRPr lang="en-AU" dirty="0"/>
          </a:p>
        </p:txBody>
      </p:sp>
    </p:spTree>
    <p:extLst>
      <p:ext uri="{BB962C8B-B14F-4D97-AF65-F5344CB8AC3E}">
        <p14:creationId xmlns:p14="http://schemas.microsoft.com/office/powerpoint/2010/main" val="51719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itle Slide">
    <p:spTree>
      <p:nvGrpSpPr>
        <p:cNvPr id="1" name=""/>
        <p:cNvGrpSpPr/>
        <p:nvPr/>
      </p:nvGrpSpPr>
      <p:grpSpPr>
        <a:xfrm>
          <a:off x="0" y="0"/>
          <a:ext cx="0" cy="0"/>
          <a:chOff x="0" y="0"/>
          <a:chExt cx="0" cy="0"/>
        </a:xfrm>
      </p:grpSpPr>
      <p:sp>
        <p:nvSpPr>
          <p:cNvPr id="10" name="TextBox 9"/>
          <p:cNvSpPr txBox="1"/>
          <p:nvPr/>
        </p:nvSpPr>
        <p:spPr>
          <a:xfrm>
            <a:off x="107504" y="2518556"/>
            <a:ext cx="2304256" cy="1569660"/>
          </a:xfrm>
          <a:prstGeom prst="rect">
            <a:avLst/>
          </a:prstGeom>
          <a:noFill/>
        </p:spPr>
        <p:txBody>
          <a:bodyPr wrap="square" rtlCol="0">
            <a:spAutoFit/>
          </a:bodyPr>
          <a:lstStyle/>
          <a:p>
            <a:r>
              <a:rPr lang="en-AU" sz="4800" b="1" dirty="0" smtClean="0">
                <a:solidFill>
                  <a:schemeClr val="bg1"/>
                </a:solidFill>
                <a:latin typeface="+mj-lt"/>
              </a:rPr>
              <a:t>Next steps</a:t>
            </a:r>
            <a:endParaRPr lang="en-AU" sz="4800" b="1" dirty="0">
              <a:solidFill>
                <a:schemeClr val="bg1"/>
              </a:solidFill>
              <a:latin typeface="+mj-lt"/>
            </a:endParaRPr>
          </a:p>
        </p:txBody>
      </p:sp>
      <p:sp>
        <p:nvSpPr>
          <p:cNvPr id="3" name="Content Placeholder 2"/>
          <p:cNvSpPr>
            <a:spLocks noGrp="1"/>
          </p:cNvSpPr>
          <p:nvPr>
            <p:ph sz="quarter" idx="10"/>
          </p:nvPr>
        </p:nvSpPr>
        <p:spPr>
          <a:xfrm>
            <a:off x="3779912" y="2616611"/>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8" name="Content Placeholder 2"/>
          <p:cNvSpPr>
            <a:spLocks noGrp="1"/>
          </p:cNvSpPr>
          <p:nvPr>
            <p:ph sz="quarter" idx="11"/>
          </p:nvPr>
        </p:nvSpPr>
        <p:spPr>
          <a:xfrm>
            <a:off x="3771961" y="410492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
        <p:nvSpPr>
          <p:cNvPr id="12" name="Content Placeholder 2"/>
          <p:cNvSpPr>
            <a:spLocks noGrp="1"/>
          </p:cNvSpPr>
          <p:nvPr>
            <p:ph sz="quarter" idx="12"/>
          </p:nvPr>
        </p:nvSpPr>
        <p:spPr>
          <a:xfrm>
            <a:off x="3779912" y="1128296"/>
            <a:ext cx="5364088" cy="1484314"/>
          </a:xfrm>
        </p:spPr>
        <p:txBody>
          <a:bodyPr/>
          <a:lstStyle>
            <a:lvl1pPr>
              <a:defRPr>
                <a:solidFill>
                  <a:schemeClr val="accent3"/>
                </a:solidFill>
              </a:defRPr>
            </a:lvl1pPr>
          </a:lstStyle>
          <a:p>
            <a:pPr lvl="0"/>
            <a:r>
              <a:rPr lang="en-US" dirty="0" smtClean="0"/>
              <a:t>Click to edit Master text styles</a:t>
            </a:r>
          </a:p>
          <a:p>
            <a:pPr lvl="1"/>
            <a:r>
              <a:rPr lang="en-US" dirty="0" smtClean="0"/>
              <a:t>Second level</a:t>
            </a:r>
          </a:p>
        </p:txBody>
      </p:sp>
    </p:spTree>
    <p:extLst>
      <p:ext uri="{BB962C8B-B14F-4D97-AF65-F5344CB8AC3E}">
        <p14:creationId xmlns:p14="http://schemas.microsoft.com/office/powerpoint/2010/main" val="111795917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3.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28" r:id="rId1"/>
    <p:sldLayoutId id="2147483929" r:id="rId2"/>
    <p:sldLayoutId id="2147483930" r:id="rId3"/>
    <p:sldLayoutId id="2147483931" r:id="rId4"/>
    <p:sldLayoutId id="2147483932" r:id="rId5"/>
    <p:sldLayoutId id="2147483933"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35" r:id="rId1"/>
    <p:sldLayoutId id="2147483936" r:id="rId2"/>
    <p:sldLayoutId id="2147483937" r:id="rId3"/>
    <p:sldLayoutId id="2147483938" r:id="rId4"/>
    <p:sldLayoutId id="2147483939" r:id="rId5"/>
    <p:sldLayoutId id="2147483940"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20000" y="900000"/>
            <a:ext cx="7704000" cy="648000"/>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0000" y="1584000"/>
            <a:ext cx="7704000" cy="4464000"/>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720000" y="6266687"/>
            <a:ext cx="1405579" cy="591312"/>
          </a:xfrm>
          <a:prstGeom prst="rect">
            <a:avLst/>
          </a:prstGeom>
        </p:spPr>
        <p:txBody>
          <a:bodyPr vert="horz" lIns="0" tIns="0" rIns="0" bIns="0" rtlCol="0" anchor="ctr" anchorCtr="0">
            <a:noAutofit/>
          </a:bodyPr>
          <a:lstStyle>
            <a:lvl1pPr algn="l">
              <a:defRPr sz="1600">
                <a:solidFill>
                  <a:schemeClr val="bg1"/>
                </a:solidFill>
              </a:defRPr>
            </a:lvl1pPr>
          </a:lstStyle>
          <a:p>
            <a:endParaRPr lang="en-AU" dirty="0"/>
          </a:p>
        </p:txBody>
      </p:sp>
      <p:sp>
        <p:nvSpPr>
          <p:cNvPr id="5" name="Footer Placeholder 4"/>
          <p:cNvSpPr>
            <a:spLocks noGrp="1"/>
          </p:cNvSpPr>
          <p:nvPr>
            <p:ph type="ftr" sz="quarter" idx="3"/>
          </p:nvPr>
        </p:nvSpPr>
        <p:spPr>
          <a:xfrm>
            <a:off x="3028950" y="6266687"/>
            <a:ext cx="5395050" cy="591312"/>
          </a:xfrm>
          <a:prstGeom prst="rect">
            <a:avLst/>
          </a:prstGeom>
        </p:spPr>
        <p:txBody>
          <a:bodyPr vert="horz" lIns="0" tIns="0" rIns="0" bIns="0" rtlCol="0" anchor="ctr" anchorCtr="0">
            <a:noAutofit/>
          </a:bodyPr>
          <a:lstStyle>
            <a:lvl1pPr algn="r">
              <a:lnSpc>
                <a:spcPts val="2000"/>
              </a:lnSpc>
              <a:defRPr sz="1600">
                <a:solidFill>
                  <a:schemeClr val="accent2"/>
                </a:solidFill>
              </a:defRPr>
            </a:lvl1pPr>
          </a:lstStyle>
          <a:p>
            <a:endParaRPr lang="en-AU" dirty="0"/>
          </a:p>
        </p:txBody>
      </p:sp>
      <p:sp>
        <p:nvSpPr>
          <p:cNvPr id="6" name="Slide Number Placeholder 5"/>
          <p:cNvSpPr>
            <a:spLocks noGrp="1"/>
          </p:cNvSpPr>
          <p:nvPr>
            <p:ph type="sldNum" sz="quarter" idx="4"/>
          </p:nvPr>
        </p:nvSpPr>
        <p:spPr>
          <a:xfrm>
            <a:off x="8424000" y="6266688"/>
            <a:ext cx="720000" cy="591311"/>
          </a:xfrm>
          <a:prstGeom prst="rect">
            <a:avLst/>
          </a:prstGeom>
        </p:spPr>
        <p:txBody>
          <a:bodyPr vert="horz" lIns="0" tIns="0" rIns="0" bIns="0" rtlCol="0" anchor="ctr" anchorCtr="0">
            <a:noAutofit/>
          </a:bodyPr>
          <a:lstStyle>
            <a:lvl1pPr algn="ctr">
              <a:lnSpc>
                <a:spcPts val="2000"/>
              </a:lnSpc>
              <a:defRPr sz="1600">
                <a:solidFill>
                  <a:schemeClr val="bg1"/>
                </a:solidFill>
              </a:defRPr>
            </a:lvl1pPr>
          </a:lstStyle>
          <a:p>
            <a:fld id="{4F4FCA0B-A438-4198-ABC2-E750BD67207A}" type="slidenum">
              <a:rPr lang="en-AU" smtClean="0"/>
              <a:pPr/>
              <a:t>‹#›</a:t>
            </a:fld>
            <a:endParaRPr lang="en-AU" dirty="0"/>
          </a:p>
        </p:txBody>
      </p:sp>
    </p:spTree>
    <p:extLst>
      <p:ext uri="{BB962C8B-B14F-4D97-AF65-F5344CB8AC3E}">
        <p14:creationId xmlns:p14="http://schemas.microsoft.com/office/powerpoint/2010/main" val="907377816"/>
      </p:ext>
    </p:extLst>
  </p:cSld>
  <p:clrMap bg1="lt1" tx1="dk1" bg2="lt2" tx2="dk2" accent1="accent1" accent2="accent2" accent3="accent3" accent4="accent4" accent5="accent5" accent6="accent6" hlink="hlink" folHlink="folHlink"/>
  <p:sldLayoutIdLst>
    <p:sldLayoutId id="2147483942" r:id="rId1"/>
    <p:sldLayoutId id="2147483943" r:id="rId2"/>
    <p:sldLayoutId id="2147483944" r:id="rId3"/>
    <p:sldLayoutId id="2147483945" r:id="rId4"/>
    <p:sldLayoutId id="2147483946" r:id="rId5"/>
    <p:sldLayoutId id="2147483947" r:id="rId6"/>
  </p:sldLayoutIdLst>
  <p:hf hdr="0" ftr="0" dt="0"/>
  <p:txStyles>
    <p:titleStyle>
      <a:lvl1pPr algn="l" defTabSz="914400" rtl="0" eaLnBrk="1" latinLnBrk="0" hangingPunct="1">
        <a:lnSpc>
          <a:spcPts val="4500"/>
        </a:lnSpc>
        <a:spcBef>
          <a:spcPct val="0"/>
        </a:spcBef>
        <a:buNone/>
        <a:defRPr sz="4000" b="1" kern="1200">
          <a:solidFill>
            <a:schemeClr val="tx1"/>
          </a:solidFill>
          <a:latin typeface="+mj-lt"/>
          <a:ea typeface="+mj-ea"/>
          <a:cs typeface="+mj-cs"/>
        </a:defRPr>
      </a:lvl1pPr>
    </p:titleStyle>
    <p:bodyStyle>
      <a:lvl1pPr marL="0" indent="0" algn="l" defTabSz="914400" rtl="0" eaLnBrk="1" latinLnBrk="0" hangingPunct="1">
        <a:lnSpc>
          <a:spcPts val="2500"/>
        </a:lnSpc>
        <a:spcBef>
          <a:spcPts val="1000"/>
        </a:spcBef>
        <a:buFont typeface="Arial" panose="020B0604020202020204" pitchFamily="34" charset="0"/>
        <a:buNone/>
        <a:defRPr sz="2200" b="1" kern="1200">
          <a:solidFill>
            <a:schemeClr val="accent3"/>
          </a:solidFill>
          <a:latin typeface="+mn-lt"/>
          <a:ea typeface="+mn-ea"/>
          <a:cs typeface="+mn-cs"/>
        </a:defRPr>
      </a:lvl1pPr>
      <a:lvl2pPr marL="0" indent="0" algn="l" defTabSz="914400" rtl="0" eaLnBrk="1" latinLnBrk="0" hangingPunct="1">
        <a:lnSpc>
          <a:spcPts val="2000"/>
        </a:lnSpc>
        <a:spcBef>
          <a:spcPts val="1000"/>
        </a:spcBef>
        <a:buFont typeface="Arial" panose="020B0604020202020204" pitchFamily="34" charset="0"/>
        <a:buNone/>
        <a:defRPr sz="1600" kern="1200">
          <a:solidFill>
            <a:schemeClr val="tx1"/>
          </a:solidFill>
          <a:latin typeface="+mn-lt"/>
          <a:ea typeface="+mn-ea"/>
          <a:cs typeface="+mn-cs"/>
        </a:defRPr>
      </a:lvl2pPr>
      <a:lvl3pPr marL="176213" indent="-176213"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3pPr>
      <a:lvl4pPr marL="360363" indent="-18415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4pPr>
      <a:lvl5pPr marL="538163" indent="-177800" algn="l" defTabSz="914400" rtl="0" eaLnBrk="1" latinLnBrk="0" hangingPunct="1">
        <a:lnSpc>
          <a:spcPts val="2000"/>
        </a:lnSpc>
        <a:spcBef>
          <a:spcPts val="500"/>
        </a:spcBef>
        <a:buClr>
          <a:schemeClr val="accent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thenounproject.com/" TargetMode="External"/><Relationship Id="rId2" Type="http://schemas.openxmlformats.org/officeDocument/2006/relationships/hyperlink" Target="http://creativecommons.org/licenses/by/3.0/au/" TargetMode="Externa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hyperlink" Target="http://creativecommons.org/licenses/by/3.0/au/deed.en"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3" Type="http://schemas.openxmlformats.org/officeDocument/2006/relationships/image" Target="../media/image5.png"/><Relationship Id="rId7" Type="http://schemas.openxmlformats.org/officeDocument/2006/relationships/image" Target="../media/image9.png"/><Relationship Id="rId12"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chart" Target="../charts/chart1.xml"/><Relationship Id="rId7" Type="http://schemas.openxmlformats.org/officeDocument/2006/relationships/image" Target="../media/image25.jpg"/><Relationship Id="rId12"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24.jpeg"/><Relationship Id="rId11" Type="http://schemas.openxmlformats.org/officeDocument/2006/relationships/image" Target="../media/image29.jpeg"/><Relationship Id="rId5" Type="http://schemas.openxmlformats.org/officeDocument/2006/relationships/image" Target="../media/image23.jpeg"/><Relationship Id="rId10" Type="http://schemas.openxmlformats.org/officeDocument/2006/relationships/image" Target="../media/image28.jpg"/><Relationship Id="rId4" Type="http://schemas.openxmlformats.org/officeDocument/2006/relationships/chart" Target="../charts/chart2.xml"/><Relationship Id="rId9" Type="http://schemas.openxmlformats.org/officeDocument/2006/relationships/image" Target="../media/image27.jp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33.png"/><Relationship Id="rId4" Type="http://schemas.openxmlformats.org/officeDocument/2006/relationships/image" Target="../media/image3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cstate="print">
            <a:extLst>
              <a:ext uri="{28A0092B-C50C-407E-A947-70E740481C1C}">
                <a14:useLocalDpi xmlns:a14="http://schemas.microsoft.com/office/drawing/2010/main" val="0"/>
              </a:ext>
            </a:extLst>
          </a:blip>
          <a:srcRect l="9545" r="-746"/>
          <a:stretch/>
        </p:blipFill>
        <p:spPr>
          <a:xfrm>
            <a:off x="-31998" y="-1"/>
            <a:ext cx="9324528" cy="6874461"/>
          </a:xfrm>
          <a:prstGeom prst="rect">
            <a:avLst/>
          </a:prstGeom>
        </p:spPr>
      </p:pic>
      <p:sp>
        <p:nvSpPr>
          <p:cNvPr id="7" name="Rounded Rectangle 40"/>
          <p:cNvSpPr/>
          <p:nvPr/>
        </p:nvSpPr>
        <p:spPr>
          <a:xfrm>
            <a:off x="381794" y="4821919"/>
            <a:ext cx="8496944" cy="1777380"/>
          </a:xfrm>
          <a:prstGeom prst="roundRect">
            <a:avLst/>
          </a:prstGeom>
          <a:solidFill>
            <a:schemeClr val="bg1">
              <a:alpha val="4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 name="TextBox 1"/>
          <p:cNvSpPr txBox="1"/>
          <p:nvPr/>
        </p:nvSpPr>
        <p:spPr>
          <a:xfrm>
            <a:off x="1259632" y="4938861"/>
            <a:ext cx="7323315" cy="1569660"/>
          </a:xfrm>
          <a:prstGeom prst="rect">
            <a:avLst/>
          </a:prstGeom>
          <a:noFill/>
        </p:spPr>
        <p:txBody>
          <a:bodyPr wrap="square" rtlCol="0">
            <a:spAutoFit/>
          </a:bodyPr>
          <a:lstStyle/>
          <a:p>
            <a:pPr algn="r"/>
            <a:r>
              <a:rPr lang="en-AU" sz="4000" b="1" kern="1200" dirty="0" smtClean="0">
                <a:solidFill>
                  <a:srgbClr val="193264"/>
                </a:solidFill>
                <a:effectLst/>
              </a:rPr>
              <a:t>Quarterly report</a:t>
            </a:r>
          </a:p>
          <a:p>
            <a:pPr algn="r"/>
            <a:r>
              <a:rPr lang="en-AU" sz="2000" b="1" dirty="0">
                <a:solidFill>
                  <a:srgbClr val="193264"/>
                </a:solidFill>
              </a:rPr>
              <a:t>Q2 – 2018 </a:t>
            </a:r>
            <a:endParaRPr lang="en-AU" sz="2000" b="1" baseline="0" dirty="0" smtClean="0">
              <a:solidFill>
                <a:srgbClr val="193264"/>
              </a:solidFill>
            </a:endParaRPr>
          </a:p>
          <a:p>
            <a:pPr algn="r"/>
            <a:endParaRPr lang="en-AU" baseline="0" dirty="0" smtClean="0">
              <a:solidFill>
                <a:srgbClr val="00A0AC"/>
              </a:solidFill>
            </a:endParaRPr>
          </a:p>
          <a:p>
            <a:pPr algn="r"/>
            <a:r>
              <a:rPr lang="en-AU" sz="1800" b="1" kern="1200" dirty="0" smtClean="0">
                <a:solidFill>
                  <a:srgbClr val="193264"/>
                </a:solidFill>
                <a:effectLst/>
                <a:latin typeface="+mn-lt"/>
                <a:ea typeface="+mn-ea"/>
                <a:cs typeface="+mn-cs"/>
              </a:rPr>
              <a:t>Australian Small Business and Family Enterprise Ombudsman</a:t>
            </a:r>
            <a:endParaRPr lang="en-AU" sz="1800" b="1" kern="1200" dirty="0">
              <a:solidFill>
                <a:srgbClr val="193264"/>
              </a:solidFill>
              <a:effectLst/>
              <a:latin typeface="+mn-lt"/>
              <a:ea typeface="+mn-ea"/>
              <a:cs typeface="+mn-cs"/>
            </a:endParaRPr>
          </a:p>
        </p:txBody>
      </p:sp>
      <p:pic>
        <p:nvPicPr>
          <p:cNvPr id="9" name="Picture 2" descr="\\tweb\DavWWWRoot\sites\mg\asbfeo\comm\LOGOS\PNG\ASBFEO Logo REV.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332656"/>
            <a:ext cx="3396004" cy="75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78123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51520" y="3429000"/>
            <a:ext cx="8640960" cy="3046988"/>
          </a:xfrm>
          <a:prstGeom prst="rect">
            <a:avLst/>
          </a:prstGeom>
          <a:noFill/>
        </p:spPr>
        <p:txBody>
          <a:bodyPr wrap="square" rtlCol="0">
            <a:spAutoFit/>
          </a:bodyPr>
          <a:lstStyle/>
          <a:p>
            <a:r>
              <a:rPr lang="en-AU" sz="800" b="1" dirty="0"/>
              <a:t>Copyright </a:t>
            </a:r>
            <a:r>
              <a:rPr lang="en-AU" sz="800" b="1" dirty="0" smtClean="0"/>
              <a:t>notice</a:t>
            </a:r>
          </a:p>
          <a:p>
            <a:endParaRPr lang="en-AU" sz="800" b="1" dirty="0"/>
          </a:p>
          <a:p>
            <a:endParaRPr lang="en-AU" sz="800" b="1" dirty="0" smtClean="0"/>
          </a:p>
          <a:p>
            <a:endParaRPr lang="en-AU" sz="800" b="1" dirty="0"/>
          </a:p>
          <a:p>
            <a:endParaRPr lang="en-AU" sz="800" b="1" dirty="0"/>
          </a:p>
          <a:p>
            <a:r>
              <a:rPr lang="en-AU" sz="800" u="sng" dirty="0">
                <a:hlinkClick r:id="rId2" tooltip="Creative Commons Licenses"/>
              </a:rPr>
              <a:t>http://creativecommons.org/licenses/by/3.0/au</a:t>
            </a:r>
            <a:r>
              <a:rPr lang="en-AU" sz="800" u="sng" dirty="0" smtClean="0">
                <a:hlinkClick r:id="rId2" tooltip="Creative Commons Licenses"/>
              </a:rPr>
              <a:t>/</a:t>
            </a:r>
            <a:endParaRPr lang="en-AU" sz="800" u="sng" dirty="0" smtClean="0"/>
          </a:p>
          <a:p>
            <a:endParaRPr lang="en-AU" sz="800" dirty="0"/>
          </a:p>
          <a:p>
            <a:r>
              <a:rPr lang="en-AU" sz="800" dirty="0"/>
              <a:t>With the exception of coats of arms, logos, emblems, images, other third-party material or devices protected by a trademark, this content is licensed under the Creative Commons Australia Attribution 3.0 Licence. </a:t>
            </a:r>
          </a:p>
          <a:p>
            <a:endParaRPr lang="en-AU" sz="800" dirty="0" smtClean="0"/>
          </a:p>
          <a:p>
            <a:r>
              <a:rPr lang="en-AU" sz="800" dirty="0" smtClean="0"/>
              <a:t>We </a:t>
            </a:r>
            <a:r>
              <a:rPr lang="en-AU" sz="800" dirty="0"/>
              <a:t>request attribution as © Commonwealth of Australia </a:t>
            </a:r>
            <a:r>
              <a:rPr lang="en-AU" sz="800" dirty="0" smtClean="0"/>
              <a:t>(</a:t>
            </a:r>
            <a:r>
              <a:rPr lang="en-AU" sz="800" dirty="0"/>
              <a:t>Australian Small Business and Family Enterprise </a:t>
            </a:r>
            <a:r>
              <a:rPr lang="en-AU" sz="800" dirty="0" smtClean="0"/>
              <a:t>Ombudsman) 2018.</a:t>
            </a:r>
            <a:endParaRPr lang="en-AU" sz="800" dirty="0"/>
          </a:p>
          <a:p>
            <a:endParaRPr lang="en-AU" sz="800" dirty="0" smtClean="0"/>
          </a:p>
          <a:p>
            <a:r>
              <a:rPr lang="en-AU" sz="800" dirty="0" smtClean="0"/>
              <a:t>All </a:t>
            </a:r>
            <a:r>
              <a:rPr lang="en-AU" sz="800" dirty="0"/>
              <a:t>other rights are reserved.</a:t>
            </a:r>
          </a:p>
          <a:p>
            <a:endParaRPr lang="en-AU" sz="800" dirty="0" smtClean="0"/>
          </a:p>
          <a:p>
            <a:r>
              <a:rPr lang="en-AU" sz="800" dirty="0" smtClean="0"/>
              <a:t>Icons in this document were used under a Creative Commons license from the Noun Project (</a:t>
            </a:r>
            <a:r>
              <a:rPr lang="en-AU" sz="800" dirty="0" smtClean="0">
                <a:hlinkClick r:id="rId3"/>
              </a:rPr>
              <a:t>http://thenounproject.com</a:t>
            </a:r>
            <a:r>
              <a:rPr lang="en-AU" sz="800" dirty="0" smtClean="0"/>
              <a:t>). Permission </a:t>
            </a:r>
            <a:r>
              <a:rPr lang="en-AU" sz="800" dirty="0"/>
              <a:t>may need to be obtained from third parties to re-use their material. </a:t>
            </a:r>
          </a:p>
          <a:p>
            <a:endParaRPr lang="en-AU" sz="800" dirty="0" smtClean="0"/>
          </a:p>
          <a:p>
            <a:r>
              <a:rPr lang="en-AU" sz="800" dirty="0" smtClean="0"/>
              <a:t>Written </a:t>
            </a:r>
            <a:r>
              <a:rPr lang="en-AU" sz="800" dirty="0"/>
              <a:t>enquiries may be sent to</a:t>
            </a:r>
            <a:r>
              <a:rPr lang="en-AU" sz="800" dirty="0" smtClean="0"/>
              <a:t>:</a:t>
            </a:r>
          </a:p>
          <a:p>
            <a:endParaRPr lang="en-AU" sz="800" dirty="0"/>
          </a:p>
          <a:p>
            <a:r>
              <a:rPr lang="en-AU" sz="800" dirty="0"/>
              <a:t>Manager</a:t>
            </a:r>
            <a:br>
              <a:rPr lang="en-AU" sz="800" dirty="0"/>
            </a:br>
            <a:r>
              <a:rPr lang="en-AU" sz="800" dirty="0" smtClean="0"/>
              <a:t>Media and Communications</a:t>
            </a:r>
            <a:r>
              <a:rPr lang="en-AU" sz="800" dirty="0"/>
              <a:t/>
            </a:r>
            <a:br>
              <a:rPr lang="en-AU" sz="800" dirty="0"/>
            </a:br>
            <a:r>
              <a:rPr lang="en-AU" sz="800" dirty="0"/>
              <a:t>Australian Small Business and Family Enterprise Ombudsman</a:t>
            </a:r>
            <a:br>
              <a:rPr lang="en-AU" sz="800" dirty="0"/>
            </a:br>
            <a:r>
              <a:rPr lang="en-AU" sz="800" dirty="0"/>
              <a:t>02 6263 1500</a:t>
            </a:r>
            <a:br>
              <a:rPr lang="en-AU" sz="800" dirty="0"/>
            </a:br>
            <a:r>
              <a:rPr lang="en-AU" sz="800" u="sng" dirty="0">
                <a:hlinkClick r:id="rId4"/>
              </a:rPr>
              <a:t>media@asbfeo.gov.au</a:t>
            </a:r>
            <a:endParaRPr lang="en-AU" sz="800" dirty="0"/>
          </a:p>
        </p:txBody>
      </p:sp>
      <p:pic>
        <p:nvPicPr>
          <p:cNvPr id="307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3684389"/>
            <a:ext cx="841375"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8748464" y="6658170"/>
            <a:ext cx="395536" cy="200055"/>
          </a:xfrm>
          <a:prstGeom prst="rect">
            <a:avLst/>
          </a:prstGeom>
          <a:noFill/>
        </p:spPr>
        <p:txBody>
          <a:bodyPr wrap="square" rtlCol="0">
            <a:spAutoFit/>
          </a:bodyPr>
          <a:lstStyle/>
          <a:p>
            <a:pPr algn="ctr"/>
            <a:r>
              <a:rPr lang="en-AU" sz="700" dirty="0" smtClean="0"/>
              <a:t>10</a:t>
            </a:r>
            <a:endParaRPr lang="en-AU" sz="1050" dirty="0"/>
          </a:p>
        </p:txBody>
      </p:sp>
    </p:spTree>
    <p:extLst>
      <p:ext uri="{BB962C8B-B14F-4D97-AF65-F5344CB8AC3E}">
        <p14:creationId xmlns:p14="http://schemas.microsoft.com/office/powerpoint/2010/main" val="35601221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3"/>
        </a:solidFill>
        <a:effectLst/>
      </p:bgPr>
    </p:bg>
    <p:spTree>
      <p:nvGrpSpPr>
        <p:cNvPr id="1" name=""/>
        <p:cNvGrpSpPr/>
        <p:nvPr/>
      </p:nvGrpSpPr>
      <p:grpSpPr>
        <a:xfrm>
          <a:off x="0" y="0"/>
          <a:ext cx="0" cy="0"/>
          <a:chOff x="0" y="0"/>
          <a:chExt cx="0" cy="0"/>
        </a:xfrm>
      </p:grpSpPr>
      <p:sp>
        <p:nvSpPr>
          <p:cNvPr id="4" name="TextBox 3"/>
          <p:cNvSpPr txBox="1"/>
          <p:nvPr/>
        </p:nvSpPr>
        <p:spPr>
          <a:xfrm>
            <a:off x="454249" y="260648"/>
            <a:ext cx="3384376" cy="3323987"/>
          </a:xfrm>
          <a:prstGeom prst="rect">
            <a:avLst/>
          </a:prstGeom>
          <a:noFill/>
        </p:spPr>
        <p:txBody>
          <a:bodyPr wrap="square" rtlCol="0">
            <a:spAutoFit/>
          </a:bodyPr>
          <a:lstStyle/>
          <a:p>
            <a:r>
              <a:rPr lang="en-AU" sz="800" b="1" dirty="0" smtClean="0">
                <a:solidFill>
                  <a:schemeClr val="bg1"/>
                </a:solidFill>
              </a:rPr>
              <a:t>Canberra		</a:t>
            </a:r>
            <a:endParaRPr lang="en-AU" sz="800" b="1" dirty="0">
              <a:solidFill>
                <a:schemeClr val="bg1"/>
              </a:solidFill>
            </a:endParaRPr>
          </a:p>
          <a:p>
            <a:r>
              <a:rPr lang="en-AU" sz="800" dirty="0">
                <a:solidFill>
                  <a:schemeClr val="bg1"/>
                </a:solidFill>
              </a:rPr>
              <a:t>Level </a:t>
            </a:r>
            <a:r>
              <a:rPr lang="en-AU" sz="800" dirty="0" smtClean="0">
                <a:solidFill>
                  <a:schemeClr val="bg1"/>
                </a:solidFill>
              </a:rPr>
              <a:t>2	</a:t>
            </a:r>
            <a:endParaRPr lang="en-AU" sz="800" dirty="0">
              <a:solidFill>
                <a:schemeClr val="bg1"/>
              </a:solidFill>
            </a:endParaRPr>
          </a:p>
          <a:p>
            <a:r>
              <a:rPr lang="en-AU" sz="800" dirty="0" smtClean="0">
                <a:solidFill>
                  <a:schemeClr val="bg1"/>
                </a:solidFill>
              </a:rPr>
              <a:t>15 </a:t>
            </a:r>
            <a:r>
              <a:rPr lang="en-AU" sz="800" dirty="0">
                <a:solidFill>
                  <a:schemeClr val="bg1"/>
                </a:solidFill>
              </a:rPr>
              <a:t>Moore </a:t>
            </a:r>
            <a:r>
              <a:rPr lang="en-AU" sz="800" dirty="0" smtClean="0">
                <a:solidFill>
                  <a:schemeClr val="bg1"/>
                </a:solidFill>
              </a:rPr>
              <a:t>Street		</a:t>
            </a:r>
            <a:endParaRPr lang="en-AU" sz="800" dirty="0">
              <a:solidFill>
                <a:schemeClr val="bg1"/>
              </a:solidFill>
            </a:endParaRPr>
          </a:p>
          <a:p>
            <a:r>
              <a:rPr lang="en-AU" sz="800" dirty="0">
                <a:solidFill>
                  <a:schemeClr val="bg1"/>
                </a:solidFill>
              </a:rPr>
              <a:t>Canberra </a:t>
            </a:r>
            <a:r>
              <a:rPr lang="en-AU" sz="800" dirty="0" smtClean="0">
                <a:solidFill>
                  <a:schemeClr val="bg1"/>
                </a:solidFill>
              </a:rPr>
              <a:t>ACT		</a:t>
            </a:r>
            <a:endParaRPr lang="en-AU" sz="800" dirty="0">
              <a:solidFill>
                <a:schemeClr val="bg1"/>
              </a:solidFill>
            </a:endParaRPr>
          </a:p>
          <a:p>
            <a:endParaRPr lang="en-AU" sz="800" dirty="0" smtClean="0">
              <a:solidFill>
                <a:schemeClr val="bg1"/>
              </a:solidFill>
            </a:endParaRPr>
          </a:p>
          <a:p>
            <a:r>
              <a:rPr lang="en-AU" sz="800" b="1" dirty="0" smtClean="0">
                <a:solidFill>
                  <a:schemeClr val="bg1"/>
                </a:solidFill>
              </a:rPr>
              <a:t>Sydney</a:t>
            </a:r>
          </a:p>
          <a:p>
            <a:r>
              <a:rPr lang="en-AU" sz="800" dirty="0" smtClean="0">
                <a:solidFill>
                  <a:schemeClr val="bg1"/>
                </a:solidFill>
              </a:rPr>
              <a:t>Level 5</a:t>
            </a:r>
          </a:p>
          <a:p>
            <a:r>
              <a:rPr lang="en-AU" sz="800" dirty="0" smtClean="0">
                <a:solidFill>
                  <a:schemeClr val="bg1"/>
                </a:solidFill>
              </a:rPr>
              <a:t>100 Market Street</a:t>
            </a:r>
          </a:p>
          <a:p>
            <a:r>
              <a:rPr lang="en-AU" sz="800" dirty="0" smtClean="0">
                <a:solidFill>
                  <a:schemeClr val="bg1"/>
                </a:solidFill>
              </a:rPr>
              <a:t>Sydney NSW 2000</a:t>
            </a:r>
            <a:endParaRPr lang="en-AU" sz="800" dirty="0">
              <a:solidFill>
                <a:schemeClr val="bg1"/>
              </a:solidFill>
            </a:endParaRPr>
          </a:p>
          <a:p>
            <a:endParaRPr lang="en-AU" sz="800" dirty="0" smtClean="0">
              <a:solidFill>
                <a:schemeClr val="bg1"/>
              </a:solidFill>
            </a:endParaRPr>
          </a:p>
          <a:p>
            <a:r>
              <a:rPr lang="en-AU" sz="800" dirty="0" smtClean="0">
                <a:solidFill>
                  <a:schemeClr val="bg1"/>
                </a:solidFill>
              </a:rPr>
              <a:t>GPO </a:t>
            </a:r>
            <a:r>
              <a:rPr lang="en-AU" sz="800" dirty="0">
                <a:solidFill>
                  <a:schemeClr val="bg1"/>
                </a:solidFill>
              </a:rPr>
              <a:t>Box 1791 </a:t>
            </a:r>
          </a:p>
          <a:p>
            <a:r>
              <a:rPr lang="en-AU" sz="800" dirty="0">
                <a:solidFill>
                  <a:schemeClr val="bg1"/>
                </a:solidFill>
              </a:rPr>
              <a:t>Canberra City ACT 2601</a:t>
            </a:r>
            <a:br>
              <a:rPr lang="en-AU" sz="800" dirty="0">
                <a:solidFill>
                  <a:schemeClr val="bg1"/>
                </a:solidFill>
              </a:rPr>
            </a:br>
            <a:endParaRPr lang="en-AU" sz="800" dirty="0">
              <a:solidFill>
                <a:schemeClr val="bg1"/>
              </a:solidFill>
            </a:endParaRPr>
          </a:p>
          <a:p>
            <a:r>
              <a:rPr lang="en-AU" sz="800" dirty="0" smtClean="0">
                <a:solidFill>
                  <a:schemeClr val="bg1"/>
                </a:solidFill>
              </a:rPr>
              <a:t>T  </a:t>
            </a:r>
            <a:r>
              <a:rPr lang="en-AU" sz="800" dirty="0">
                <a:solidFill>
                  <a:schemeClr val="bg1"/>
                </a:solidFill>
              </a:rPr>
              <a:t>1300 650 460</a:t>
            </a:r>
            <a:br>
              <a:rPr lang="en-AU" sz="800" dirty="0">
                <a:solidFill>
                  <a:schemeClr val="bg1"/>
                </a:solidFill>
              </a:rPr>
            </a:br>
            <a:r>
              <a:rPr lang="en-AU" sz="800" dirty="0">
                <a:solidFill>
                  <a:schemeClr val="bg1"/>
                </a:solidFill>
              </a:rPr>
              <a:t>E  info@asbfeo.gov.au</a:t>
            </a:r>
          </a:p>
          <a:p>
            <a:endParaRPr lang="en-AU" sz="800" dirty="0">
              <a:solidFill>
                <a:schemeClr val="bg1"/>
              </a:solidFill>
            </a:endParaRPr>
          </a:p>
          <a:p>
            <a:r>
              <a:rPr lang="en-AU" sz="800" dirty="0">
                <a:solidFill>
                  <a:schemeClr val="bg1"/>
                </a:solidFill>
              </a:rPr>
              <a:t>Twitter : @</a:t>
            </a:r>
            <a:r>
              <a:rPr lang="en-AU" sz="800" dirty="0" smtClean="0">
                <a:solidFill>
                  <a:schemeClr val="bg1"/>
                </a:solidFill>
              </a:rPr>
              <a:t>ASBFEO</a:t>
            </a:r>
            <a:endParaRPr lang="en-AU" sz="800" dirty="0">
              <a:solidFill>
                <a:schemeClr val="bg1"/>
              </a:solidFill>
            </a:endParaRPr>
          </a:p>
          <a:p>
            <a:r>
              <a:rPr lang="en-AU" sz="800" dirty="0">
                <a:solidFill>
                  <a:schemeClr val="bg1"/>
                </a:solidFill>
              </a:rPr>
              <a:t>Facebook: @ASBFEO</a:t>
            </a:r>
          </a:p>
          <a:p>
            <a:r>
              <a:rPr lang="en-AU" sz="800" dirty="0">
                <a:solidFill>
                  <a:schemeClr val="bg1"/>
                </a:solidFill>
              </a:rPr>
              <a:t>LinkedIn: Australian Small Business and Family Enterprise Ombudsman</a:t>
            </a:r>
          </a:p>
          <a:p>
            <a:r>
              <a:rPr lang="en-AU" sz="800" dirty="0" smtClean="0">
                <a:solidFill>
                  <a:schemeClr val="bg1"/>
                </a:solidFill>
              </a:rPr>
              <a:t>YouTube </a:t>
            </a:r>
            <a:r>
              <a:rPr lang="en-AU" sz="800" dirty="0">
                <a:solidFill>
                  <a:schemeClr val="bg1"/>
                </a:solidFill>
              </a:rPr>
              <a:t>: Australian Small Business and Family Enterprise Ombudsman</a:t>
            </a: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sp>
        <p:nvSpPr>
          <p:cNvPr id="5" name="TextBox 4"/>
          <p:cNvSpPr txBox="1"/>
          <p:nvPr/>
        </p:nvSpPr>
        <p:spPr>
          <a:xfrm>
            <a:off x="5076056" y="273646"/>
            <a:ext cx="3384376" cy="5170646"/>
          </a:xfrm>
          <a:prstGeom prst="rect">
            <a:avLst/>
          </a:prstGeom>
          <a:noFill/>
        </p:spPr>
        <p:txBody>
          <a:bodyPr wrap="square" rtlCol="0">
            <a:spAutoFit/>
          </a:bodyPr>
          <a:lstStyle/>
          <a:p>
            <a:r>
              <a:rPr lang="en-AU" sz="800" b="1" dirty="0" smtClean="0">
                <a:solidFill>
                  <a:schemeClr val="bg1"/>
                </a:solidFill>
              </a:rPr>
              <a:t>Other </a:t>
            </a:r>
            <a:r>
              <a:rPr lang="en-AU" sz="800" b="1" dirty="0">
                <a:solidFill>
                  <a:schemeClr val="bg1"/>
                </a:solidFill>
              </a:rPr>
              <a:t>u</a:t>
            </a:r>
            <a:r>
              <a:rPr lang="en-AU" sz="800" b="1" dirty="0" smtClean="0">
                <a:solidFill>
                  <a:schemeClr val="bg1"/>
                </a:solidFill>
              </a:rPr>
              <a:t>seful contacts</a:t>
            </a:r>
          </a:p>
          <a:p>
            <a:endParaRPr lang="en-AU" sz="800" b="1" dirty="0">
              <a:solidFill>
                <a:schemeClr val="bg1"/>
              </a:solidFill>
            </a:endParaRPr>
          </a:p>
          <a:p>
            <a:r>
              <a:rPr lang="en-AU" sz="800" b="1" dirty="0" smtClean="0">
                <a:solidFill>
                  <a:schemeClr val="bg1"/>
                </a:solidFill>
              </a:rPr>
              <a:t>NSW </a:t>
            </a:r>
            <a:r>
              <a:rPr lang="en-AU" sz="800" b="1" dirty="0">
                <a:solidFill>
                  <a:schemeClr val="bg1"/>
                </a:solidFill>
              </a:rPr>
              <a:t>Small Business Commissioner</a:t>
            </a:r>
          </a:p>
          <a:p>
            <a:r>
              <a:rPr lang="en-AU" sz="800" dirty="0">
                <a:solidFill>
                  <a:schemeClr val="bg1"/>
                </a:solidFill>
              </a:rPr>
              <a:t>T  1300 795 534</a:t>
            </a:r>
            <a:br>
              <a:rPr lang="en-AU" sz="800" dirty="0">
                <a:solidFill>
                  <a:schemeClr val="bg1"/>
                </a:solidFill>
              </a:rPr>
            </a:br>
            <a:r>
              <a:rPr lang="en-AU" sz="800" dirty="0">
                <a:solidFill>
                  <a:schemeClr val="bg1"/>
                </a:solidFill>
              </a:rPr>
              <a:t>E  we.assist@smallbusiness.nsw.gov.au</a:t>
            </a:r>
          </a:p>
          <a:p>
            <a:endParaRPr lang="en-AU" sz="800" b="1" dirty="0">
              <a:solidFill>
                <a:schemeClr val="bg1"/>
              </a:solidFill>
            </a:endParaRPr>
          </a:p>
          <a:p>
            <a:r>
              <a:rPr lang="en-AU" sz="800" b="1" dirty="0">
                <a:solidFill>
                  <a:schemeClr val="bg1"/>
                </a:solidFill>
              </a:rPr>
              <a:t>SA Small Business Commissioner</a:t>
            </a:r>
          </a:p>
          <a:p>
            <a:r>
              <a:rPr lang="en-AU" sz="800" dirty="0">
                <a:solidFill>
                  <a:schemeClr val="bg1"/>
                </a:solidFill>
              </a:rPr>
              <a:t>T  1800 072 722</a:t>
            </a:r>
          </a:p>
          <a:p>
            <a:r>
              <a:rPr lang="en-AU" sz="800" dirty="0">
                <a:solidFill>
                  <a:schemeClr val="bg1"/>
                </a:solidFill>
              </a:rPr>
              <a:t>E  sasbc@sa.gov.au</a:t>
            </a:r>
          </a:p>
          <a:p>
            <a:endParaRPr lang="en-AU" sz="800" b="1" dirty="0">
              <a:solidFill>
                <a:schemeClr val="bg1"/>
              </a:solidFill>
            </a:endParaRPr>
          </a:p>
          <a:p>
            <a:r>
              <a:rPr lang="en-AU" sz="800" b="1" dirty="0">
                <a:solidFill>
                  <a:schemeClr val="bg1"/>
                </a:solidFill>
              </a:rPr>
              <a:t>VIC Small Business Commissioner</a:t>
            </a:r>
          </a:p>
          <a:p>
            <a:r>
              <a:rPr lang="en-AU" sz="800" dirty="0">
                <a:solidFill>
                  <a:schemeClr val="bg1"/>
                </a:solidFill>
              </a:rPr>
              <a:t>T  138 722</a:t>
            </a:r>
          </a:p>
          <a:p>
            <a:r>
              <a:rPr lang="en-AU" sz="800" dirty="0">
                <a:solidFill>
                  <a:schemeClr val="bg1"/>
                </a:solidFill>
              </a:rPr>
              <a:t>E  enquiries@vsbc.vic.gov.au</a:t>
            </a:r>
          </a:p>
          <a:p>
            <a:endParaRPr lang="en-AU" sz="800" b="1" dirty="0">
              <a:solidFill>
                <a:schemeClr val="bg1"/>
              </a:solidFill>
            </a:endParaRPr>
          </a:p>
          <a:p>
            <a:r>
              <a:rPr lang="en-AU" sz="800" b="1" dirty="0">
                <a:solidFill>
                  <a:schemeClr val="bg1"/>
                </a:solidFill>
              </a:rPr>
              <a:t>WA Small Business Commissioner</a:t>
            </a:r>
          </a:p>
          <a:p>
            <a:r>
              <a:rPr lang="en-AU" sz="800" dirty="0">
                <a:solidFill>
                  <a:schemeClr val="bg1"/>
                </a:solidFill>
              </a:rPr>
              <a:t>T  131 249</a:t>
            </a:r>
          </a:p>
          <a:p>
            <a:r>
              <a:rPr lang="en-AU" sz="800" dirty="0">
                <a:solidFill>
                  <a:schemeClr val="bg1"/>
                </a:solidFill>
              </a:rPr>
              <a:t>E  info@smallbusiness.wa.gov.au</a:t>
            </a:r>
          </a:p>
          <a:p>
            <a:endParaRPr lang="en-AU" sz="800" b="1" dirty="0">
              <a:solidFill>
                <a:schemeClr val="bg1"/>
              </a:solidFill>
            </a:endParaRPr>
          </a:p>
          <a:p>
            <a:r>
              <a:rPr lang="en-AU" sz="800" b="1" dirty="0" smtClean="0">
                <a:solidFill>
                  <a:schemeClr val="bg1"/>
                </a:solidFill>
              </a:rPr>
              <a:t>Australian Competition and Consumer Commission </a:t>
            </a:r>
          </a:p>
          <a:p>
            <a:r>
              <a:rPr lang="en-AU" sz="800" dirty="0" smtClean="0">
                <a:solidFill>
                  <a:schemeClr val="bg1"/>
                </a:solidFill>
              </a:rPr>
              <a:t>T  </a:t>
            </a:r>
            <a:r>
              <a:rPr lang="en-AU" sz="800" dirty="0">
                <a:solidFill>
                  <a:schemeClr val="bg1"/>
                </a:solidFill>
              </a:rPr>
              <a:t>1300 302 021</a:t>
            </a:r>
            <a:br>
              <a:rPr lang="en-AU" sz="800" dirty="0">
                <a:solidFill>
                  <a:schemeClr val="bg1"/>
                </a:solidFill>
              </a:rPr>
            </a:br>
            <a:r>
              <a:rPr lang="en-AU" sz="800" dirty="0" smtClean="0">
                <a:solidFill>
                  <a:schemeClr val="bg1"/>
                </a:solidFill>
              </a:rPr>
              <a:t>W www.accc.gov.au</a:t>
            </a:r>
            <a:endParaRPr lang="en-AU" sz="800" dirty="0">
              <a:solidFill>
                <a:schemeClr val="bg1"/>
              </a:solidFill>
            </a:endParaRPr>
          </a:p>
          <a:p>
            <a:endParaRPr lang="en-AU" sz="800" b="1" dirty="0">
              <a:solidFill>
                <a:schemeClr val="bg1"/>
              </a:solidFill>
            </a:endParaRPr>
          </a:p>
          <a:p>
            <a:r>
              <a:rPr lang="en-AU" sz="800" b="1" dirty="0" smtClean="0">
                <a:solidFill>
                  <a:schemeClr val="bg1"/>
                </a:solidFill>
              </a:rPr>
              <a:t>Fair Work </a:t>
            </a:r>
            <a:r>
              <a:rPr lang="en-AU" sz="800" b="1" dirty="0">
                <a:solidFill>
                  <a:schemeClr val="bg1"/>
                </a:solidFill>
              </a:rPr>
              <a:t>Ombudsman</a:t>
            </a:r>
          </a:p>
          <a:p>
            <a:r>
              <a:rPr lang="en-AU" sz="800" dirty="0">
                <a:solidFill>
                  <a:schemeClr val="bg1"/>
                </a:solidFill>
              </a:rPr>
              <a:t>T  1300 799 675</a:t>
            </a:r>
            <a:br>
              <a:rPr lang="en-AU" sz="800" dirty="0">
                <a:solidFill>
                  <a:schemeClr val="bg1"/>
                </a:solidFill>
              </a:rPr>
            </a:br>
            <a:r>
              <a:rPr lang="en-AU" sz="800" dirty="0" smtClean="0">
                <a:solidFill>
                  <a:schemeClr val="bg1"/>
                </a:solidFill>
              </a:rPr>
              <a:t>W www.fairwork.gov.au</a:t>
            </a:r>
            <a:endParaRPr lang="en-AU" sz="800" dirty="0">
              <a:solidFill>
                <a:schemeClr val="bg1"/>
              </a:solidFill>
            </a:endParaRPr>
          </a:p>
          <a:p>
            <a:endParaRPr lang="en-AU" sz="800" b="1" dirty="0">
              <a:solidFill>
                <a:schemeClr val="bg1"/>
              </a:solidFill>
            </a:endParaRPr>
          </a:p>
          <a:p>
            <a:r>
              <a:rPr lang="en-AU" sz="800" b="1" dirty="0" smtClean="0">
                <a:solidFill>
                  <a:schemeClr val="bg1"/>
                </a:solidFill>
              </a:rPr>
              <a:t>Australian Securities and Investment Commission</a:t>
            </a:r>
          </a:p>
          <a:p>
            <a:r>
              <a:rPr lang="en-AU" sz="800" dirty="0" smtClean="0">
                <a:solidFill>
                  <a:schemeClr val="bg1"/>
                </a:solidFill>
              </a:rPr>
              <a:t>T  </a:t>
            </a:r>
            <a:r>
              <a:rPr lang="en-AU" sz="800" dirty="0">
                <a:solidFill>
                  <a:schemeClr val="bg1"/>
                </a:solidFill>
              </a:rPr>
              <a:t>1300 300 630</a:t>
            </a:r>
            <a:br>
              <a:rPr lang="en-AU" sz="800" dirty="0">
                <a:solidFill>
                  <a:schemeClr val="bg1"/>
                </a:solidFill>
              </a:rPr>
            </a:br>
            <a:r>
              <a:rPr lang="en-AU" sz="800" dirty="0" smtClean="0">
                <a:solidFill>
                  <a:schemeClr val="bg1"/>
                </a:solidFill>
              </a:rPr>
              <a:t>W www.asic.gov.au</a:t>
            </a:r>
          </a:p>
          <a:p>
            <a:endParaRPr lang="en-AU" sz="800" dirty="0" smtClean="0">
              <a:solidFill>
                <a:schemeClr val="bg1"/>
              </a:solidFill>
            </a:endParaRPr>
          </a:p>
          <a:p>
            <a:r>
              <a:rPr lang="en-AU" sz="800" b="1" dirty="0">
                <a:solidFill>
                  <a:schemeClr val="bg1"/>
                </a:solidFill>
              </a:rPr>
              <a:t>Australian </a:t>
            </a:r>
            <a:r>
              <a:rPr lang="en-AU" sz="800" b="1" dirty="0" smtClean="0">
                <a:solidFill>
                  <a:schemeClr val="bg1"/>
                </a:solidFill>
              </a:rPr>
              <a:t>Taxation Office</a:t>
            </a:r>
            <a:endParaRPr lang="en-AU" sz="800" b="1" dirty="0">
              <a:solidFill>
                <a:schemeClr val="bg1"/>
              </a:solidFill>
            </a:endParaRPr>
          </a:p>
          <a:p>
            <a:r>
              <a:rPr lang="en-AU" sz="800" dirty="0">
                <a:solidFill>
                  <a:schemeClr val="bg1"/>
                </a:solidFill>
              </a:rPr>
              <a:t>T  </a:t>
            </a:r>
            <a:r>
              <a:rPr lang="en-AU" sz="800" dirty="0" smtClean="0">
                <a:solidFill>
                  <a:schemeClr val="bg1"/>
                </a:solidFill>
              </a:rPr>
              <a:t>13 72 26</a:t>
            </a:r>
            <a:r>
              <a:rPr lang="en-AU" sz="800" dirty="0">
                <a:solidFill>
                  <a:schemeClr val="bg1"/>
                </a:solidFill>
              </a:rPr>
              <a:t/>
            </a:r>
            <a:br>
              <a:rPr lang="en-AU" sz="800" dirty="0">
                <a:solidFill>
                  <a:schemeClr val="bg1"/>
                </a:solidFill>
              </a:rPr>
            </a:br>
            <a:r>
              <a:rPr lang="en-AU" sz="800" dirty="0">
                <a:solidFill>
                  <a:schemeClr val="bg1"/>
                </a:solidFill>
              </a:rPr>
              <a:t>W </a:t>
            </a:r>
            <a:r>
              <a:rPr lang="en-AU" sz="800" dirty="0" smtClean="0">
                <a:solidFill>
                  <a:schemeClr val="bg1"/>
                </a:solidFill>
              </a:rPr>
              <a:t>www.ato.gov.au</a:t>
            </a:r>
            <a:endParaRPr lang="en-AU" sz="800" dirty="0">
              <a:solidFill>
                <a:schemeClr val="bg1"/>
              </a:solidFill>
            </a:endParaRPr>
          </a:p>
          <a:p>
            <a:endParaRPr lang="en-AU" sz="800" dirty="0">
              <a:solidFill>
                <a:schemeClr val="bg1"/>
              </a:solidFill>
            </a:endParaRPr>
          </a:p>
          <a:p>
            <a:endParaRPr lang="en-AU" sz="800" b="1" dirty="0" smtClean="0">
              <a:solidFill>
                <a:schemeClr val="bg1"/>
              </a:solidFill>
            </a:endParaRPr>
          </a:p>
          <a:p>
            <a:endParaRPr lang="en-AU" sz="800" b="1" dirty="0">
              <a:solidFill>
                <a:schemeClr val="bg1"/>
              </a:solidFill>
            </a:endParaRPr>
          </a:p>
          <a:p>
            <a:endParaRPr lang="en-AU" sz="800" dirty="0" smtClean="0">
              <a:solidFill>
                <a:schemeClr val="bg1"/>
              </a:solidFill>
            </a:endParaRPr>
          </a:p>
          <a:p>
            <a:endParaRPr lang="en-AU" sz="800" dirty="0">
              <a:solidFill>
                <a:schemeClr val="bg1"/>
              </a:solidFill>
            </a:endParaRPr>
          </a:p>
          <a:p>
            <a:endParaRPr lang="en-AU" sz="800" dirty="0">
              <a:solidFill>
                <a:schemeClr val="bg1"/>
              </a:solidFill>
            </a:endParaRPr>
          </a:p>
          <a:p>
            <a:endParaRPr lang="en-AU" b="1" dirty="0">
              <a:solidFill>
                <a:schemeClr val="bg1"/>
              </a:solidFill>
            </a:endParaRPr>
          </a:p>
        </p:txBody>
      </p:sp>
      <p:pic>
        <p:nvPicPr>
          <p:cNvPr id="7" name="Picture 2" descr="\\tweb\DavWWWRoot\sites\mg\asbfeo\comm\LOGOS\PNG\ASBFEO Logo RE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73998" y="5733256"/>
            <a:ext cx="3396004" cy="75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1407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4631"/>
          <a:stretch/>
        </p:blipFill>
        <p:spPr>
          <a:xfrm>
            <a:off x="2289664" y="260648"/>
            <a:ext cx="2160000" cy="1688902"/>
          </a:xfrm>
          <a:prstGeom prst="rect">
            <a:avLst/>
          </a:prstGeom>
        </p:spPr>
      </p:pic>
      <p:sp>
        <p:nvSpPr>
          <p:cNvPr id="7" name="Rectangle 6"/>
          <p:cNvSpPr/>
          <p:nvPr/>
        </p:nvSpPr>
        <p:spPr>
          <a:xfrm>
            <a:off x="131863" y="408501"/>
            <a:ext cx="2207889" cy="6709529"/>
          </a:xfrm>
          <a:prstGeom prst="rect">
            <a:avLst/>
          </a:prstGeom>
        </p:spPr>
        <p:txBody>
          <a:bodyPr wrap="square">
            <a:spAutoFit/>
          </a:bodyPr>
          <a:lstStyle/>
          <a:p>
            <a:pPr>
              <a:spcBef>
                <a:spcPts val="200"/>
              </a:spcBef>
              <a:spcAft>
                <a:spcPts val="200"/>
              </a:spcAft>
            </a:pPr>
            <a:r>
              <a:rPr lang="en-AU" sz="1000" dirty="0" smtClean="0"/>
              <a:t>     The report of our inquiry, </a:t>
            </a:r>
            <a:r>
              <a:rPr lang="en-AU" sz="1000" i="1" dirty="0" smtClean="0"/>
              <a:t>Affordable </a:t>
            </a:r>
            <a:r>
              <a:rPr lang="en-AU" sz="1000" i="1" dirty="0"/>
              <a:t>c</a:t>
            </a:r>
            <a:r>
              <a:rPr lang="en-AU" sz="1000" i="1" dirty="0" smtClean="0"/>
              <a:t>apital </a:t>
            </a:r>
            <a:r>
              <a:rPr lang="en-AU" sz="1000" i="1" dirty="0"/>
              <a:t>for SME g</a:t>
            </a:r>
            <a:r>
              <a:rPr lang="en-AU" sz="1000" i="1" dirty="0" smtClean="0"/>
              <a:t>rowth, </a:t>
            </a:r>
            <a:r>
              <a:rPr lang="en-AU" sz="1000" dirty="0" smtClean="0"/>
              <a:t>was </a:t>
            </a:r>
            <a:r>
              <a:rPr lang="en-AU" sz="1000" dirty="0"/>
              <a:t>released at the end of </a:t>
            </a:r>
            <a:r>
              <a:rPr lang="en-AU" sz="1000" dirty="0" smtClean="0"/>
              <a:t>this </a:t>
            </a:r>
            <a:r>
              <a:rPr lang="en-AU" sz="1000" dirty="0"/>
              <a:t>quarter. This </a:t>
            </a:r>
            <a:r>
              <a:rPr lang="en-AU" sz="1000" dirty="0" smtClean="0"/>
              <a:t>important </a:t>
            </a:r>
            <a:r>
              <a:rPr lang="en-AU" sz="1000" dirty="0"/>
              <a:t>piece of </a:t>
            </a:r>
            <a:r>
              <a:rPr lang="en-AU" sz="1000" dirty="0" smtClean="0"/>
              <a:t>work recommends </a:t>
            </a:r>
            <a:r>
              <a:rPr lang="en-AU" sz="1000" dirty="0"/>
              <a:t>private and federal government capital funding options to improve SME access to long-term funding.</a:t>
            </a:r>
          </a:p>
          <a:p>
            <a:pPr>
              <a:spcBef>
                <a:spcPts val="200"/>
              </a:spcBef>
              <a:spcAft>
                <a:spcPts val="200"/>
              </a:spcAft>
            </a:pPr>
            <a:r>
              <a:rPr lang="en-AU" sz="1000" dirty="0" smtClean="0"/>
              <a:t>Following </a:t>
            </a:r>
            <a:r>
              <a:rPr lang="en-AU" sz="1000" dirty="0"/>
              <a:t>the joint </a:t>
            </a:r>
            <a:r>
              <a:rPr lang="en-AU" sz="1000" i="1" dirty="0"/>
              <a:t>Fairfax/Four Corners</a:t>
            </a:r>
            <a:r>
              <a:rPr lang="en-AU" sz="1000" dirty="0"/>
              <a:t> investigation in April, Minister Kelly O’Dwyer requested an inquiry into allegations against the ATO, which was led by the Treasury, and supported by ASBFEO and the Inspector-General of Taxation. My office examined over 180 cases and </a:t>
            </a:r>
            <a:r>
              <a:rPr lang="en-AU" sz="1000" dirty="0" smtClean="0"/>
              <a:t>submitted a report with constructive </a:t>
            </a:r>
            <a:r>
              <a:rPr lang="en-AU" sz="1000" dirty="0"/>
              <a:t>advice and solutions.</a:t>
            </a:r>
          </a:p>
          <a:p>
            <a:pPr>
              <a:spcBef>
                <a:spcPts val="200"/>
              </a:spcBef>
              <a:spcAft>
                <a:spcPts val="200"/>
              </a:spcAft>
            </a:pPr>
            <a:r>
              <a:rPr lang="en-AU" sz="1000" dirty="0" smtClean="0"/>
              <a:t>A recent focus </a:t>
            </a:r>
            <a:r>
              <a:rPr lang="en-AU" sz="1000" dirty="0"/>
              <a:t>of the Royal Commission </a:t>
            </a:r>
            <a:r>
              <a:rPr lang="en-AU" sz="1000" dirty="0" smtClean="0"/>
              <a:t>was small </a:t>
            </a:r>
            <a:r>
              <a:rPr lang="en-AU" sz="1000" dirty="0"/>
              <a:t>business, to which we provided information and briefed counsel assisting. We hope small businesses will get more time before the </a:t>
            </a:r>
            <a:r>
              <a:rPr lang="en-AU" sz="1000" dirty="0" smtClean="0"/>
              <a:t>Commission, </a:t>
            </a:r>
            <a:r>
              <a:rPr lang="en-AU" sz="1000" dirty="0"/>
              <a:t>as we felt the two weeks were </a:t>
            </a:r>
            <a:r>
              <a:rPr lang="en-AU" sz="1000" dirty="0" smtClean="0"/>
              <a:t>too narrow </a:t>
            </a:r>
            <a:r>
              <a:rPr lang="en-AU" sz="1000" dirty="0"/>
              <a:t>in focus, leading many businesses to feel their issues had not been </a:t>
            </a:r>
            <a:r>
              <a:rPr lang="en-AU" sz="1000" dirty="0" smtClean="0"/>
              <a:t>addressed.</a:t>
            </a:r>
          </a:p>
          <a:p>
            <a:pPr>
              <a:spcBef>
                <a:spcPts val="200"/>
              </a:spcBef>
              <a:spcAft>
                <a:spcPts val="200"/>
              </a:spcAft>
            </a:pPr>
            <a:r>
              <a:rPr lang="en-AU" sz="1000" dirty="0" smtClean="0"/>
              <a:t>In </a:t>
            </a:r>
            <a:r>
              <a:rPr lang="en-AU" sz="1000" dirty="0"/>
              <a:t>April, we released a position paper on workplace relations for small business, identifying practical and simple steps to </a:t>
            </a:r>
            <a:r>
              <a:rPr lang="en-AU" sz="1000" dirty="0" smtClean="0"/>
              <a:t>reduce complexity. Some can </a:t>
            </a:r>
            <a:r>
              <a:rPr lang="en-AU" sz="1000" dirty="0"/>
              <a:t>be accomplished without </a:t>
            </a:r>
            <a:r>
              <a:rPr lang="en-AU" sz="1000" dirty="0" smtClean="0"/>
              <a:t>legislation and </a:t>
            </a:r>
            <a:r>
              <a:rPr lang="en-AU" sz="1000" dirty="0"/>
              <a:t>others with minor legislative changes. A Fair Work </a:t>
            </a:r>
            <a:r>
              <a:rPr lang="en-AU" sz="1000" dirty="0" smtClean="0"/>
              <a:t>Commission paper </a:t>
            </a:r>
            <a:r>
              <a:rPr lang="en-AU" sz="1000" dirty="0"/>
              <a:t>released in July identified similar issues.</a:t>
            </a:r>
          </a:p>
          <a:p>
            <a:pPr>
              <a:spcBef>
                <a:spcPts val="200"/>
              </a:spcBef>
              <a:spcAft>
                <a:spcPts val="200"/>
              </a:spcAft>
            </a:pPr>
            <a:endParaRPr lang="en-AU" sz="1000" dirty="0"/>
          </a:p>
        </p:txBody>
      </p:sp>
      <p:sp>
        <p:nvSpPr>
          <p:cNvPr id="9" name="Rectangle 8"/>
          <p:cNvSpPr/>
          <p:nvPr/>
        </p:nvSpPr>
        <p:spPr>
          <a:xfrm>
            <a:off x="4579051" y="169476"/>
            <a:ext cx="4378385" cy="492443"/>
          </a:xfrm>
          <a:prstGeom prst="rect">
            <a:avLst/>
          </a:prstGeom>
        </p:spPr>
        <p:txBody>
          <a:bodyPr wrap="square">
            <a:spAutoFit/>
          </a:bodyPr>
          <a:lstStyle/>
          <a:p>
            <a:r>
              <a:rPr lang="en-AU" sz="2600" b="1" dirty="0" smtClean="0">
                <a:solidFill>
                  <a:srgbClr val="193264"/>
                </a:solidFill>
              </a:rPr>
              <a:t>Key activities</a:t>
            </a:r>
            <a:endParaRPr lang="en-AU" sz="2600" b="1" dirty="0">
              <a:solidFill>
                <a:srgbClr val="193264"/>
              </a:solidFill>
            </a:endParaRPr>
          </a:p>
        </p:txBody>
      </p:sp>
      <p:sp>
        <p:nvSpPr>
          <p:cNvPr id="18" name="TextBox 17"/>
          <p:cNvSpPr txBox="1"/>
          <p:nvPr/>
        </p:nvSpPr>
        <p:spPr>
          <a:xfrm>
            <a:off x="8676456" y="6660307"/>
            <a:ext cx="467544" cy="200055"/>
          </a:xfrm>
          <a:prstGeom prst="rect">
            <a:avLst/>
          </a:prstGeom>
          <a:noFill/>
        </p:spPr>
        <p:txBody>
          <a:bodyPr wrap="square" rtlCol="0">
            <a:spAutoFit/>
          </a:bodyPr>
          <a:lstStyle/>
          <a:p>
            <a:pPr algn="ctr"/>
            <a:r>
              <a:rPr lang="en-AU" sz="700" dirty="0" smtClean="0"/>
              <a:t>2</a:t>
            </a:r>
            <a:endParaRPr lang="en-AU" sz="1050" dirty="0"/>
          </a:p>
        </p:txBody>
      </p:sp>
      <p:sp>
        <p:nvSpPr>
          <p:cNvPr id="31" name="Round Diagonal Corner Rectangle 30"/>
          <p:cNvSpPr/>
          <p:nvPr/>
        </p:nvSpPr>
        <p:spPr>
          <a:xfrm>
            <a:off x="81775" y="264484"/>
            <a:ext cx="4367889" cy="6495849"/>
          </a:xfrm>
          <a:prstGeom prst="round2Diag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3" name="Rectangle 22"/>
          <p:cNvSpPr/>
          <p:nvPr/>
        </p:nvSpPr>
        <p:spPr>
          <a:xfrm>
            <a:off x="2315213" y="5973362"/>
            <a:ext cx="1800200" cy="707886"/>
          </a:xfrm>
          <a:prstGeom prst="rect">
            <a:avLst/>
          </a:prstGeom>
        </p:spPr>
        <p:txBody>
          <a:bodyPr wrap="square">
            <a:spAutoFit/>
          </a:bodyPr>
          <a:lstStyle/>
          <a:p>
            <a:r>
              <a:rPr lang="en-AU" sz="1000" b="1" dirty="0" smtClean="0">
                <a:solidFill>
                  <a:srgbClr val="193264"/>
                </a:solidFill>
              </a:rPr>
              <a:t>Kate </a:t>
            </a:r>
            <a:r>
              <a:rPr lang="en-AU" sz="1000" b="1" dirty="0">
                <a:solidFill>
                  <a:srgbClr val="193264"/>
                </a:solidFill>
              </a:rPr>
              <a:t>Carnell AO</a:t>
            </a:r>
            <a:br>
              <a:rPr lang="en-AU" sz="1000" b="1" dirty="0">
                <a:solidFill>
                  <a:srgbClr val="193264"/>
                </a:solidFill>
              </a:rPr>
            </a:br>
            <a:r>
              <a:rPr lang="en-AU" sz="1000" dirty="0">
                <a:solidFill>
                  <a:srgbClr val="193264"/>
                </a:solidFill>
              </a:rPr>
              <a:t>Australian </a:t>
            </a:r>
            <a:r>
              <a:rPr lang="en-AU" sz="1000" dirty="0" smtClean="0">
                <a:solidFill>
                  <a:srgbClr val="193264"/>
                </a:solidFill>
              </a:rPr>
              <a:t>Small Business and </a:t>
            </a:r>
            <a:r>
              <a:rPr lang="en-AU" sz="1000" dirty="0">
                <a:solidFill>
                  <a:srgbClr val="193264"/>
                </a:solidFill>
              </a:rPr>
              <a:t>Family Enterprise </a:t>
            </a:r>
            <a:r>
              <a:rPr lang="en-AU" sz="1000" dirty="0" smtClean="0">
                <a:solidFill>
                  <a:srgbClr val="193264"/>
                </a:solidFill>
              </a:rPr>
              <a:t>Ombudsman</a:t>
            </a:r>
            <a:endParaRPr lang="en-US" sz="1000" dirty="0">
              <a:solidFill>
                <a:srgbClr val="193264"/>
              </a:solidFill>
            </a:endParaRPr>
          </a:p>
        </p:txBody>
      </p:sp>
      <p:sp>
        <p:nvSpPr>
          <p:cNvPr id="2" name="TextBox 20"/>
          <p:cNvSpPr txBox="1"/>
          <p:nvPr/>
        </p:nvSpPr>
        <p:spPr>
          <a:xfrm>
            <a:off x="5220072" y="775222"/>
            <a:ext cx="3600400" cy="248466"/>
          </a:xfrm>
          <a:prstGeom prst="rect">
            <a:avLst/>
          </a:prstGeom>
          <a:noFill/>
        </p:spPr>
        <p:txBody>
          <a:bodyPr wrap="square" rtlCol="0">
            <a:spAutoFit/>
          </a:bodyPr>
          <a:lstStyle/>
          <a:p>
            <a:pPr marL="0" lvl="1">
              <a:lnSpc>
                <a:spcPct val="110000"/>
              </a:lnSpc>
              <a:spcBef>
                <a:spcPts val="200"/>
              </a:spcBef>
              <a:spcAft>
                <a:spcPts val="200"/>
              </a:spcAft>
            </a:pPr>
            <a:endParaRPr lang="en-AU" sz="1000" dirty="0"/>
          </a:p>
        </p:txBody>
      </p:sp>
      <p:sp>
        <p:nvSpPr>
          <p:cNvPr id="3" name="Rounded Rectangle 21"/>
          <p:cNvSpPr/>
          <p:nvPr/>
        </p:nvSpPr>
        <p:spPr>
          <a:xfrm>
            <a:off x="4562449" y="661919"/>
            <a:ext cx="585615" cy="2104422"/>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4" name="Rounded Rectangle 26"/>
          <p:cNvSpPr/>
          <p:nvPr/>
        </p:nvSpPr>
        <p:spPr>
          <a:xfrm>
            <a:off x="4562449" y="661919"/>
            <a:ext cx="4312922" cy="2104422"/>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8" name="TextBox 13"/>
          <p:cNvSpPr txBox="1"/>
          <p:nvPr/>
        </p:nvSpPr>
        <p:spPr>
          <a:xfrm rot="16200000">
            <a:off x="3796589" y="1514074"/>
            <a:ext cx="2073644" cy="430887"/>
          </a:xfrm>
          <a:prstGeom prst="rect">
            <a:avLst/>
          </a:prstGeom>
          <a:noFill/>
        </p:spPr>
        <p:txBody>
          <a:bodyPr wrap="square" rtlCol="0">
            <a:spAutoFit/>
          </a:bodyPr>
          <a:lstStyle/>
          <a:p>
            <a:pPr algn="ctr"/>
            <a:r>
              <a:rPr lang="en-AU" sz="2200" b="1" dirty="0" smtClean="0">
                <a:solidFill>
                  <a:schemeClr val="bg1"/>
                </a:solidFill>
              </a:rPr>
              <a:t>OUTREACH</a:t>
            </a:r>
            <a:endParaRPr lang="en-AU" sz="2200" b="1" dirty="0">
              <a:solidFill>
                <a:schemeClr val="bg1"/>
              </a:solidFill>
            </a:endParaRPr>
          </a:p>
        </p:txBody>
      </p:sp>
      <p:sp>
        <p:nvSpPr>
          <p:cNvPr id="15" name="Rounded Rectangle 38"/>
          <p:cNvSpPr/>
          <p:nvPr/>
        </p:nvSpPr>
        <p:spPr>
          <a:xfrm>
            <a:off x="4553829" y="2852933"/>
            <a:ext cx="585615" cy="1829530"/>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6" name="TextBox 40"/>
          <p:cNvSpPr txBox="1"/>
          <p:nvPr/>
        </p:nvSpPr>
        <p:spPr>
          <a:xfrm>
            <a:off x="5220072" y="2968572"/>
            <a:ext cx="3600400" cy="1684564"/>
          </a:xfrm>
          <a:prstGeom prst="rect">
            <a:avLst/>
          </a:prstGeom>
          <a:noFill/>
        </p:spPr>
        <p:txBody>
          <a:bodyPr wrap="square" rtlCol="0">
            <a:spAutoFit/>
          </a:bodyPr>
          <a:lstStyle/>
          <a:p>
            <a:pPr marL="144000" lvl="1" indent="-144000">
              <a:lnSpc>
                <a:spcPct val="110000"/>
              </a:lnSpc>
              <a:spcBef>
                <a:spcPts val="100"/>
              </a:spcBef>
              <a:spcAft>
                <a:spcPts val="100"/>
              </a:spcAft>
              <a:buFont typeface="Arial" panose="020B0604020202020204" pitchFamily="34" charset="0"/>
              <a:buChar char="•"/>
            </a:pPr>
            <a:r>
              <a:rPr lang="en-AU" sz="1100" dirty="0" smtClean="0"/>
              <a:t>Completed our inquiry and report </a:t>
            </a:r>
            <a:r>
              <a:rPr lang="en-AU" sz="1100" dirty="0"/>
              <a:t>into A</a:t>
            </a:r>
            <a:r>
              <a:rPr lang="en-AU" sz="1100" dirty="0" smtClean="0"/>
              <a:t>ffordable capital </a:t>
            </a:r>
            <a:r>
              <a:rPr lang="en-AU" sz="1100" dirty="0"/>
              <a:t>for SME </a:t>
            </a:r>
            <a:r>
              <a:rPr lang="en-AU" sz="1100" dirty="0" smtClean="0"/>
              <a:t>growth.</a:t>
            </a:r>
            <a:endParaRPr lang="en-AU" sz="1100" dirty="0"/>
          </a:p>
          <a:p>
            <a:pPr marL="144000" lvl="1" indent="-144000">
              <a:lnSpc>
                <a:spcPct val="110000"/>
              </a:lnSpc>
              <a:spcBef>
                <a:spcPts val="100"/>
              </a:spcBef>
              <a:spcAft>
                <a:spcPts val="100"/>
              </a:spcAft>
              <a:buFont typeface="Arial" panose="020B0604020202020204" pitchFamily="34" charset="0"/>
              <a:buChar char="•"/>
            </a:pPr>
            <a:r>
              <a:rPr lang="en-AU" sz="1100" dirty="0" smtClean="0"/>
              <a:t>Completed collection of the Access </a:t>
            </a:r>
            <a:r>
              <a:rPr lang="en-AU" sz="1100" dirty="0"/>
              <a:t>to </a:t>
            </a:r>
            <a:r>
              <a:rPr lang="en-AU" sz="1100" dirty="0" smtClean="0"/>
              <a:t>justice </a:t>
            </a:r>
            <a:r>
              <a:rPr lang="en-AU" sz="1100" dirty="0"/>
              <a:t>i</a:t>
            </a:r>
            <a:r>
              <a:rPr lang="en-AU" sz="1100" dirty="0" smtClean="0"/>
              <a:t>nquiry </a:t>
            </a:r>
            <a:r>
              <a:rPr lang="en-AU" sz="1100" dirty="0"/>
              <a:t>s</a:t>
            </a:r>
            <a:r>
              <a:rPr lang="en-AU" sz="1100" dirty="0" smtClean="0"/>
              <a:t>urvey data.</a:t>
            </a:r>
            <a:endParaRPr lang="en-AU" sz="1100" dirty="0"/>
          </a:p>
          <a:p>
            <a:pPr marL="144000" lvl="1" indent="-144000">
              <a:lnSpc>
                <a:spcPct val="110000"/>
              </a:lnSpc>
              <a:spcBef>
                <a:spcPts val="100"/>
              </a:spcBef>
              <a:spcAft>
                <a:spcPts val="100"/>
              </a:spcAft>
              <a:buFont typeface="Arial" panose="020B0604020202020204" pitchFamily="34" charset="0"/>
              <a:buChar char="•"/>
            </a:pPr>
            <a:r>
              <a:rPr lang="en-AU" sz="1100" dirty="0" smtClean="0"/>
              <a:t>Supplied data </a:t>
            </a:r>
            <a:r>
              <a:rPr lang="en-AU" sz="1100" dirty="0"/>
              <a:t>to </a:t>
            </a:r>
            <a:r>
              <a:rPr lang="en-AU" sz="1100" dirty="0" smtClean="0"/>
              <a:t>the Treasury inquiry </a:t>
            </a:r>
            <a:r>
              <a:rPr lang="en-AU" sz="1100" dirty="0"/>
              <a:t>into </a:t>
            </a:r>
            <a:r>
              <a:rPr lang="en-AU" sz="1100" dirty="0" smtClean="0"/>
              <a:t>ATO’s </a:t>
            </a:r>
            <a:r>
              <a:rPr lang="en-AU" sz="1100" dirty="0"/>
              <a:t>conduct towards small </a:t>
            </a:r>
            <a:r>
              <a:rPr lang="en-AU" sz="1100" dirty="0" smtClean="0"/>
              <a:t>business.</a:t>
            </a:r>
            <a:endParaRPr lang="en-AU" sz="1100" dirty="0"/>
          </a:p>
          <a:p>
            <a:pPr marL="144000" lvl="1" indent="-144000">
              <a:lnSpc>
                <a:spcPct val="110000"/>
              </a:lnSpc>
              <a:spcBef>
                <a:spcPts val="100"/>
              </a:spcBef>
              <a:spcAft>
                <a:spcPts val="100"/>
              </a:spcAft>
              <a:buFont typeface="Arial" panose="020B0604020202020204" pitchFamily="34" charset="0"/>
              <a:buChar char="•"/>
            </a:pPr>
            <a:r>
              <a:rPr lang="en-AU" sz="1100" dirty="0" smtClean="0"/>
              <a:t>Implemented the Fintech </a:t>
            </a:r>
            <a:r>
              <a:rPr lang="en-AU" sz="1100" dirty="0"/>
              <a:t>Code of </a:t>
            </a:r>
            <a:r>
              <a:rPr lang="en-AU" sz="1100" dirty="0" smtClean="0"/>
              <a:t>Lending Practice</a:t>
            </a:r>
            <a:endParaRPr lang="en-AU" sz="1100" dirty="0"/>
          </a:p>
          <a:p>
            <a:pPr marL="144000" lvl="1" indent="-144000">
              <a:lnSpc>
                <a:spcPct val="110000"/>
              </a:lnSpc>
              <a:spcBef>
                <a:spcPts val="100"/>
              </a:spcBef>
              <a:spcAft>
                <a:spcPts val="100"/>
              </a:spcAft>
              <a:buFont typeface="Arial" panose="020B0604020202020204" pitchFamily="34" charset="0"/>
              <a:buChar char="•"/>
            </a:pPr>
            <a:r>
              <a:rPr lang="en-AU" sz="1100" dirty="0" smtClean="0"/>
              <a:t>Provided assistance to the Royal Commission.</a:t>
            </a:r>
            <a:endParaRPr lang="en-AU" sz="1100" dirty="0"/>
          </a:p>
        </p:txBody>
      </p:sp>
      <p:sp>
        <p:nvSpPr>
          <p:cNvPr id="17" name="Rounded Rectangle 41"/>
          <p:cNvSpPr/>
          <p:nvPr/>
        </p:nvSpPr>
        <p:spPr>
          <a:xfrm>
            <a:off x="4562448" y="2852935"/>
            <a:ext cx="4234789" cy="1829527"/>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9" name="TextBox 42"/>
          <p:cNvSpPr txBox="1"/>
          <p:nvPr/>
        </p:nvSpPr>
        <p:spPr>
          <a:xfrm rot="16200000">
            <a:off x="3970626" y="3536597"/>
            <a:ext cx="1798214" cy="430887"/>
          </a:xfrm>
          <a:prstGeom prst="rect">
            <a:avLst/>
          </a:prstGeom>
          <a:noFill/>
        </p:spPr>
        <p:txBody>
          <a:bodyPr wrap="square" rtlCol="0">
            <a:spAutoFit/>
          </a:bodyPr>
          <a:lstStyle/>
          <a:p>
            <a:pPr algn="ctr"/>
            <a:r>
              <a:rPr lang="en-AU" sz="2200" b="1" dirty="0" smtClean="0">
                <a:solidFill>
                  <a:schemeClr val="bg1"/>
                </a:solidFill>
              </a:rPr>
              <a:t>ADVOCACY</a:t>
            </a:r>
            <a:endParaRPr lang="en-AU" sz="2200" b="1" dirty="0">
              <a:solidFill>
                <a:schemeClr val="bg1"/>
              </a:solidFill>
            </a:endParaRPr>
          </a:p>
        </p:txBody>
      </p:sp>
      <p:sp>
        <p:nvSpPr>
          <p:cNvPr id="20" name="TextBox 31"/>
          <p:cNvSpPr txBox="1"/>
          <p:nvPr/>
        </p:nvSpPr>
        <p:spPr>
          <a:xfrm>
            <a:off x="5220072" y="4927797"/>
            <a:ext cx="3600400" cy="1957587"/>
          </a:xfrm>
          <a:prstGeom prst="rect">
            <a:avLst/>
          </a:prstGeom>
          <a:noFill/>
        </p:spPr>
        <p:txBody>
          <a:bodyPr wrap="square" rtlCol="0">
            <a:spAutoFit/>
          </a:bodyPr>
          <a:lstStyle/>
          <a:p>
            <a:pPr marL="144000" lvl="0" indent="-144000">
              <a:lnSpc>
                <a:spcPct val="114000"/>
              </a:lnSpc>
              <a:spcBef>
                <a:spcPts val="100"/>
              </a:spcBef>
              <a:spcAft>
                <a:spcPts val="100"/>
              </a:spcAft>
              <a:buFont typeface="Arial" panose="020B0604020202020204" pitchFamily="34" charset="0"/>
              <a:buChar char="•"/>
            </a:pPr>
            <a:r>
              <a:rPr lang="en-AU" sz="1100" dirty="0"/>
              <a:t>Received 1,324 </a:t>
            </a:r>
            <a:r>
              <a:rPr lang="en-AU" sz="1100" dirty="0" smtClean="0"/>
              <a:t>contacts.</a:t>
            </a:r>
            <a:endParaRPr lang="en-AU" sz="1100" dirty="0"/>
          </a:p>
          <a:p>
            <a:pPr marL="144000" lvl="0" indent="-144000">
              <a:lnSpc>
                <a:spcPct val="114000"/>
              </a:lnSpc>
              <a:spcBef>
                <a:spcPts val="100"/>
              </a:spcBef>
              <a:spcAft>
                <a:spcPts val="100"/>
              </a:spcAft>
              <a:buFont typeface="Arial" panose="020B0604020202020204" pitchFamily="34" charset="0"/>
              <a:buChar char="•"/>
            </a:pPr>
            <a:r>
              <a:rPr lang="en-AU" sz="1100" dirty="0"/>
              <a:t>84.7% requested assistance to resolve a </a:t>
            </a:r>
            <a:r>
              <a:rPr lang="en-AU" sz="1100" dirty="0" smtClean="0"/>
              <a:t>dispute.</a:t>
            </a:r>
            <a:endParaRPr lang="en-AU" sz="1100" dirty="0"/>
          </a:p>
          <a:p>
            <a:pPr marL="144000" indent="-144000">
              <a:lnSpc>
                <a:spcPct val="114000"/>
              </a:lnSpc>
              <a:spcBef>
                <a:spcPts val="100"/>
              </a:spcBef>
              <a:spcAft>
                <a:spcPts val="100"/>
              </a:spcAft>
              <a:buFont typeface="Arial" panose="020B0604020202020204" pitchFamily="34" charset="0"/>
              <a:buChar char="•"/>
            </a:pPr>
            <a:r>
              <a:rPr lang="en-AU" sz="1100" dirty="0" smtClean="0"/>
              <a:t>The </a:t>
            </a:r>
            <a:r>
              <a:rPr lang="en-AU" sz="1100" dirty="0"/>
              <a:t>main issues of concern related to payments, contracts, financial services providers, leasing, </a:t>
            </a:r>
            <a:r>
              <a:rPr lang="en-AU" sz="1100" dirty="0" err="1"/>
              <a:t>phoenixing</a:t>
            </a:r>
            <a:r>
              <a:rPr lang="en-AU" sz="1100" dirty="0"/>
              <a:t> and ATO </a:t>
            </a:r>
            <a:r>
              <a:rPr lang="en-AU" sz="1100" dirty="0" smtClean="0"/>
              <a:t>issues.</a:t>
            </a:r>
            <a:endParaRPr lang="en-AU" sz="1100" dirty="0"/>
          </a:p>
          <a:p>
            <a:pPr marL="144000" indent="-144000">
              <a:lnSpc>
                <a:spcPct val="114000"/>
              </a:lnSpc>
              <a:spcBef>
                <a:spcPts val="100"/>
              </a:spcBef>
              <a:spcAft>
                <a:spcPts val="100"/>
              </a:spcAft>
              <a:buFont typeface="Arial" panose="020B0604020202020204" pitchFamily="34" charset="0"/>
              <a:buChar char="•"/>
            </a:pPr>
            <a:r>
              <a:rPr lang="en-US" sz="1100" dirty="0"/>
              <a:t>The majority of the direct contacts to the Assistance team (67%) were business to business disputes </a:t>
            </a:r>
          </a:p>
          <a:p>
            <a:pPr marL="144000" indent="-144000">
              <a:lnSpc>
                <a:spcPct val="114000"/>
              </a:lnSpc>
              <a:spcBef>
                <a:spcPts val="100"/>
              </a:spcBef>
              <a:spcAft>
                <a:spcPts val="100"/>
              </a:spcAft>
              <a:buFont typeface="Arial" panose="020B0604020202020204" pitchFamily="34" charset="0"/>
              <a:buChar char="•"/>
            </a:pPr>
            <a:r>
              <a:rPr lang="en-US" sz="1100" dirty="0"/>
              <a:t>Doubling of contacts from Western Australia </a:t>
            </a:r>
            <a:r>
              <a:rPr lang="en-US" sz="1100" dirty="0" smtClean="0"/>
              <a:t>(to </a:t>
            </a:r>
            <a:r>
              <a:rPr lang="en-US" sz="1100" dirty="0"/>
              <a:t>8</a:t>
            </a:r>
            <a:r>
              <a:rPr lang="en-US" sz="1100" dirty="0" smtClean="0"/>
              <a:t>%).</a:t>
            </a:r>
            <a:endParaRPr lang="en-AU" sz="1100" dirty="0"/>
          </a:p>
          <a:p>
            <a:pPr marL="144000" lvl="0" indent="-144000">
              <a:lnSpc>
                <a:spcPct val="114000"/>
              </a:lnSpc>
              <a:spcBef>
                <a:spcPts val="100"/>
              </a:spcBef>
              <a:spcAft>
                <a:spcPts val="100"/>
              </a:spcAft>
              <a:buFont typeface="Arial" panose="020B0604020202020204" pitchFamily="34" charset="0"/>
              <a:buChar char="•"/>
            </a:pPr>
            <a:endParaRPr lang="en-AU" sz="1100" dirty="0"/>
          </a:p>
        </p:txBody>
      </p:sp>
      <p:sp>
        <p:nvSpPr>
          <p:cNvPr id="24" name="Rounded Rectangle 32"/>
          <p:cNvSpPr/>
          <p:nvPr/>
        </p:nvSpPr>
        <p:spPr>
          <a:xfrm>
            <a:off x="4562449" y="4797151"/>
            <a:ext cx="585615" cy="1980000"/>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5" name="Rounded Rectangle 33"/>
          <p:cNvSpPr/>
          <p:nvPr/>
        </p:nvSpPr>
        <p:spPr>
          <a:xfrm>
            <a:off x="4562449" y="4797152"/>
            <a:ext cx="4312922" cy="1979999"/>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6" name="TextBox 35"/>
          <p:cNvSpPr txBox="1"/>
          <p:nvPr/>
        </p:nvSpPr>
        <p:spPr>
          <a:xfrm rot="16200000">
            <a:off x="3860675" y="5571706"/>
            <a:ext cx="1980000" cy="430887"/>
          </a:xfrm>
          <a:prstGeom prst="rect">
            <a:avLst/>
          </a:prstGeom>
          <a:noFill/>
        </p:spPr>
        <p:txBody>
          <a:bodyPr wrap="square" rtlCol="0">
            <a:spAutoFit/>
          </a:bodyPr>
          <a:lstStyle/>
          <a:p>
            <a:pPr algn="ctr"/>
            <a:r>
              <a:rPr lang="en-AU" sz="2200" b="1" dirty="0" smtClean="0">
                <a:solidFill>
                  <a:schemeClr val="bg1"/>
                </a:solidFill>
              </a:rPr>
              <a:t>ASSISTANCE</a:t>
            </a:r>
            <a:endParaRPr lang="en-AU" sz="2200" b="1" dirty="0">
              <a:solidFill>
                <a:schemeClr val="bg1"/>
              </a:solidFill>
            </a:endParaRPr>
          </a:p>
        </p:txBody>
      </p:sp>
      <p:sp>
        <p:nvSpPr>
          <p:cNvPr id="38" name="Rectangle 37"/>
          <p:cNvSpPr/>
          <p:nvPr/>
        </p:nvSpPr>
        <p:spPr>
          <a:xfrm>
            <a:off x="2289664" y="1988840"/>
            <a:ext cx="2160000" cy="4324261"/>
          </a:xfrm>
          <a:prstGeom prst="rect">
            <a:avLst/>
          </a:prstGeom>
        </p:spPr>
        <p:txBody>
          <a:bodyPr wrap="square">
            <a:spAutoFit/>
          </a:bodyPr>
          <a:lstStyle/>
          <a:p>
            <a:pPr>
              <a:spcBef>
                <a:spcPts val="200"/>
              </a:spcBef>
              <a:spcAft>
                <a:spcPts val="200"/>
              </a:spcAft>
            </a:pPr>
            <a:r>
              <a:rPr lang="en-AU" sz="1000" dirty="0" smtClean="0"/>
              <a:t>In </a:t>
            </a:r>
            <a:r>
              <a:rPr lang="en-AU" sz="1000" dirty="0"/>
              <a:t>late June, we collaborated with the Australian Finance Industry Association, theBankDoctor.org and FinTech Australia on the release of the Fintech Code of Lending Practice. The six largest fintech balance sheet lenders committed to comply with the Code by December 2018. We will now work to get the rest of the industry signed up.</a:t>
            </a:r>
          </a:p>
          <a:p>
            <a:pPr>
              <a:spcBef>
                <a:spcPts val="200"/>
              </a:spcBef>
              <a:spcAft>
                <a:spcPts val="200"/>
              </a:spcAft>
            </a:pPr>
            <a:r>
              <a:rPr lang="en-AU" sz="1000" dirty="0" smtClean="0"/>
              <a:t>June </a:t>
            </a:r>
            <a:r>
              <a:rPr lang="en-AU" sz="1000" dirty="0"/>
              <a:t>also saw the official opening of the Small Business Hub by Minister </a:t>
            </a:r>
            <a:r>
              <a:rPr lang="en-AU" sz="1000" dirty="0" smtClean="0"/>
              <a:t>Craig Laundy</a:t>
            </a:r>
            <a:r>
              <a:rPr lang="en-AU" sz="1000" dirty="0"/>
              <a:t>. The Hub provides small businesses, family enterprises, and </a:t>
            </a:r>
            <a:r>
              <a:rPr lang="en-AU" sz="1000" dirty="0" smtClean="0"/>
              <a:t>representative organisations </a:t>
            </a:r>
            <a:r>
              <a:rPr lang="en-AU" sz="1000" dirty="0"/>
              <a:t>with </a:t>
            </a:r>
            <a:r>
              <a:rPr lang="en-AU" sz="1000" dirty="0" smtClean="0"/>
              <a:t>a place to work, </a:t>
            </a:r>
            <a:r>
              <a:rPr lang="en-AU" sz="1000" dirty="0"/>
              <a:t>a venue for meetings and events, and easy access to Parliament House and government departments. With a base now available in Canberra, we hope the voice of the small business sector will be stronger and more consolidated.</a:t>
            </a:r>
          </a:p>
          <a:p>
            <a:r>
              <a:rPr lang="en-AU" sz="1000" dirty="0"/>
              <a:t> </a:t>
            </a:r>
            <a:endParaRPr lang="en-US" sz="1000" dirty="0" smtClean="0"/>
          </a:p>
        </p:txBody>
      </p:sp>
      <p:sp>
        <p:nvSpPr>
          <p:cNvPr id="6" name="Rectangle 3"/>
          <p:cNvSpPr/>
          <p:nvPr/>
        </p:nvSpPr>
        <p:spPr>
          <a:xfrm>
            <a:off x="5148064" y="692696"/>
            <a:ext cx="3762164" cy="2073645"/>
          </a:xfrm>
          <a:prstGeom prst="rect">
            <a:avLst/>
          </a:prstGeom>
        </p:spPr>
        <p:txBody>
          <a:bodyPr wrap="square">
            <a:spAutoFit/>
          </a:bodyPr>
          <a:lstStyle/>
          <a:p>
            <a:pPr marL="144000" lvl="0" indent="-144000">
              <a:lnSpc>
                <a:spcPct val="114000"/>
              </a:lnSpc>
              <a:spcBef>
                <a:spcPts val="100"/>
              </a:spcBef>
              <a:spcAft>
                <a:spcPts val="100"/>
              </a:spcAft>
              <a:buFont typeface="Arial" panose="020B0604020202020204" pitchFamily="34" charset="0"/>
              <a:buChar char="•"/>
            </a:pPr>
            <a:r>
              <a:rPr lang="en-AU" sz="1100" dirty="0" smtClean="0"/>
              <a:t>Major media </a:t>
            </a:r>
            <a:r>
              <a:rPr lang="en-AU" sz="1100" dirty="0"/>
              <a:t>appearances – Studio 10 (CH10), ABC 7.30, The Drum, SKY Business News and SKY The </a:t>
            </a:r>
            <a:r>
              <a:rPr lang="en-AU" sz="1100" dirty="0" smtClean="0"/>
              <a:t>Enterprise.</a:t>
            </a:r>
            <a:endParaRPr lang="en-AU" sz="1100" dirty="0"/>
          </a:p>
          <a:p>
            <a:pPr marL="144000" lvl="0" indent="-144000">
              <a:lnSpc>
                <a:spcPct val="114000"/>
              </a:lnSpc>
              <a:spcBef>
                <a:spcPts val="100"/>
              </a:spcBef>
              <a:spcAft>
                <a:spcPts val="100"/>
              </a:spcAft>
              <a:buFont typeface="Arial" panose="020B0604020202020204" pitchFamily="34" charset="0"/>
              <a:buChar char="•"/>
            </a:pPr>
            <a:r>
              <a:rPr lang="en-AU" sz="1100" dirty="0"/>
              <a:t>Media </a:t>
            </a:r>
            <a:r>
              <a:rPr lang="en-AU" sz="1100" dirty="0" smtClean="0"/>
              <a:t>interview topics </a:t>
            </a:r>
            <a:r>
              <a:rPr lang="en-AU" sz="1100" dirty="0"/>
              <a:t>– ATO and small business, cash flow and late payments, banking royal commission, data breaches, access to capital, workplace relations simplification, federal budget, and ASBFEO access to justice </a:t>
            </a:r>
            <a:r>
              <a:rPr lang="en-AU" sz="1100" dirty="0" smtClean="0"/>
              <a:t>survey.</a:t>
            </a:r>
            <a:endParaRPr lang="en-AU" sz="1100" dirty="0"/>
          </a:p>
          <a:p>
            <a:pPr marL="144000" indent="-144000">
              <a:lnSpc>
                <a:spcPct val="114000"/>
              </a:lnSpc>
              <a:spcBef>
                <a:spcPts val="100"/>
              </a:spcBef>
              <a:spcAft>
                <a:spcPts val="100"/>
              </a:spcAft>
              <a:buFont typeface="Arial" panose="020B0604020202020204" pitchFamily="34" charset="0"/>
              <a:buChar char="•"/>
            </a:pPr>
            <a:r>
              <a:rPr lang="en-AU" sz="1100" dirty="0"/>
              <a:t>Participated in a successful webinar for small business with ACCC, ATO, ASIC and </a:t>
            </a:r>
            <a:r>
              <a:rPr lang="en-AU" sz="1100" dirty="0" smtClean="0"/>
              <a:t>FWC.</a:t>
            </a:r>
            <a:endParaRPr lang="en-AU" sz="1100" dirty="0"/>
          </a:p>
        </p:txBody>
      </p:sp>
    </p:spTree>
    <p:extLst>
      <p:ext uri="{BB962C8B-B14F-4D97-AF65-F5344CB8AC3E}">
        <p14:creationId xmlns:p14="http://schemas.microsoft.com/office/powerpoint/2010/main" val="34620058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ounded Rectangle 38"/>
          <p:cNvSpPr/>
          <p:nvPr/>
        </p:nvSpPr>
        <p:spPr>
          <a:xfrm>
            <a:off x="251520" y="4833446"/>
            <a:ext cx="8712968" cy="1833305"/>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3" name="TextBox 2"/>
          <p:cNvSpPr txBox="1"/>
          <p:nvPr/>
        </p:nvSpPr>
        <p:spPr>
          <a:xfrm>
            <a:off x="251520" y="169476"/>
            <a:ext cx="8658708" cy="492443"/>
          </a:xfrm>
          <a:prstGeom prst="rect">
            <a:avLst/>
          </a:prstGeom>
          <a:noFill/>
          <a:ln>
            <a:noFill/>
          </a:ln>
        </p:spPr>
        <p:txBody>
          <a:bodyPr wrap="square" rtlCol="0">
            <a:spAutoFit/>
          </a:bodyPr>
          <a:lstStyle/>
          <a:p>
            <a:r>
              <a:rPr lang="en-AU" sz="2600" b="1" dirty="0" smtClean="0">
                <a:solidFill>
                  <a:srgbClr val="193264"/>
                </a:solidFill>
                <a:latin typeface="Arial" panose="020B0604020202020204" pitchFamily="34" charset="0"/>
                <a:cs typeface="Arial" panose="020B0604020202020204" pitchFamily="34" charset="0"/>
              </a:rPr>
              <a:t>Outreach: </a:t>
            </a:r>
            <a:r>
              <a:rPr lang="en-US" sz="2400" b="1" dirty="0" smtClean="0">
                <a:solidFill>
                  <a:srgbClr val="193264"/>
                </a:solidFill>
                <a:latin typeface="Arial" panose="020B0604020202020204" pitchFamily="34" charset="0"/>
                <a:cs typeface="Arial" panose="020B0604020202020204" pitchFamily="34" charset="0"/>
              </a:rPr>
              <a:t>communications and stakeholder engagement</a:t>
            </a:r>
            <a:endParaRPr lang="en-US" sz="2400" b="1" dirty="0">
              <a:solidFill>
                <a:srgbClr val="193264"/>
              </a:solidFill>
              <a:latin typeface="Arial" panose="020B0604020202020204" pitchFamily="34" charset="0"/>
              <a:cs typeface="Arial" panose="020B0604020202020204" pitchFamily="34" charset="0"/>
            </a:endParaRPr>
          </a:p>
        </p:txBody>
      </p:sp>
      <p:sp>
        <p:nvSpPr>
          <p:cNvPr id="41" name="Rectangle 40"/>
          <p:cNvSpPr/>
          <p:nvPr/>
        </p:nvSpPr>
        <p:spPr>
          <a:xfrm>
            <a:off x="371550" y="764704"/>
            <a:ext cx="4560490" cy="2772297"/>
          </a:xfrm>
          <a:prstGeom prst="rect">
            <a:avLst/>
          </a:prstGeom>
        </p:spPr>
        <p:txBody>
          <a:bodyPr wrap="square">
            <a:spAutoFit/>
          </a:bodyPr>
          <a:lstStyle/>
          <a:p>
            <a:pPr marL="180000" indent="-180000">
              <a:lnSpc>
                <a:spcPct val="114000"/>
              </a:lnSpc>
              <a:spcBef>
                <a:spcPts val="200"/>
              </a:spcBef>
              <a:spcAft>
                <a:spcPts val="200"/>
              </a:spcAft>
              <a:buFont typeface="Arial" panose="020B0604020202020204" pitchFamily="34" charset="0"/>
              <a:buChar char="•"/>
            </a:pPr>
            <a:r>
              <a:rPr lang="en-AU" sz="1200" dirty="0"/>
              <a:t>The Ombudsman </a:t>
            </a:r>
            <a:r>
              <a:rPr lang="en-AU" sz="1200" dirty="0" smtClean="0"/>
              <a:t>attended 42 meetings </a:t>
            </a:r>
            <a:r>
              <a:rPr lang="en-AU" sz="1200" dirty="0"/>
              <a:t>with government on behalf of small </a:t>
            </a:r>
            <a:r>
              <a:rPr lang="en-AU" sz="1200" dirty="0" smtClean="0"/>
              <a:t>businesses, and met with 53 key external stakeholders.</a:t>
            </a:r>
          </a:p>
          <a:p>
            <a:pPr marL="180000" indent="-180000">
              <a:lnSpc>
                <a:spcPct val="114000"/>
              </a:lnSpc>
              <a:spcBef>
                <a:spcPts val="200"/>
              </a:spcBef>
              <a:spcAft>
                <a:spcPts val="200"/>
              </a:spcAft>
              <a:buFont typeface="Arial" panose="020B0604020202020204" pitchFamily="34" charset="0"/>
              <a:buChar char="•"/>
            </a:pPr>
            <a:r>
              <a:rPr lang="en-AU" sz="1200" dirty="0"/>
              <a:t>The Ombudsman delivered </a:t>
            </a:r>
            <a:r>
              <a:rPr lang="en-AU" sz="1200" dirty="0" smtClean="0"/>
              <a:t>23 speeches </a:t>
            </a:r>
            <a:r>
              <a:rPr lang="en-AU" sz="1200" dirty="0"/>
              <a:t>in panel and keynote </a:t>
            </a:r>
            <a:r>
              <a:rPr lang="en-AU" sz="1200" dirty="0" smtClean="0"/>
              <a:t>roles, and attained more than 100 </a:t>
            </a:r>
            <a:r>
              <a:rPr lang="en-AU" sz="1200" dirty="0"/>
              <a:t>media mentions (radio, TV, print and online</a:t>
            </a:r>
            <a:r>
              <a:rPr lang="en-AU" sz="1200" dirty="0" smtClean="0"/>
              <a:t>).</a:t>
            </a:r>
            <a:endParaRPr lang="en-AU" sz="1200" dirty="0"/>
          </a:p>
          <a:p>
            <a:pPr marL="180000" indent="-180000">
              <a:lnSpc>
                <a:spcPct val="114000"/>
              </a:lnSpc>
              <a:spcBef>
                <a:spcPts val="200"/>
              </a:spcBef>
              <a:spcAft>
                <a:spcPts val="200"/>
              </a:spcAft>
              <a:buFont typeface="Arial" panose="020B0604020202020204" pitchFamily="34" charset="0"/>
              <a:buChar char="•"/>
            </a:pPr>
            <a:r>
              <a:rPr lang="en-AU" sz="1200" dirty="0" smtClean="0"/>
              <a:t>Our website homepage was refreshed </a:t>
            </a:r>
            <a:r>
              <a:rPr lang="en-AU" sz="1200" dirty="0"/>
              <a:t>to </a:t>
            </a:r>
            <a:r>
              <a:rPr lang="en-AU" sz="1200" dirty="0" smtClean="0"/>
              <a:t>improve the most commonly accessed areas: </a:t>
            </a:r>
            <a:r>
              <a:rPr lang="en-AU" sz="1200" dirty="0"/>
              <a:t>dispute support, latest news, latest </a:t>
            </a:r>
            <a:r>
              <a:rPr lang="en-AU" sz="1200" dirty="0" smtClean="0"/>
              <a:t>milestones, newsletter </a:t>
            </a:r>
            <a:r>
              <a:rPr lang="en-AU" sz="1200" dirty="0"/>
              <a:t>subscription and success stories.</a:t>
            </a:r>
          </a:p>
          <a:p>
            <a:pPr marL="180000" indent="-180000">
              <a:lnSpc>
                <a:spcPct val="114000"/>
              </a:lnSpc>
              <a:spcBef>
                <a:spcPts val="200"/>
              </a:spcBef>
              <a:spcAft>
                <a:spcPts val="200"/>
              </a:spcAft>
              <a:buFont typeface="Arial" panose="020B0604020202020204" pitchFamily="34" charset="0"/>
              <a:buChar char="•"/>
            </a:pPr>
            <a:r>
              <a:rPr lang="en-AU" sz="1200" dirty="0" smtClean="0"/>
              <a:t>A total of 28 </a:t>
            </a:r>
            <a:r>
              <a:rPr lang="en-AU" sz="1200" dirty="0"/>
              <a:t>industry organisations with an interest in small business </a:t>
            </a:r>
            <a:r>
              <a:rPr lang="en-AU" sz="1200" dirty="0" smtClean="0"/>
              <a:t>partnered with ASBFEO’s </a:t>
            </a:r>
            <a:r>
              <a:rPr lang="en-AU" sz="1200" dirty="0"/>
              <a:t>new Small Business Hub, providing their members with work </a:t>
            </a:r>
            <a:r>
              <a:rPr lang="en-AU" sz="1200" dirty="0" smtClean="0"/>
              <a:t>and </a:t>
            </a:r>
            <a:r>
              <a:rPr lang="en-AU" sz="1200" dirty="0"/>
              <a:t>meeting </a:t>
            </a:r>
            <a:r>
              <a:rPr lang="en-AU" sz="1200" dirty="0" smtClean="0"/>
              <a:t>spaces.</a:t>
            </a:r>
            <a:endParaRPr lang="en-AU" sz="1200" dirty="0"/>
          </a:p>
        </p:txBody>
      </p:sp>
      <p:sp>
        <p:nvSpPr>
          <p:cNvPr id="30" name="Textfeld 307"/>
          <p:cNvSpPr txBox="1"/>
          <p:nvPr/>
        </p:nvSpPr>
        <p:spPr bwMode="gray">
          <a:xfrm>
            <a:off x="233931" y="4905870"/>
            <a:ext cx="8712968" cy="215444"/>
          </a:xfrm>
          <a:prstGeom prst="rect">
            <a:avLst/>
          </a:prstGeom>
          <a:noFill/>
        </p:spPr>
        <p:txBody>
          <a:bodyPr wrap="square" lIns="0" tIns="0" rIns="0" bIns="0" rtlCol="0" anchor="t" anchorCtr="0">
            <a:spAutoFit/>
          </a:bodyPr>
          <a:lstStyle>
            <a:defPPr>
              <a:defRPr lang="de-DE"/>
            </a:defPPr>
            <a:lvl1pPr lvl="0" algn="ctr">
              <a:spcAft>
                <a:spcPts val="600"/>
              </a:spcAft>
              <a:defRPr sz="1200">
                <a:solidFill>
                  <a:prstClr val="black"/>
                </a:solidFill>
              </a:defRPr>
            </a:lvl1pPr>
          </a:lstStyle>
          <a:p>
            <a:pPr>
              <a:spcAft>
                <a:spcPts val="0"/>
              </a:spcAft>
            </a:pPr>
            <a:r>
              <a:rPr lang="en-US" sz="1400" b="1" dirty="0" smtClean="0">
                <a:solidFill>
                  <a:schemeClr val="bg1"/>
                </a:solidFill>
              </a:rPr>
              <a:t>Traditional and social media</a:t>
            </a:r>
            <a:endParaRPr lang="de-DE" sz="1400" b="1" noProof="1">
              <a:solidFill>
                <a:schemeClr val="bg1"/>
              </a:solidFill>
            </a:endParaRPr>
          </a:p>
        </p:txBody>
      </p:sp>
      <p:sp>
        <p:nvSpPr>
          <p:cNvPr id="57" name="TextBox 56"/>
          <p:cNvSpPr txBox="1"/>
          <p:nvPr/>
        </p:nvSpPr>
        <p:spPr>
          <a:xfrm>
            <a:off x="8676456" y="6657945"/>
            <a:ext cx="467544" cy="200055"/>
          </a:xfrm>
          <a:prstGeom prst="rect">
            <a:avLst/>
          </a:prstGeom>
          <a:noFill/>
        </p:spPr>
        <p:txBody>
          <a:bodyPr wrap="square" rtlCol="0">
            <a:spAutoFit/>
          </a:bodyPr>
          <a:lstStyle/>
          <a:p>
            <a:pPr algn="ctr"/>
            <a:r>
              <a:rPr lang="en-AU" sz="700" dirty="0" smtClean="0"/>
              <a:t>3</a:t>
            </a:r>
            <a:endParaRPr lang="en-AU" sz="1050" dirty="0"/>
          </a:p>
        </p:txBody>
      </p:sp>
      <p:grpSp>
        <p:nvGrpSpPr>
          <p:cNvPr id="14" name="Group 4"/>
          <p:cNvGrpSpPr/>
          <p:nvPr/>
        </p:nvGrpSpPr>
        <p:grpSpPr>
          <a:xfrm>
            <a:off x="6718938" y="5291042"/>
            <a:ext cx="1044000" cy="1285985"/>
            <a:chOff x="6808366" y="5291042"/>
            <a:chExt cx="1044000" cy="1285985"/>
          </a:xfrm>
        </p:grpSpPr>
        <p:sp>
          <p:nvSpPr>
            <p:cNvPr id="32" name="Textfeld 287"/>
            <p:cNvSpPr txBox="1"/>
            <p:nvPr/>
          </p:nvSpPr>
          <p:spPr bwMode="gray">
            <a:xfrm>
              <a:off x="6808366" y="5961474"/>
              <a:ext cx="1044000"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1,800 followers</a:t>
              </a:r>
            </a:p>
            <a:p>
              <a:pPr algn="ctr"/>
              <a:r>
                <a:rPr lang="en-US" sz="1000" dirty="0" smtClean="0">
                  <a:solidFill>
                    <a:schemeClr val="bg1"/>
                  </a:solidFill>
                </a:rPr>
                <a:t>164 tweets</a:t>
              </a:r>
            </a:p>
            <a:p>
              <a:pPr algn="ctr"/>
              <a:r>
                <a:rPr lang="en-US" sz="1000" dirty="0" smtClean="0">
                  <a:solidFill>
                    <a:schemeClr val="bg1"/>
                  </a:solidFill>
                </a:rPr>
                <a:t>669 engagements</a:t>
              </a:r>
              <a:endParaRPr lang="en-US" sz="1000" dirty="0">
                <a:solidFill>
                  <a:schemeClr val="bg1"/>
                </a:solidFill>
              </a:endParaRPr>
            </a:p>
          </p:txBody>
        </p:sp>
        <p:pic>
          <p:nvPicPr>
            <p:cNvPr id="1028" name="Picture 4" descr="\\tweb\DavWWWRoot\sites\mg\asbfeo\comm\IMAGES\Social media\twitter-t-transparen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04216" y="5291042"/>
              <a:ext cx="452300" cy="452300"/>
            </a:xfrm>
            <a:prstGeom prst="rect">
              <a:avLst/>
            </a:prstGeom>
            <a:noFill/>
            <a:extLst>
              <a:ext uri="{909E8E84-426E-40DD-AFC4-6F175D3DCCD1}">
                <a14:hiddenFill xmlns:a14="http://schemas.microsoft.com/office/drawing/2010/main">
                  <a:solidFill>
                    <a:srgbClr val="FFFFFF"/>
                  </a:solidFill>
                </a14:hiddenFill>
              </a:ext>
            </a:extLst>
          </p:spPr>
        </p:pic>
      </p:grpSp>
      <p:sp>
        <p:nvSpPr>
          <p:cNvPr id="58" name="Textfeld 287"/>
          <p:cNvSpPr txBox="1"/>
          <p:nvPr/>
        </p:nvSpPr>
        <p:spPr bwMode="gray">
          <a:xfrm>
            <a:off x="4716016" y="5961474"/>
            <a:ext cx="928732" cy="615553"/>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1,464 likes</a:t>
            </a:r>
          </a:p>
          <a:p>
            <a:pPr algn="ctr"/>
            <a:r>
              <a:rPr lang="en-US" sz="1000" dirty="0" smtClean="0">
                <a:solidFill>
                  <a:schemeClr val="bg1"/>
                </a:solidFill>
              </a:rPr>
              <a:t>124 posts</a:t>
            </a:r>
          </a:p>
          <a:p>
            <a:pPr algn="ctr"/>
            <a:r>
              <a:rPr lang="en-US" sz="1000" dirty="0" smtClean="0">
                <a:solidFill>
                  <a:schemeClr val="bg1"/>
                </a:solidFill>
              </a:rPr>
              <a:t>900 engagements </a:t>
            </a:r>
            <a:endParaRPr lang="en-US" sz="1000" dirty="0">
              <a:solidFill>
                <a:schemeClr val="bg1"/>
              </a:solidFill>
            </a:endParaRPr>
          </a:p>
        </p:txBody>
      </p:sp>
      <p:pic>
        <p:nvPicPr>
          <p:cNvPr id="1029" name="Picture 5" descr="\\tweb\DavWWWRoot\sites\mg\asbfeo\comm\IMAGES\Social media\facebook-f-transparent.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815" t="16018" r="18591" b="6708"/>
          <a:stretch/>
        </p:blipFill>
        <p:spPr bwMode="auto">
          <a:xfrm>
            <a:off x="4980640" y="5270425"/>
            <a:ext cx="468000" cy="606847"/>
          </a:xfrm>
          <a:prstGeom prst="rect">
            <a:avLst/>
          </a:prstGeom>
          <a:noFill/>
          <a:extLst>
            <a:ext uri="{909E8E84-426E-40DD-AFC4-6F175D3DCCD1}">
              <a14:hiddenFill xmlns:a14="http://schemas.microsoft.com/office/drawing/2010/main">
                <a:solidFill>
                  <a:srgbClr val="FFFFFF"/>
                </a:solidFill>
              </a14:hiddenFill>
            </a:ext>
          </a:extLst>
        </p:spPr>
      </p:pic>
      <p:grpSp>
        <p:nvGrpSpPr>
          <p:cNvPr id="20" name="Group 12"/>
          <p:cNvGrpSpPr/>
          <p:nvPr/>
        </p:nvGrpSpPr>
        <p:grpSpPr>
          <a:xfrm>
            <a:off x="5705040" y="5311831"/>
            <a:ext cx="955192" cy="957420"/>
            <a:chOff x="5796136" y="5311831"/>
            <a:chExt cx="955192" cy="957420"/>
          </a:xfrm>
        </p:grpSpPr>
        <p:sp>
          <p:nvSpPr>
            <p:cNvPr id="36" name="Textfeld 287"/>
            <p:cNvSpPr txBox="1"/>
            <p:nvPr/>
          </p:nvSpPr>
          <p:spPr bwMode="gray">
            <a:xfrm>
              <a:off x="5796136" y="5961474"/>
              <a:ext cx="955192"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5 videos published</a:t>
              </a:r>
            </a:p>
          </p:txBody>
        </p:sp>
        <p:pic>
          <p:nvPicPr>
            <p:cNvPr id="3074" name="Picture 2" descr="\\tweb\DavWWWRoot\sites\mg\asbfeo\comm\IMAGES\Social media\white-youtube-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977844" y="5311831"/>
              <a:ext cx="502969" cy="49343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3"/>
          <p:cNvGrpSpPr/>
          <p:nvPr/>
        </p:nvGrpSpPr>
        <p:grpSpPr>
          <a:xfrm>
            <a:off x="7920488" y="5265192"/>
            <a:ext cx="1044000" cy="1004059"/>
            <a:chOff x="7884226" y="5265192"/>
            <a:chExt cx="1044000" cy="1004059"/>
          </a:xfrm>
        </p:grpSpPr>
        <p:sp>
          <p:nvSpPr>
            <p:cNvPr id="38" name="Textfeld 287"/>
            <p:cNvSpPr txBox="1"/>
            <p:nvPr/>
          </p:nvSpPr>
          <p:spPr bwMode="gray">
            <a:xfrm>
              <a:off x="7884226" y="5961474"/>
              <a:ext cx="1044000" cy="307777"/>
            </a:xfrm>
            <a:prstGeom prst="rect">
              <a:avLst/>
            </a:prstGeom>
            <a:noFill/>
          </p:spPr>
          <p:txBody>
            <a:bodyPr wrap="square" lIns="0" tIns="0" rIns="0" bIns="0" rtlCol="0" anchor="t" anchorCtr="0">
              <a:spAutoFit/>
            </a:bodyPr>
            <a:lstStyle>
              <a:defPPr>
                <a:defRPr lang="en-US"/>
              </a:defPPr>
              <a:lvl1pPr lvl="0">
                <a:spcAft>
                  <a:spcPts val="0"/>
                </a:spcAft>
                <a:defRPr sz="1400" b="1">
                  <a:solidFill>
                    <a:srgbClr val="808080"/>
                  </a:solidFill>
                </a:defRPr>
              </a:lvl1pPr>
            </a:lstStyle>
            <a:p>
              <a:pPr algn="ctr"/>
              <a:r>
                <a:rPr lang="en-US" sz="1000" dirty="0" smtClean="0">
                  <a:solidFill>
                    <a:schemeClr val="bg1"/>
                  </a:solidFill>
                </a:rPr>
                <a:t>8,500+ connections</a:t>
              </a:r>
            </a:p>
          </p:txBody>
        </p:sp>
        <p:pic>
          <p:nvPicPr>
            <p:cNvPr id="2050" name="Picture 2" descr="\\tweb\DavWWWRoot\sites\mg\asbfeo\comm\IMAGES\Social media\LinkedInwhite.pn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54226" y="5265192"/>
              <a:ext cx="504000" cy="504000"/>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Rectangle 1"/>
          <p:cNvSpPr/>
          <p:nvPr/>
        </p:nvSpPr>
        <p:spPr>
          <a:xfrm>
            <a:off x="4996538" y="4221088"/>
            <a:ext cx="3967950" cy="4589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900" noProof="1" smtClean="0">
                <a:solidFill>
                  <a:srgbClr val="193264"/>
                </a:solidFill>
              </a:rPr>
              <a:t>Left: Minister Craig Laundy, Ombudsman </a:t>
            </a:r>
            <a:r>
              <a:rPr lang="de-DE" sz="900" noProof="1">
                <a:solidFill>
                  <a:srgbClr val="193264"/>
                </a:solidFill>
              </a:rPr>
              <a:t>Kate </a:t>
            </a:r>
            <a:r>
              <a:rPr lang="de-DE" sz="900" noProof="1" smtClean="0">
                <a:solidFill>
                  <a:srgbClr val="193264"/>
                </a:solidFill>
              </a:rPr>
              <a:t>Carnell and  Jobs and Small Business Secretary </a:t>
            </a:r>
            <a:r>
              <a:rPr lang="en-AU" sz="900" dirty="0" smtClean="0">
                <a:solidFill>
                  <a:schemeClr val="tx1"/>
                </a:solidFill>
              </a:rPr>
              <a:t>Kerri </a:t>
            </a:r>
            <a:r>
              <a:rPr lang="en-AU" sz="900" dirty="0">
                <a:solidFill>
                  <a:schemeClr val="tx1"/>
                </a:solidFill>
              </a:rPr>
              <a:t>Hartland</a:t>
            </a:r>
            <a:r>
              <a:rPr lang="de-DE" sz="900" noProof="1" smtClean="0">
                <a:solidFill>
                  <a:schemeClr val="tx1"/>
                </a:solidFill>
              </a:rPr>
              <a:t>  </a:t>
            </a:r>
            <a:r>
              <a:rPr lang="de-DE" sz="900" noProof="1" smtClean="0">
                <a:solidFill>
                  <a:srgbClr val="193264"/>
                </a:solidFill>
              </a:rPr>
              <a:t>launch the Small Business Hub – 29 June 2018. Above: Cutting the ribbon</a:t>
            </a:r>
            <a:endParaRPr lang="de-DE" sz="900" noProof="1">
              <a:solidFill>
                <a:srgbClr val="193264"/>
              </a:solidFill>
            </a:endParaRPr>
          </a:p>
        </p:txBody>
      </p:sp>
      <p:grpSp>
        <p:nvGrpSpPr>
          <p:cNvPr id="22" name="Group 10"/>
          <p:cNvGrpSpPr/>
          <p:nvPr/>
        </p:nvGrpSpPr>
        <p:grpSpPr>
          <a:xfrm>
            <a:off x="353212" y="5229280"/>
            <a:ext cx="1044000" cy="1132304"/>
            <a:chOff x="353212" y="5229280"/>
            <a:chExt cx="1044000" cy="1132304"/>
          </a:xfrm>
        </p:grpSpPr>
        <p:sp>
          <p:nvSpPr>
            <p:cNvPr id="16" name="Rectangle 15"/>
            <p:cNvSpPr/>
            <p:nvPr/>
          </p:nvSpPr>
          <p:spPr>
            <a:xfrm>
              <a:off x="353212" y="5961474"/>
              <a:ext cx="1044000" cy="400110"/>
            </a:xfrm>
            <a:prstGeom prst="rect">
              <a:avLst/>
            </a:prstGeom>
          </p:spPr>
          <p:txBody>
            <a:bodyPr wrap="square">
              <a:spAutoFit/>
            </a:bodyPr>
            <a:lstStyle/>
            <a:p>
              <a:pPr algn="ctr"/>
              <a:r>
                <a:rPr lang="en-US" sz="1000" b="1" dirty="0" smtClean="0">
                  <a:solidFill>
                    <a:schemeClr val="bg1"/>
                  </a:solidFill>
                </a:rPr>
                <a:t>2,541 subscribers</a:t>
              </a:r>
              <a:endParaRPr lang="en-AU" sz="1000" b="1" dirty="0">
                <a:solidFill>
                  <a:schemeClr val="bg1"/>
                </a:solidFill>
              </a:endParaRPr>
            </a:p>
          </p:txBody>
        </p:sp>
        <p:pic>
          <p:nvPicPr>
            <p:cNvPr id="15"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15212" y="5229280"/>
              <a:ext cx="720000" cy="720000"/>
            </a:xfrm>
            <a:prstGeom prst="rect">
              <a:avLst/>
            </a:prstGeom>
          </p:spPr>
        </p:pic>
      </p:grpSp>
      <p:grpSp>
        <p:nvGrpSpPr>
          <p:cNvPr id="23" name="Group 8"/>
          <p:cNvGrpSpPr/>
          <p:nvPr/>
        </p:nvGrpSpPr>
        <p:grpSpPr>
          <a:xfrm>
            <a:off x="2561505" y="5229280"/>
            <a:ext cx="1060029" cy="1286192"/>
            <a:chOff x="2504929" y="5229280"/>
            <a:chExt cx="1060029" cy="1286192"/>
          </a:xfrm>
        </p:grpSpPr>
        <p:sp>
          <p:nvSpPr>
            <p:cNvPr id="12" name="Rectangle 11"/>
            <p:cNvSpPr/>
            <p:nvPr/>
          </p:nvSpPr>
          <p:spPr>
            <a:xfrm>
              <a:off x="2504929" y="5961474"/>
              <a:ext cx="1060029" cy="553998"/>
            </a:xfrm>
            <a:prstGeom prst="rect">
              <a:avLst/>
            </a:prstGeom>
          </p:spPr>
          <p:txBody>
            <a:bodyPr wrap="square">
              <a:spAutoFit/>
            </a:bodyPr>
            <a:lstStyle/>
            <a:p>
              <a:pPr algn="ctr"/>
              <a:r>
                <a:rPr lang="en-AU" sz="1000" b="1" dirty="0" smtClean="0">
                  <a:solidFill>
                    <a:schemeClr val="bg1"/>
                  </a:solidFill>
                </a:rPr>
                <a:t>15 media statements released</a:t>
              </a:r>
              <a:endParaRPr lang="en-AU" sz="1000" b="1" dirty="0">
                <a:solidFill>
                  <a:schemeClr val="bg1"/>
                </a:solidFill>
              </a:endParaRPr>
            </a:p>
          </p:txBody>
        </p:sp>
        <p:pic>
          <p:nvPicPr>
            <p:cNvPr id="17"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674943" y="5229280"/>
              <a:ext cx="720000" cy="720000"/>
            </a:xfrm>
            <a:prstGeom prst="rect">
              <a:avLst/>
            </a:prstGeom>
          </p:spPr>
        </p:pic>
      </p:grpSp>
      <p:grpSp>
        <p:nvGrpSpPr>
          <p:cNvPr id="24" name="Group 7"/>
          <p:cNvGrpSpPr/>
          <p:nvPr/>
        </p:nvGrpSpPr>
        <p:grpSpPr>
          <a:xfrm>
            <a:off x="3707904" y="5229280"/>
            <a:ext cx="1044000" cy="1132304"/>
            <a:chOff x="3564959" y="5229280"/>
            <a:chExt cx="1044000" cy="1132304"/>
          </a:xfrm>
        </p:grpSpPr>
        <p:sp>
          <p:nvSpPr>
            <p:cNvPr id="33" name="Rectangle 32"/>
            <p:cNvSpPr/>
            <p:nvPr/>
          </p:nvSpPr>
          <p:spPr>
            <a:xfrm>
              <a:off x="3564959" y="5961474"/>
              <a:ext cx="1044000" cy="400110"/>
            </a:xfrm>
            <a:prstGeom prst="rect">
              <a:avLst/>
            </a:prstGeom>
          </p:spPr>
          <p:txBody>
            <a:bodyPr wrap="square">
              <a:spAutoFit/>
            </a:bodyPr>
            <a:lstStyle/>
            <a:p>
              <a:pPr algn="ctr"/>
              <a:r>
                <a:rPr lang="en-US" sz="1000" b="1" dirty="0" smtClean="0">
                  <a:solidFill>
                    <a:schemeClr val="bg1"/>
                  </a:solidFill>
                </a:rPr>
                <a:t>56,929 visits in 2018</a:t>
              </a:r>
            </a:p>
          </p:txBody>
        </p:sp>
        <p:pic>
          <p:nvPicPr>
            <p:cNvPr id="18" name="Picture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697452" y="5229280"/>
              <a:ext cx="779015" cy="720000"/>
            </a:xfrm>
            <a:prstGeom prst="rect">
              <a:avLst/>
            </a:prstGeom>
          </p:spPr>
        </p:pic>
      </p:grpSp>
      <p:grpSp>
        <p:nvGrpSpPr>
          <p:cNvPr id="25" name="Group 9"/>
          <p:cNvGrpSpPr/>
          <p:nvPr/>
        </p:nvGrpSpPr>
        <p:grpSpPr>
          <a:xfrm>
            <a:off x="1554765" y="5229280"/>
            <a:ext cx="849187" cy="1286192"/>
            <a:chOff x="1493664" y="5229280"/>
            <a:chExt cx="849187" cy="1286192"/>
          </a:xfrm>
        </p:grpSpPr>
        <p:sp>
          <p:nvSpPr>
            <p:cNvPr id="52" name="Rectangle 51"/>
            <p:cNvSpPr/>
            <p:nvPr/>
          </p:nvSpPr>
          <p:spPr>
            <a:xfrm>
              <a:off x="1493664" y="5961474"/>
              <a:ext cx="849187" cy="553998"/>
            </a:xfrm>
            <a:prstGeom prst="rect">
              <a:avLst/>
            </a:prstGeom>
          </p:spPr>
          <p:txBody>
            <a:bodyPr wrap="square">
              <a:spAutoFit/>
            </a:bodyPr>
            <a:lstStyle/>
            <a:p>
              <a:pPr algn="ctr"/>
              <a:r>
                <a:rPr lang="de-DE" sz="1000" b="1" noProof="1" smtClean="0">
                  <a:solidFill>
                    <a:schemeClr val="bg1"/>
                  </a:solidFill>
                </a:rPr>
                <a:t>More than 100</a:t>
              </a:r>
            </a:p>
            <a:p>
              <a:pPr algn="ctr"/>
              <a:r>
                <a:rPr lang="de-DE" sz="1000" b="1" noProof="1" smtClean="0">
                  <a:solidFill>
                    <a:schemeClr val="bg1"/>
                  </a:solidFill>
                </a:rPr>
                <a:t>mentions</a:t>
              </a:r>
              <a:endParaRPr lang="de-DE" sz="1000" b="1" noProof="1">
                <a:solidFill>
                  <a:schemeClr val="bg1"/>
                </a:solidFill>
              </a:endParaRPr>
            </a:p>
          </p:txBody>
        </p:sp>
        <p:pic>
          <p:nvPicPr>
            <p:cNvPr id="19" name="Picture 1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558257" y="5229280"/>
              <a:ext cx="720000" cy="720000"/>
            </a:xfrm>
            <a:prstGeom prst="rect">
              <a:avLst/>
            </a:prstGeom>
          </p:spPr>
        </p:pic>
      </p:grpSp>
      <p:pic>
        <p:nvPicPr>
          <p:cNvPr id="27" name="Picture 25"/>
          <p:cNvPicPr>
            <a:picLocks noChangeAspect="1"/>
          </p:cNvPicPr>
          <p:nvPr/>
        </p:nvPicPr>
        <p:blipFill rotWithShape="1">
          <a:blip r:embed="rId11" cstate="print">
            <a:extLst>
              <a:ext uri="{28A0092B-C50C-407E-A947-70E740481C1C}">
                <a14:useLocalDpi xmlns:a14="http://schemas.microsoft.com/office/drawing/2010/main" val="0"/>
              </a:ext>
            </a:extLst>
          </a:blip>
          <a:srcRect/>
          <a:stretch/>
        </p:blipFill>
        <p:spPr>
          <a:xfrm>
            <a:off x="5041615" y="1104824"/>
            <a:ext cx="3868613" cy="3089333"/>
          </a:xfrm>
          <a:prstGeom prst="rect">
            <a:avLst/>
          </a:prstGeom>
        </p:spPr>
      </p:pic>
      <p:sp>
        <p:nvSpPr>
          <p:cNvPr id="5" name="Rectangle 11"/>
          <p:cNvSpPr/>
          <p:nvPr/>
        </p:nvSpPr>
        <p:spPr>
          <a:xfrm>
            <a:off x="4909598" y="764704"/>
            <a:ext cx="3113353" cy="338554"/>
          </a:xfrm>
          <a:prstGeom prst="rect">
            <a:avLst/>
          </a:prstGeom>
        </p:spPr>
        <p:txBody>
          <a:bodyPr wrap="none">
            <a:spAutoFit/>
          </a:bodyPr>
          <a:lstStyle/>
          <a:p>
            <a:pPr algn="ctr"/>
            <a:r>
              <a:rPr lang="en-AU" sz="1600" b="1" dirty="0" smtClean="0">
                <a:solidFill>
                  <a:srgbClr val="193264"/>
                </a:solidFill>
              </a:rPr>
              <a:t>Small Business Hub launched</a:t>
            </a:r>
            <a:endParaRPr lang="en-AU" sz="1600" b="1" dirty="0">
              <a:solidFill>
                <a:srgbClr val="193264"/>
              </a:solidFill>
            </a:endParaRPr>
          </a:p>
        </p:txBody>
      </p:sp>
      <p:pic>
        <p:nvPicPr>
          <p:cNvPr id="34" name="Picture 33"/>
          <p:cNvPicPr>
            <a:picLocks noChangeAspect="1"/>
          </p:cNvPicPr>
          <p:nvPr/>
        </p:nvPicPr>
        <p:blipFill rotWithShape="1">
          <a:blip r:embed="rId12" cstate="print">
            <a:extLst>
              <a:ext uri="{28A0092B-C50C-407E-A947-70E740481C1C}">
                <a14:useLocalDpi xmlns:a14="http://schemas.microsoft.com/office/drawing/2010/main" val="0"/>
              </a:ext>
            </a:extLst>
          </a:blip>
          <a:srcRect l="-262" r="-262"/>
          <a:stretch/>
        </p:blipFill>
        <p:spPr>
          <a:xfrm>
            <a:off x="602540" y="3484991"/>
            <a:ext cx="2301003" cy="1287544"/>
          </a:xfrm>
          <a:prstGeom prst="rect">
            <a:avLst/>
          </a:prstGeom>
        </p:spPr>
      </p:pic>
      <p:pic>
        <p:nvPicPr>
          <p:cNvPr id="4" name="Picture 3"/>
          <p:cNvPicPr>
            <a:picLocks noChangeAspect="1"/>
          </p:cNvPicPr>
          <p:nvPr/>
        </p:nvPicPr>
        <p:blipFill rotWithShape="1">
          <a:blip r:embed="rId13" cstate="print">
            <a:extLst>
              <a:ext uri="{28A0092B-C50C-407E-A947-70E740481C1C}">
                <a14:useLocalDpi xmlns:a14="http://schemas.microsoft.com/office/drawing/2010/main" val="0"/>
              </a:ext>
            </a:extLst>
          </a:blip>
          <a:srcRect l="9571" t="10441" r="23286" b="2399"/>
          <a:stretch/>
        </p:blipFill>
        <p:spPr>
          <a:xfrm>
            <a:off x="3091519" y="3484990"/>
            <a:ext cx="1767065" cy="1290288"/>
          </a:xfrm>
          <a:prstGeom prst="rect">
            <a:avLst/>
          </a:prstGeom>
        </p:spPr>
      </p:pic>
    </p:spTree>
    <p:extLst>
      <p:ext uri="{BB962C8B-B14F-4D97-AF65-F5344CB8AC3E}">
        <p14:creationId xmlns:p14="http://schemas.microsoft.com/office/powerpoint/2010/main" val="279112576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5652121" y="4180910"/>
            <a:ext cx="3096344" cy="2236964"/>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4</a:t>
            </a:r>
            <a:endParaRPr lang="en-AU" sz="1050" dirty="0"/>
          </a:p>
        </p:txBody>
      </p:sp>
      <p:sp>
        <p:nvSpPr>
          <p:cNvPr id="36" name="Rectangle 35"/>
          <p:cNvSpPr/>
          <p:nvPr/>
        </p:nvSpPr>
        <p:spPr>
          <a:xfrm>
            <a:off x="5760224" y="4705134"/>
            <a:ext cx="2880137" cy="1591526"/>
          </a:xfrm>
          <a:prstGeom prst="rect">
            <a:avLst/>
          </a:prstGeom>
        </p:spPr>
        <p:txBody>
          <a:bodyPr wrap="square">
            <a:spAutoFit/>
          </a:bodyPr>
          <a:lstStyle/>
          <a:p>
            <a:pPr marL="18000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ASBFEO met with Mr John Murray AM regarding the review of the Security of Payments legislation.</a:t>
            </a:r>
          </a:p>
          <a:p>
            <a:pPr marL="18000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We are analysing the benefits and costs if statutory trusts were implemented in the building and construction industry (Rec 85).</a:t>
            </a:r>
          </a:p>
        </p:txBody>
      </p:sp>
      <p:sp>
        <p:nvSpPr>
          <p:cNvPr id="9" name="TextBox 8"/>
          <p:cNvSpPr txBox="1"/>
          <p:nvPr/>
        </p:nvSpPr>
        <p:spPr>
          <a:xfrm>
            <a:off x="309405" y="838453"/>
            <a:ext cx="4818495" cy="646331"/>
          </a:xfrm>
          <a:prstGeom prst="rect">
            <a:avLst/>
          </a:prstGeom>
          <a:noFill/>
        </p:spPr>
        <p:txBody>
          <a:bodyPr wrap="square" rtlCol="0">
            <a:spAutoFit/>
          </a:bodyPr>
          <a:lstStyle/>
          <a:p>
            <a:r>
              <a:rPr lang="en-AU" b="1" dirty="0" smtClean="0">
                <a:solidFill>
                  <a:srgbClr val="00A0AC"/>
                </a:solidFill>
              </a:rPr>
              <a:t>Affordable capital </a:t>
            </a:r>
            <a:r>
              <a:rPr lang="en-AU" b="1" dirty="0">
                <a:solidFill>
                  <a:srgbClr val="00A0AC"/>
                </a:solidFill>
              </a:rPr>
              <a:t>for SME </a:t>
            </a:r>
            <a:r>
              <a:rPr lang="en-AU" b="1" dirty="0" smtClean="0">
                <a:solidFill>
                  <a:srgbClr val="00A0AC"/>
                </a:solidFill>
              </a:rPr>
              <a:t>growth inquiry</a:t>
            </a:r>
            <a:endParaRPr lang="en-AU" b="1" dirty="0">
              <a:solidFill>
                <a:srgbClr val="00A0AC"/>
              </a:solidFill>
            </a:endParaRPr>
          </a:p>
          <a:p>
            <a:endParaRPr lang="en-AU" b="1" dirty="0">
              <a:solidFill>
                <a:srgbClr val="00A0AC"/>
              </a:solidFill>
            </a:endParaRPr>
          </a:p>
        </p:txBody>
      </p:sp>
      <p:sp>
        <p:nvSpPr>
          <p:cNvPr id="30" name="Rounded Rectangle 29"/>
          <p:cNvSpPr/>
          <p:nvPr/>
        </p:nvSpPr>
        <p:spPr>
          <a:xfrm>
            <a:off x="281260" y="2648056"/>
            <a:ext cx="5154835" cy="1130660"/>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18" name="Rectangle 2"/>
          <p:cNvSpPr/>
          <p:nvPr/>
        </p:nvSpPr>
        <p:spPr>
          <a:xfrm>
            <a:off x="388268" y="1224727"/>
            <a:ext cx="4625314" cy="1196161"/>
          </a:xfrm>
          <a:prstGeom prst="rect">
            <a:avLst/>
          </a:prstGeom>
        </p:spPr>
        <p:txBody>
          <a:bodyPr wrap="square">
            <a:spAutoFit/>
          </a:bodyPr>
          <a:lstStyle/>
          <a:p>
            <a:pPr marL="180000" indent="-180000">
              <a:lnSpc>
                <a:spcPct val="114000"/>
              </a:lnSpc>
              <a:spcBef>
                <a:spcPts val="100"/>
              </a:spcBef>
              <a:spcAft>
                <a:spcPts val="100"/>
              </a:spcAft>
              <a:buFont typeface="Arial" panose="020B0604020202020204" pitchFamily="34" charset="0"/>
              <a:buChar char="•"/>
            </a:pPr>
            <a:r>
              <a:rPr lang="en-AU" sz="1200" dirty="0" smtClean="0"/>
              <a:t>Eight key </a:t>
            </a:r>
            <a:r>
              <a:rPr lang="en-AU" sz="1200" dirty="0"/>
              <a:t>recommendations to increase supply into the capital gap and to help </a:t>
            </a:r>
            <a:r>
              <a:rPr lang="en-AU" sz="1200" dirty="0" smtClean="0"/>
              <a:t>SMEs to </a:t>
            </a:r>
            <a:r>
              <a:rPr lang="en-AU" sz="1200" dirty="0"/>
              <a:t>be finance </a:t>
            </a:r>
            <a:r>
              <a:rPr lang="en-AU" sz="1200" dirty="0" smtClean="0"/>
              <a:t>ready.</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smtClean="0"/>
              <a:t>Follows </a:t>
            </a:r>
            <a:r>
              <a:rPr lang="en-AU" sz="1200" dirty="0"/>
              <a:t>our </a:t>
            </a:r>
            <a:r>
              <a:rPr lang="en-AU" sz="1200" dirty="0" smtClean="0"/>
              <a:t>report </a:t>
            </a:r>
            <a:r>
              <a:rPr lang="en-AU" sz="1200" i="1" dirty="0" smtClean="0"/>
              <a:t>Barriers </a:t>
            </a:r>
            <a:r>
              <a:rPr lang="en-AU" sz="1200" i="1" dirty="0"/>
              <a:t>to Investment </a:t>
            </a:r>
            <a:r>
              <a:rPr lang="en-AU" sz="1200" dirty="0"/>
              <a:t>and other reports that identified a funding gap for </a:t>
            </a:r>
            <a:r>
              <a:rPr lang="en-AU" sz="1200" dirty="0" smtClean="0"/>
              <a:t>long-term </a:t>
            </a:r>
            <a:r>
              <a:rPr lang="en-AU" sz="1200" dirty="0"/>
              <a:t>SME </a:t>
            </a:r>
            <a:r>
              <a:rPr lang="en-AU" sz="1200" dirty="0" smtClean="0"/>
              <a:t>capital.</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smtClean="0"/>
              <a:t>Stakeholders </a:t>
            </a:r>
            <a:r>
              <a:rPr lang="en-AU" sz="1200" dirty="0"/>
              <a:t>have started providing information for </a:t>
            </a:r>
            <a:r>
              <a:rPr lang="en-AU" sz="1200" dirty="0" smtClean="0"/>
              <a:t>SMEs.</a:t>
            </a:r>
            <a:endParaRPr lang="en-AU" sz="1200" dirty="0"/>
          </a:p>
        </p:txBody>
      </p:sp>
      <p:sp>
        <p:nvSpPr>
          <p:cNvPr id="20" name="Rounded Rectangle 40"/>
          <p:cNvSpPr/>
          <p:nvPr/>
        </p:nvSpPr>
        <p:spPr>
          <a:xfrm>
            <a:off x="251520" y="715516"/>
            <a:ext cx="8496944" cy="1777380"/>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1" name="Rectangle 10"/>
          <p:cNvSpPr/>
          <p:nvPr/>
        </p:nvSpPr>
        <p:spPr>
          <a:xfrm>
            <a:off x="398812" y="3017388"/>
            <a:ext cx="4893268" cy="723853"/>
          </a:xfrm>
          <a:prstGeom prst="rect">
            <a:avLst/>
          </a:prstGeom>
        </p:spPr>
        <p:txBody>
          <a:bodyPr wrap="square">
            <a:spAutoFit/>
          </a:bodyPr>
          <a:lstStyle/>
          <a:p>
            <a:pPr marL="180000" indent="-180000">
              <a:lnSpc>
                <a:spcPct val="114000"/>
              </a:lnSpc>
              <a:spcBef>
                <a:spcPts val="100"/>
              </a:spcBef>
              <a:spcAft>
                <a:spcPts val="100"/>
              </a:spcAft>
              <a:buFont typeface="Arial" panose="020B0604020202020204" pitchFamily="34" charset="0"/>
              <a:buChar char="•"/>
            </a:pPr>
            <a:r>
              <a:rPr lang="en-AU" sz="1200" dirty="0">
                <a:solidFill>
                  <a:schemeClr val="bg1"/>
                </a:solidFill>
              </a:rPr>
              <a:t>The module on small business was </a:t>
            </a:r>
            <a:r>
              <a:rPr lang="en-AU" sz="1200" dirty="0" smtClean="0">
                <a:solidFill>
                  <a:schemeClr val="bg1"/>
                </a:solidFill>
              </a:rPr>
              <a:t>limited</a:t>
            </a:r>
            <a:r>
              <a:rPr lang="en-AU" sz="1200" dirty="0">
                <a:solidFill>
                  <a:schemeClr val="bg1"/>
                </a:solidFill>
              </a:rPr>
              <a:t>. </a:t>
            </a:r>
            <a:r>
              <a:rPr lang="en-AU" sz="1200" dirty="0" smtClean="0">
                <a:solidFill>
                  <a:schemeClr val="bg1"/>
                </a:solidFill>
              </a:rPr>
              <a:t>ASBFEO </a:t>
            </a:r>
            <a:r>
              <a:rPr lang="en-AU" sz="1200" dirty="0">
                <a:solidFill>
                  <a:schemeClr val="bg1"/>
                </a:solidFill>
              </a:rPr>
              <a:t>has </a:t>
            </a:r>
            <a:r>
              <a:rPr lang="en-AU" sz="1200" dirty="0" smtClean="0">
                <a:solidFill>
                  <a:schemeClr val="bg1"/>
                </a:solidFill>
              </a:rPr>
              <a:t>further ‘intelligence</a:t>
            </a:r>
            <a:r>
              <a:rPr lang="en-AU" sz="1200" dirty="0">
                <a:solidFill>
                  <a:schemeClr val="bg1"/>
                </a:solidFill>
              </a:rPr>
              <a:t>’ to share with the Royal Commission and hopes </a:t>
            </a:r>
            <a:r>
              <a:rPr lang="en-AU" sz="1200" dirty="0" smtClean="0">
                <a:solidFill>
                  <a:schemeClr val="bg1"/>
                </a:solidFill>
              </a:rPr>
              <a:t>to have another </a:t>
            </a:r>
            <a:r>
              <a:rPr lang="en-AU" sz="1200" dirty="0">
                <a:solidFill>
                  <a:schemeClr val="bg1"/>
                </a:solidFill>
              </a:rPr>
              <a:t>chance to provide greater input.</a:t>
            </a:r>
          </a:p>
        </p:txBody>
      </p:sp>
      <p:sp>
        <p:nvSpPr>
          <p:cNvPr id="22" name="Rectangle 11"/>
          <p:cNvSpPr/>
          <p:nvPr/>
        </p:nvSpPr>
        <p:spPr>
          <a:xfrm>
            <a:off x="356921" y="2648056"/>
            <a:ext cx="2326278" cy="369332"/>
          </a:xfrm>
          <a:prstGeom prst="rect">
            <a:avLst/>
          </a:prstGeom>
        </p:spPr>
        <p:txBody>
          <a:bodyPr wrap="none">
            <a:spAutoFit/>
          </a:bodyPr>
          <a:lstStyle/>
          <a:p>
            <a:pPr algn="ctr"/>
            <a:r>
              <a:rPr lang="en-AU" b="1" dirty="0">
                <a:solidFill>
                  <a:schemeClr val="bg1"/>
                </a:solidFill>
              </a:rPr>
              <a:t>Royal </a:t>
            </a:r>
            <a:r>
              <a:rPr lang="en-AU" b="1" dirty="0" smtClean="0">
                <a:solidFill>
                  <a:schemeClr val="bg1"/>
                </a:solidFill>
              </a:rPr>
              <a:t>Commission </a:t>
            </a:r>
            <a:endParaRPr lang="en-AU" b="1" dirty="0">
              <a:solidFill>
                <a:schemeClr val="bg1"/>
              </a:solidFill>
            </a:endParaRPr>
          </a:p>
        </p:txBody>
      </p:sp>
      <p:sp>
        <p:nvSpPr>
          <p:cNvPr id="3" name="Rectangle 1"/>
          <p:cNvSpPr/>
          <p:nvPr/>
        </p:nvSpPr>
        <p:spPr>
          <a:xfrm>
            <a:off x="5902502" y="4293096"/>
            <a:ext cx="2595582" cy="369332"/>
          </a:xfrm>
          <a:prstGeom prst="rect">
            <a:avLst/>
          </a:prstGeom>
        </p:spPr>
        <p:txBody>
          <a:bodyPr wrap="none">
            <a:spAutoFit/>
          </a:bodyPr>
          <a:lstStyle/>
          <a:p>
            <a:r>
              <a:rPr lang="en-AU" b="1" dirty="0">
                <a:solidFill>
                  <a:schemeClr val="bg1"/>
                </a:solidFill>
              </a:rPr>
              <a:t>Security of Payments </a:t>
            </a:r>
          </a:p>
        </p:txBody>
      </p:sp>
      <p:sp>
        <p:nvSpPr>
          <p:cNvPr id="10" name="Rectangle 9"/>
          <p:cNvSpPr/>
          <p:nvPr/>
        </p:nvSpPr>
        <p:spPr>
          <a:xfrm>
            <a:off x="398812" y="4437112"/>
            <a:ext cx="2899699" cy="1827680"/>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dirty="0" smtClean="0"/>
              <a:t>The </a:t>
            </a:r>
            <a:r>
              <a:rPr lang="en-AU" sz="1200" dirty="0"/>
              <a:t>results are in from a targeted survey of 1600 small businesses about when and how they see disputes and the choices they </a:t>
            </a:r>
            <a:r>
              <a:rPr lang="en-AU" sz="1200" dirty="0" smtClean="0"/>
              <a:t>make.</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a:t>The findings will inform the next phase of the </a:t>
            </a:r>
            <a:r>
              <a:rPr lang="en-AU" sz="1200" dirty="0" smtClean="0"/>
              <a:t>Access to justice inquiry.</a:t>
            </a:r>
            <a:endParaRPr lang="en-AU" sz="1200" dirty="0"/>
          </a:p>
          <a:p>
            <a:pPr marL="180000" indent="-180000">
              <a:lnSpc>
                <a:spcPct val="114000"/>
              </a:lnSpc>
              <a:spcBef>
                <a:spcPts val="100"/>
              </a:spcBef>
              <a:spcAft>
                <a:spcPts val="100"/>
              </a:spcAft>
              <a:buFont typeface="Arial" panose="020B0604020202020204" pitchFamily="34" charset="0"/>
              <a:buChar char="•"/>
            </a:pPr>
            <a:r>
              <a:rPr lang="en-AU" sz="1200" dirty="0"/>
              <a:t>The report is due for release in the next </a:t>
            </a:r>
            <a:r>
              <a:rPr lang="en-AU" sz="1200" dirty="0" smtClean="0"/>
              <a:t>quarter.</a:t>
            </a:r>
            <a:endParaRPr lang="en-AU" sz="1200" dirty="0"/>
          </a:p>
        </p:txBody>
      </p:sp>
      <p:pic>
        <p:nvPicPr>
          <p:cNvPr id="12" name="Picture 39"/>
          <p:cNvPicPr/>
          <p:nvPr/>
        </p:nvPicPr>
        <p:blipFill rotWithShape="1">
          <a:blip r:embed="rId2"/>
          <a:srcRect l="17060" t="12563" r="67614" b="10199"/>
          <a:stretch/>
        </p:blipFill>
        <p:spPr bwMode="auto">
          <a:xfrm rot="403988">
            <a:off x="6485394" y="982241"/>
            <a:ext cx="2029202" cy="2877293"/>
          </a:xfrm>
          <a:prstGeom prst="rect">
            <a:avLst/>
          </a:prstGeom>
          <a:ln w="3175">
            <a:solidFill>
              <a:schemeClr val="tx1"/>
            </a:solidFill>
          </a:ln>
          <a:extLst>
            <a:ext uri="{53640926-AAD7-44D8-BBD7-CCE9431645EC}">
              <a14:shadowObscured xmlns:a14="http://schemas.microsoft.com/office/drawing/2010/main"/>
            </a:ext>
          </a:extLst>
        </p:spPr>
      </p:pic>
      <p:pic>
        <p:nvPicPr>
          <p:cNvPr id="13" name="Picture 36"/>
          <p:cNvPicPr/>
          <p:nvPr/>
        </p:nvPicPr>
        <p:blipFill rotWithShape="1">
          <a:blip r:embed="rId3" cstate="screen">
            <a:extLst>
              <a:ext uri="{28A0092B-C50C-407E-A947-70E740481C1C}">
                <a14:useLocalDpi xmlns:a14="http://schemas.microsoft.com/office/drawing/2010/main"/>
              </a:ext>
            </a:extLst>
          </a:blip>
          <a:srcRect/>
          <a:stretch/>
        </p:blipFill>
        <p:spPr bwMode="auto">
          <a:xfrm rot="21297973">
            <a:off x="5540666" y="954633"/>
            <a:ext cx="1981835" cy="2861945"/>
          </a:xfrm>
          <a:prstGeom prst="rect">
            <a:avLst/>
          </a:prstGeom>
          <a:ln w="3175">
            <a:solidFill>
              <a:schemeClr val="tx1"/>
            </a:solidFill>
          </a:ln>
          <a:extLst>
            <a:ext uri="{53640926-AAD7-44D8-BBD7-CCE9431645EC}">
              <a14:shadowObscured xmlns:a14="http://schemas.microsoft.com/office/drawing/2010/main"/>
            </a:ext>
          </a:extLst>
        </p:spPr>
      </p:pic>
      <p:pic>
        <p:nvPicPr>
          <p:cNvPr id="14" name="Picture 40"/>
          <p:cNvPicPr/>
          <p:nvPr/>
        </p:nvPicPr>
        <p:blipFill rotWithShape="1">
          <a:blip r:embed="rId4"/>
          <a:srcRect l="65983" t="18856" r="15221" b="4079"/>
          <a:stretch/>
        </p:blipFill>
        <p:spPr bwMode="auto">
          <a:xfrm>
            <a:off x="3360055" y="4005064"/>
            <a:ext cx="2004033" cy="2311268"/>
          </a:xfrm>
          <a:prstGeom prst="rect">
            <a:avLst/>
          </a:prstGeom>
          <a:ln w="3175">
            <a:noFill/>
          </a:ln>
          <a:extLst>
            <a:ext uri="{53640926-AAD7-44D8-BBD7-CCE9431645EC}">
              <a14:shadowObscured xmlns:a14="http://schemas.microsoft.com/office/drawing/2010/main"/>
            </a:ext>
          </a:extLst>
        </p:spPr>
      </p:pic>
      <p:sp>
        <p:nvSpPr>
          <p:cNvPr id="16" name="Rounded Rectangle 41"/>
          <p:cNvSpPr/>
          <p:nvPr/>
        </p:nvSpPr>
        <p:spPr>
          <a:xfrm>
            <a:off x="251520" y="3938611"/>
            <a:ext cx="5256584" cy="2465440"/>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17" name="Rectangle 10"/>
          <p:cNvSpPr/>
          <p:nvPr/>
        </p:nvSpPr>
        <p:spPr>
          <a:xfrm>
            <a:off x="467544" y="4016220"/>
            <a:ext cx="2877711" cy="369332"/>
          </a:xfrm>
          <a:prstGeom prst="rect">
            <a:avLst/>
          </a:prstGeom>
        </p:spPr>
        <p:txBody>
          <a:bodyPr wrap="none">
            <a:spAutoFit/>
          </a:bodyPr>
          <a:lstStyle/>
          <a:p>
            <a:r>
              <a:rPr lang="en-AU" b="1" dirty="0">
                <a:solidFill>
                  <a:srgbClr val="AACD72"/>
                </a:solidFill>
              </a:rPr>
              <a:t>Access to justice survey</a:t>
            </a:r>
          </a:p>
        </p:txBody>
      </p:sp>
    </p:spTree>
    <p:extLst>
      <p:ext uri="{BB962C8B-B14F-4D97-AF65-F5344CB8AC3E}">
        <p14:creationId xmlns:p14="http://schemas.microsoft.com/office/powerpoint/2010/main" val="14715328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41"/>
          <p:cNvSpPr/>
          <p:nvPr/>
        </p:nvSpPr>
        <p:spPr>
          <a:xfrm>
            <a:off x="216048" y="4174775"/>
            <a:ext cx="2419337" cy="2483169"/>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28" name="Rounded Rectangle 27"/>
          <p:cNvSpPr/>
          <p:nvPr/>
        </p:nvSpPr>
        <p:spPr>
          <a:xfrm>
            <a:off x="4658546" y="661919"/>
            <a:ext cx="4251500" cy="3415153"/>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5</a:t>
            </a:r>
            <a:endParaRPr lang="en-AU" sz="1050" dirty="0"/>
          </a:p>
        </p:txBody>
      </p:sp>
      <p:sp>
        <p:nvSpPr>
          <p:cNvPr id="36" name="Rectangle 35"/>
          <p:cNvSpPr/>
          <p:nvPr/>
        </p:nvSpPr>
        <p:spPr>
          <a:xfrm>
            <a:off x="4826962" y="1024745"/>
            <a:ext cx="3993510" cy="3090718"/>
          </a:xfrm>
          <a:prstGeom prst="rect">
            <a:avLst/>
          </a:prstGeom>
        </p:spPr>
        <p:txBody>
          <a:bodyPr wrap="square">
            <a:spAutoFit/>
          </a:bodyPr>
          <a:lstStyle/>
          <a:p>
            <a:pPr marL="18000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Inquiry </a:t>
            </a:r>
            <a:r>
              <a:rPr lang="en-AU" sz="1200" b="1" dirty="0">
                <a:solidFill>
                  <a:schemeClr val="bg1"/>
                </a:solidFill>
              </a:rPr>
              <a:t>into the Franchising Code of </a:t>
            </a:r>
            <a:r>
              <a:rPr lang="en-AU" sz="1200" b="1" dirty="0" smtClean="0">
                <a:solidFill>
                  <a:schemeClr val="bg1"/>
                </a:solidFill>
              </a:rPr>
              <a:t>Conduct – recommendations </a:t>
            </a:r>
            <a:r>
              <a:rPr lang="en-AU" sz="1200" b="1" dirty="0">
                <a:solidFill>
                  <a:schemeClr val="bg1"/>
                </a:solidFill>
              </a:rPr>
              <a:t>included strengthening the definition of ‘good faith’ and </a:t>
            </a:r>
            <a:r>
              <a:rPr lang="en-AU" sz="1200" b="1" dirty="0" smtClean="0">
                <a:solidFill>
                  <a:schemeClr val="bg1"/>
                </a:solidFill>
              </a:rPr>
              <a:t>providing </a:t>
            </a:r>
            <a:r>
              <a:rPr lang="en-AU" sz="1200" b="1" dirty="0">
                <a:solidFill>
                  <a:schemeClr val="bg1"/>
                </a:solidFill>
              </a:rPr>
              <a:t>the regulator with rights to investigate suspected breaches; changes to the disclosure document; mandated arbitration; and expressly prohibit unfair contract </a:t>
            </a:r>
            <a:r>
              <a:rPr lang="en-AU" sz="1200" b="1" dirty="0" smtClean="0">
                <a:solidFill>
                  <a:schemeClr val="bg1"/>
                </a:solidFill>
              </a:rPr>
              <a:t>terms</a:t>
            </a:r>
            <a:endParaRPr lang="en-AU" sz="1200" b="1" dirty="0">
              <a:solidFill>
                <a:schemeClr val="bg1"/>
              </a:solidFill>
            </a:endParaRPr>
          </a:p>
          <a:p>
            <a:pPr marL="180000" lvl="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Responses </a:t>
            </a:r>
            <a:r>
              <a:rPr lang="en-AU" sz="1200" b="1" dirty="0">
                <a:solidFill>
                  <a:schemeClr val="bg1"/>
                </a:solidFill>
              </a:rPr>
              <a:t>to Black Economy Taskforce </a:t>
            </a:r>
            <a:r>
              <a:rPr lang="en-AU" sz="1200" b="1" dirty="0" smtClean="0">
                <a:solidFill>
                  <a:schemeClr val="bg1"/>
                </a:solidFill>
              </a:rPr>
              <a:t>initiatives, including single touch payroll, </a:t>
            </a:r>
            <a:r>
              <a:rPr lang="en-AU" sz="1200" b="1" dirty="0">
                <a:solidFill>
                  <a:schemeClr val="bg1"/>
                </a:solidFill>
              </a:rPr>
              <a:t>in increasing the integrity of government procurement and introducing an economy cash payment </a:t>
            </a:r>
            <a:r>
              <a:rPr lang="en-AU" sz="1200" b="1" dirty="0" smtClean="0">
                <a:solidFill>
                  <a:schemeClr val="bg1"/>
                </a:solidFill>
              </a:rPr>
              <a:t>limit</a:t>
            </a:r>
            <a:endParaRPr lang="en-AU" sz="1200" b="1" dirty="0">
              <a:solidFill>
                <a:schemeClr val="bg1"/>
              </a:solidFill>
            </a:endParaRPr>
          </a:p>
          <a:p>
            <a:pPr marL="18000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Terms </a:t>
            </a:r>
            <a:r>
              <a:rPr lang="en-AU" sz="1200" b="1" dirty="0">
                <a:solidFill>
                  <a:schemeClr val="bg1"/>
                </a:solidFill>
              </a:rPr>
              <a:t>of reference for </a:t>
            </a:r>
            <a:r>
              <a:rPr lang="en-AU" sz="1200" b="1" dirty="0" smtClean="0">
                <a:solidFill>
                  <a:schemeClr val="bg1"/>
                </a:solidFill>
              </a:rPr>
              <a:t>Australian Financial Complaints Authority and interim </a:t>
            </a:r>
            <a:r>
              <a:rPr lang="en-AU" sz="1200" b="1" dirty="0">
                <a:solidFill>
                  <a:schemeClr val="bg1"/>
                </a:solidFill>
              </a:rPr>
              <a:t>funding </a:t>
            </a:r>
            <a:r>
              <a:rPr lang="en-AU" sz="1200" b="1" dirty="0" smtClean="0">
                <a:solidFill>
                  <a:schemeClr val="bg1"/>
                </a:solidFill>
              </a:rPr>
              <a:t>model</a:t>
            </a:r>
          </a:p>
        </p:txBody>
      </p:sp>
      <p:sp>
        <p:nvSpPr>
          <p:cNvPr id="20" name="Rounded Rectangle 40"/>
          <p:cNvSpPr/>
          <p:nvPr/>
        </p:nvSpPr>
        <p:spPr>
          <a:xfrm>
            <a:off x="2771218" y="4174774"/>
            <a:ext cx="6138828" cy="2494585"/>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solidFill>
                <a:srgbClr val="00A0AC"/>
              </a:solidFill>
            </a:endParaRPr>
          </a:p>
        </p:txBody>
      </p:sp>
      <p:sp>
        <p:nvSpPr>
          <p:cNvPr id="23" name="Rectangle 13"/>
          <p:cNvSpPr/>
          <p:nvPr/>
        </p:nvSpPr>
        <p:spPr>
          <a:xfrm>
            <a:off x="332768" y="4195474"/>
            <a:ext cx="2316228" cy="646331"/>
          </a:xfrm>
          <a:prstGeom prst="rect">
            <a:avLst/>
          </a:prstGeom>
        </p:spPr>
        <p:txBody>
          <a:bodyPr wrap="square">
            <a:spAutoFit/>
          </a:bodyPr>
          <a:lstStyle/>
          <a:p>
            <a:r>
              <a:rPr lang="en-AU" b="1" dirty="0">
                <a:solidFill>
                  <a:schemeClr val="bg1"/>
                </a:solidFill>
              </a:rPr>
              <a:t>AFCA </a:t>
            </a:r>
            <a:r>
              <a:rPr lang="en-AU" b="1" dirty="0" smtClean="0">
                <a:solidFill>
                  <a:schemeClr val="bg1"/>
                </a:solidFill>
              </a:rPr>
              <a:t>rules </a:t>
            </a:r>
            <a:r>
              <a:rPr lang="en-AU" b="1" dirty="0">
                <a:solidFill>
                  <a:schemeClr val="bg1"/>
                </a:solidFill>
              </a:rPr>
              <a:t>consultation</a:t>
            </a:r>
          </a:p>
        </p:txBody>
      </p:sp>
      <p:sp>
        <p:nvSpPr>
          <p:cNvPr id="26" name="Rectangle 15"/>
          <p:cNvSpPr/>
          <p:nvPr/>
        </p:nvSpPr>
        <p:spPr>
          <a:xfrm>
            <a:off x="319157" y="1274574"/>
            <a:ext cx="4021007" cy="2802498"/>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dirty="0" smtClean="0"/>
              <a:t>ASBFEO </a:t>
            </a:r>
            <a:r>
              <a:rPr lang="en-AU" sz="1200" dirty="0"/>
              <a:t>contributed to Treasury’s investigation of the ATO’s </a:t>
            </a:r>
            <a:r>
              <a:rPr lang="en-AU" sz="1200" dirty="0" smtClean="0"/>
              <a:t>heavy-handed </a:t>
            </a:r>
            <a:r>
              <a:rPr lang="en-AU" sz="1200" dirty="0"/>
              <a:t>tactics towards small </a:t>
            </a:r>
            <a:r>
              <a:rPr lang="en-AU" sz="1200" dirty="0" smtClean="0"/>
              <a:t>business.</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a:t>Supplied data from small business submissions on the operation of the system of the administration of tax law as applied to small </a:t>
            </a:r>
            <a:r>
              <a:rPr lang="en-AU" sz="1200" dirty="0" smtClean="0"/>
              <a:t>businesses.</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a:t>Provided recommendations to ensure ATO powers are used responsibly through:</a:t>
            </a:r>
          </a:p>
          <a:p>
            <a:pPr marL="432000" lvl="1" indent="-180000">
              <a:buFont typeface="Arial" panose="020B0604020202020204" pitchFamily="34" charset="0"/>
              <a:buChar char="-"/>
            </a:pPr>
            <a:r>
              <a:rPr lang="en-AU" sz="1200" dirty="0"/>
              <a:t>increasing </a:t>
            </a:r>
            <a:r>
              <a:rPr lang="en-AU" sz="1200" dirty="0" smtClean="0"/>
              <a:t>independent review </a:t>
            </a:r>
            <a:r>
              <a:rPr lang="en-AU" sz="1200" dirty="0"/>
              <a:t>and </a:t>
            </a:r>
            <a:r>
              <a:rPr lang="en-AU" sz="1200" dirty="0" smtClean="0"/>
              <a:t>certainty</a:t>
            </a:r>
            <a:endParaRPr lang="en-AU" sz="1200" dirty="0"/>
          </a:p>
          <a:p>
            <a:pPr marL="432000" lvl="1" indent="-180000">
              <a:buFont typeface="Arial" panose="020B0604020202020204" pitchFamily="34" charset="0"/>
              <a:buChar char="-"/>
            </a:pPr>
            <a:r>
              <a:rPr lang="en-AU" sz="1200" dirty="0"/>
              <a:t>more teeth and enhanced small business focus for the </a:t>
            </a:r>
            <a:r>
              <a:rPr lang="en-AU" sz="1200" dirty="0" smtClean="0"/>
              <a:t>IGT</a:t>
            </a:r>
          </a:p>
          <a:p>
            <a:pPr marL="432000" lvl="1" indent="-180000">
              <a:buFont typeface="Arial" panose="020B0604020202020204" pitchFamily="34" charset="0"/>
              <a:buChar char="-"/>
            </a:pPr>
            <a:r>
              <a:rPr lang="en-AU" sz="1200" dirty="0" smtClean="0"/>
              <a:t>improving </a:t>
            </a:r>
            <a:r>
              <a:rPr lang="en-AU" sz="1200" dirty="0"/>
              <a:t>ATO processes and </a:t>
            </a:r>
            <a:r>
              <a:rPr lang="en-AU" sz="1200" dirty="0" smtClean="0"/>
              <a:t>transparency. </a:t>
            </a:r>
            <a:endParaRPr lang="en-AU" sz="1200" dirty="0"/>
          </a:p>
          <a:p>
            <a:pPr marL="180000" indent="-180000">
              <a:lnSpc>
                <a:spcPct val="114000"/>
              </a:lnSpc>
              <a:spcBef>
                <a:spcPts val="100"/>
              </a:spcBef>
              <a:spcAft>
                <a:spcPts val="100"/>
              </a:spcAft>
              <a:buFont typeface="Arial" panose="020B0604020202020204" pitchFamily="34" charset="0"/>
              <a:buChar char="•"/>
            </a:pPr>
            <a:r>
              <a:rPr lang="en-AU" sz="1200" dirty="0"/>
              <a:t>Under an FOI request, published the paper provided to the </a:t>
            </a:r>
            <a:r>
              <a:rPr lang="en-AU" sz="1200" dirty="0" smtClean="0"/>
              <a:t>Treasury.</a:t>
            </a:r>
            <a:endParaRPr lang="en-AU" sz="1200" dirty="0"/>
          </a:p>
        </p:txBody>
      </p:sp>
      <p:sp>
        <p:nvSpPr>
          <p:cNvPr id="45" name="Rounded Rectangle 41"/>
          <p:cNvSpPr/>
          <p:nvPr/>
        </p:nvSpPr>
        <p:spPr>
          <a:xfrm>
            <a:off x="224805" y="661919"/>
            <a:ext cx="4320932" cy="3395544"/>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25" name="Rectangle 13"/>
          <p:cNvSpPr/>
          <p:nvPr/>
        </p:nvSpPr>
        <p:spPr>
          <a:xfrm>
            <a:off x="497107" y="899428"/>
            <a:ext cx="2138278" cy="369332"/>
          </a:xfrm>
          <a:prstGeom prst="rect">
            <a:avLst/>
          </a:prstGeom>
        </p:spPr>
        <p:txBody>
          <a:bodyPr wrap="none">
            <a:spAutoFit/>
          </a:bodyPr>
          <a:lstStyle/>
          <a:p>
            <a:r>
              <a:rPr lang="en-AU" b="1" dirty="0" smtClean="0">
                <a:solidFill>
                  <a:srgbClr val="193264"/>
                </a:solidFill>
              </a:rPr>
              <a:t>ATO investigation</a:t>
            </a:r>
            <a:endParaRPr lang="en-AU" b="1" dirty="0">
              <a:solidFill>
                <a:srgbClr val="193264"/>
              </a:solidFill>
            </a:endParaRPr>
          </a:p>
        </p:txBody>
      </p:sp>
      <p:sp>
        <p:nvSpPr>
          <p:cNvPr id="4" name="Rectangle 3"/>
          <p:cNvSpPr/>
          <p:nvPr/>
        </p:nvSpPr>
        <p:spPr>
          <a:xfrm>
            <a:off x="251520" y="4758692"/>
            <a:ext cx="2397476" cy="1923540"/>
          </a:xfrm>
          <a:prstGeom prst="rect">
            <a:avLst/>
          </a:prstGeom>
        </p:spPr>
        <p:txBody>
          <a:bodyPr wrap="square">
            <a:spAutoFit/>
          </a:bodyPr>
          <a:lstStyle/>
          <a:p>
            <a:pPr marL="171450" lvl="0" indent="-171450">
              <a:lnSpc>
                <a:spcPct val="114000"/>
              </a:lnSpc>
              <a:spcBef>
                <a:spcPts val="100"/>
              </a:spcBef>
              <a:spcAft>
                <a:spcPts val="100"/>
              </a:spcAft>
              <a:buFont typeface="Arial" panose="020B0604020202020204" pitchFamily="34" charset="0"/>
              <a:buChar char="•"/>
            </a:pPr>
            <a:r>
              <a:rPr lang="en-AU" sz="1300" dirty="0" smtClean="0">
                <a:solidFill>
                  <a:schemeClr val="bg1"/>
                </a:solidFill>
              </a:rPr>
              <a:t>AFCA needs prescribed timelines to give rapid justice.</a:t>
            </a:r>
          </a:p>
          <a:p>
            <a:pPr marL="171450" lvl="0" indent="-171450">
              <a:lnSpc>
                <a:spcPct val="114000"/>
              </a:lnSpc>
              <a:spcBef>
                <a:spcPts val="100"/>
              </a:spcBef>
              <a:spcAft>
                <a:spcPts val="100"/>
              </a:spcAft>
              <a:buFont typeface="Arial" panose="020B0604020202020204" pitchFamily="34" charset="0"/>
              <a:buChar char="•"/>
            </a:pPr>
            <a:r>
              <a:rPr lang="en-AU" sz="1300" dirty="0" smtClean="0">
                <a:solidFill>
                  <a:schemeClr val="bg1"/>
                </a:solidFill>
              </a:rPr>
              <a:t>A bank’s internal dispute resolution decision should be considered its last offer; removing delays from a ‘refer back’ by AFCA.</a:t>
            </a:r>
            <a:endParaRPr lang="en-AU" sz="1300" dirty="0">
              <a:solidFill>
                <a:schemeClr val="bg1"/>
              </a:solidFill>
            </a:endParaRPr>
          </a:p>
        </p:txBody>
      </p:sp>
      <p:sp>
        <p:nvSpPr>
          <p:cNvPr id="5" name="Rectangle 4"/>
          <p:cNvSpPr/>
          <p:nvPr/>
        </p:nvSpPr>
        <p:spPr>
          <a:xfrm>
            <a:off x="2915816" y="4653136"/>
            <a:ext cx="2924816" cy="1812804"/>
          </a:xfrm>
          <a:prstGeom prst="rect">
            <a:avLst/>
          </a:prstGeom>
        </p:spPr>
        <p:txBody>
          <a:bodyPr wrap="square">
            <a:spAutoFit/>
          </a:bodyPr>
          <a:lstStyle/>
          <a:p>
            <a:pPr>
              <a:lnSpc>
                <a:spcPct val="113000"/>
              </a:lnSpc>
              <a:spcBef>
                <a:spcPts val="100"/>
              </a:spcBef>
              <a:spcAft>
                <a:spcPts val="100"/>
              </a:spcAft>
            </a:pPr>
            <a:r>
              <a:rPr lang="en-AU" sz="1200" dirty="0" smtClean="0"/>
              <a:t>Two reports are currently underway:</a:t>
            </a:r>
            <a:endParaRPr lang="en-AU" sz="1200" dirty="0"/>
          </a:p>
          <a:p>
            <a:pPr marL="180000" indent="-180000">
              <a:lnSpc>
                <a:spcPct val="113000"/>
              </a:lnSpc>
              <a:spcBef>
                <a:spcPts val="100"/>
              </a:spcBef>
              <a:spcAft>
                <a:spcPts val="100"/>
              </a:spcAft>
              <a:buFont typeface="Arial" panose="020B0604020202020204" pitchFamily="34" charset="0"/>
              <a:buChar char="•"/>
            </a:pPr>
            <a:r>
              <a:rPr lang="en-AU" sz="1200" i="1" dirty="0" smtClean="0"/>
              <a:t>Small </a:t>
            </a:r>
            <a:r>
              <a:rPr lang="en-AU" sz="1200" i="1" dirty="0"/>
              <a:t>Business Counts </a:t>
            </a:r>
            <a:r>
              <a:rPr lang="en-AU" sz="1200" dirty="0" smtClean="0"/>
              <a:t>(last produced in 2016).</a:t>
            </a:r>
          </a:p>
          <a:p>
            <a:pPr marL="180000" indent="-180000">
              <a:lnSpc>
                <a:spcPct val="113000"/>
              </a:lnSpc>
              <a:spcBef>
                <a:spcPts val="100"/>
              </a:spcBef>
              <a:spcAft>
                <a:spcPts val="100"/>
              </a:spcAft>
              <a:buFont typeface="Arial" panose="020B0604020202020204" pitchFamily="34" charset="0"/>
              <a:buChar char="•"/>
            </a:pPr>
            <a:r>
              <a:rPr lang="en-AU" sz="1200" i="1" dirty="0" smtClean="0"/>
              <a:t>Women </a:t>
            </a:r>
            <a:r>
              <a:rPr lang="en-AU" sz="1200" i="1" dirty="0"/>
              <a:t>in small business </a:t>
            </a:r>
            <a:r>
              <a:rPr lang="en-AU" sz="1200" dirty="0" smtClean="0"/>
              <a:t>– updated and </a:t>
            </a:r>
            <a:r>
              <a:rPr lang="en-AU" sz="1200" dirty="0"/>
              <a:t>expanded to provide the latest </a:t>
            </a:r>
            <a:r>
              <a:rPr lang="en-AU" sz="1200" dirty="0" smtClean="0"/>
              <a:t>statistics. Its purpose </a:t>
            </a:r>
            <a:r>
              <a:rPr lang="en-AU" sz="1200" dirty="0"/>
              <a:t>is to </a:t>
            </a:r>
            <a:r>
              <a:rPr lang="en-AU" sz="1200" dirty="0" smtClean="0"/>
              <a:t>support women </a:t>
            </a:r>
            <a:r>
              <a:rPr lang="en-AU" sz="1200" dirty="0"/>
              <a:t>in small business and highlight </a:t>
            </a:r>
            <a:r>
              <a:rPr lang="en-AU" sz="1200" dirty="0" smtClean="0"/>
              <a:t>their contribution.</a:t>
            </a:r>
            <a:endParaRPr lang="en-AU" sz="1200" dirty="0"/>
          </a:p>
        </p:txBody>
      </p:sp>
      <p:sp>
        <p:nvSpPr>
          <p:cNvPr id="8" name="Rectangle 5"/>
          <p:cNvSpPr/>
          <p:nvPr/>
        </p:nvSpPr>
        <p:spPr>
          <a:xfrm>
            <a:off x="4896360" y="709315"/>
            <a:ext cx="3852337" cy="369332"/>
          </a:xfrm>
          <a:prstGeom prst="rect">
            <a:avLst/>
          </a:prstGeom>
        </p:spPr>
        <p:txBody>
          <a:bodyPr wrap="none">
            <a:spAutoFit/>
          </a:bodyPr>
          <a:lstStyle/>
          <a:p>
            <a:r>
              <a:rPr lang="en-US" b="1" dirty="0">
                <a:solidFill>
                  <a:schemeClr val="bg1"/>
                </a:solidFill>
              </a:rPr>
              <a:t>Submissions – over 25 including:</a:t>
            </a:r>
            <a:endParaRPr lang="en-AU" dirty="0">
              <a:solidFill>
                <a:schemeClr val="bg1"/>
              </a:solidFill>
            </a:endParaRPr>
          </a:p>
        </p:txBody>
      </p:sp>
      <p:sp>
        <p:nvSpPr>
          <p:cNvPr id="10" name="Rectangle 6"/>
          <p:cNvSpPr/>
          <p:nvPr/>
        </p:nvSpPr>
        <p:spPr>
          <a:xfrm>
            <a:off x="2822799" y="4247640"/>
            <a:ext cx="5673348" cy="369332"/>
          </a:xfrm>
          <a:prstGeom prst="rect">
            <a:avLst/>
          </a:prstGeom>
        </p:spPr>
        <p:txBody>
          <a:bodyPr wrap="none">
            <a:spAutoFit/>
          </a:bodyPr>
          <a:lstStyle/>
          <a:p>
            <a:r>
              <a:rPr lang="en-AU" b="1" dirty="0">
                <a:solidFill>
                  <a:srgbClr val="00A0AC"/>
                </a:solidFill>
              </a:rPr>
              <a:t>Small Business </a:t>
            </a:r>
            <a:r>
              <a:rPr lang="en-AU" b="1" dirty="0" smtClean="0">
                <a:solidFill>
                  <a:srgbClr val="00A0AC"/>
                </a:solidFill>
              </a:rPr>
              <a:t>Counts – informing </a:t>
            </a:r>
            <a:r>
              <a:rPr lang="en-AU" b="1" dirty="0">
                <a:solidFill>
                  <a:srgbClr val="00A0AC"/>
                </a:solidFill>
              </a:rPr>
              <a:t>policy </a:t>
            </a:r>
            <a:r>
              <a:rPr lang="en-AU" b="1" dirty="0" smtClean="0">
                <a:solidFill>
                  <a:srgbClr val="00A0AC"/>
                </a:solidFill>
              </a:rPr>
              <a:t>making</a:t>
            </a:r>
            <a:endParaRPr lang="en-AU" b="1" dirty="0">
              <a:solidFill>
                <a:srgbClr val="00A0AC"/>
              </a:solidFill>
            </a:endParaRPr>
          </a:p>
        </p:txBody>
      </p:sp>
      <p:pic>
        <p:nvPicPr>
          <p:cNvPr id="12" name="Picture 39"/>
          <p:cNvPicPr/>
          <p:nvPr/>
        </p:nvPicPr>
        <p:blipFill rotWithShape="1">
          <a:blip r:embed="rId3"/>
          <a:srcRect l="63412" t="21729" r="3572" b="12362"/>
          <a:stretch/>
        </p:blipFill>
        <p:spPr bwMode="auto">
          <a:xfrm>
            <a:off x="5724128" y="4725144"/>
            <a:ext cx="2885775" cy="1620340"/>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7253783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ounded Rectangle 27"/>
          <p:cNvSpPr/>
          <p:nvPr/>
        </p:nvSpPr>
        <p:spPr>
          <a:xfrm>
            <a:off x="4658546" y="778617"/>
            <a:ext cx="4251500" cy="5761618"/>
          </a:xfrm>
          <a:prstGeom prst="roundRect">
            <a:avLst/>
          </a:prstGeom>
          <a:solidFill>
            <a:srgbClr val="00A0A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6</a:t>
            </a:r>
            <a:endParaRPr lang="en-AU" sz="700" dirty="0"/>
          </a:p>
        </p:txBody>
      </p:sp>
      <p:sp>
        <p:nvSpPr>
          <p:cNvPr id="45" name="Rounded Rectangle 41"/>
          <p:cNvSpPr/>
          <p:nvPr/>
        </p:nvSpPr>
        <p:spPr>
          <a:xfrm>
            <a:off x="224805" y="778617"/>
            <a:ext cx="4320932" cy="5761618"/>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b="1" dirty="0">
              <a:solidFill>
                <a:srgbClr val="193264"/>
              </a:solidFill>
            </a:endParaRPr>
          </a:p>
        </p:txBody>
      </p:sp>
      <p:sp>
        <p:nvSpPr>
          <p:cNvPr id="17" name="Rectangle 15"/>
          <p:cNvSpPr/>
          <p:nvPr/>
        </p:nvSpPr>
        <p:spPr>
          <a:xfrm>
            <a:off x="4926310" y="1415005"/>
            <a:ext cx="3750146" cy="1617174"/>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Fintech Code </a:t>
            </a:r>
            <a:r>
              <a:rPr lang="en-AU" sz="1200" b="1" dirty="0">
                <a:solidFill>
                  <a:schemeClr val="bg1"/>
                </a:solidFill>
              </a:rPr>
              <a:t>of </a:t>
            </a:r>
            <a:r>
              <a:rPr lang="en-AU" sz="1200" b="1" dirty="0" smtClean="0">
                <a:solidFill>
                  <a:schemeClr val="bg1"/>
                </a:solidFill>
              </a:rPr>
              <a:t>Lending Practice has been implemented </a:t>
            </a:r>
            <a:r>
              <a:rPr lang="en-AU" sz="1200" b="1" dirty="0">
                <a:solidFill>
                  <a:schemeClr val="bg1"/>
                </a:solidFill>
              </a:rPr>
              <a:t>with </a:t>
            </a:r>
            <a:r>
              <a:rPr lang="en-AU" sz="1200" b="1" dirty="0" smtClean="0">
                <a:solidFill>
                  <a:schemeClr val="bg1"/>
                </a:solidFill>
              </a:rPr>
              <a:t>six </a:t>
            </a:r>
            <a:r>
              <a:rPr lang="en-AU" sz="1200" b="1" dirty="0">
                <a:solidFill>
                  <a:schemeClr val="bg1"/>
                </a:solidFill>
              </a:rPr>
              <a:t>initial </a:t>
            </a:r>
            <a:r>
              <a:rPr lang="en-AU" sz="1200" b="1" dirty="0" smtClean="0">
                <a:solidFill>
                  <a:schemeClr val="bg1"/>
                </a:solidFill>
              </a:rPr>
              <a:t>signatories.</a:t>
            </a:r>
            <a:endParaRPr lang="en-AU" sz="1200" b="1" dirty="0">
              <a:solidFill>
                <a:schemeClr val="bg1"/>
              </a:solidFill>
            </a:endParaRPr>
          </a:p>
          <a:p>
            <a:pPr marL="180000" lvl="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The </a:t>
            </a:r>
            <a:r>
              <a:rPr lang="en-AU" sz="1200" b="1" dirty="0">
                <a:solidFill>
                  <a:schemeClr val="bg1"/>
                </a:solidFill>
              </a:rPr>
              <a:t>C</a:t>
            </a:r>
            <a:r>
              <a:rPr lang="en-AU" sz="1200" b="1" dirty="0" smtClean="0">
                <a:solidFill>
                  <a:schemeClr val="bg1"/>
                </a:solidFill>
              </a:rPr>
              <a:t>ode </a:t>
            </a:r>
            <a:r>
              <a:rPr lang="en-AU" sz="1200" b="1" dirty="0">
                <a:solidFill>
                  <a:schemeClr val="bg1"/>
                </a:solidFill>
              </a:rPr>
              <a:t>will have an independent Code Compliance Committee to be finalised in </a:t>
            </a:r>
            <a:r>
              <a:rPr lang="en-AU" sz="1200" b="1" dirty="0" smtClean="0">
                <a:solidFill>
                  <a:schemeClr val="bg1"/>
                </a:solidFill>
              </a:rPr>
              <a:t>2018.</a:t>
            </a:r>
            <a:endParaRPr lang="en-AU" sz="1200" b="1" dirty="0">
              <a:solidFill>
                <a:schemeClr val="bg1"/>
              </a:solidFill>
            </a:endParaRPr>
          </a:p>
          <a:p>
            <a:pPr marL="180000" indent="-180000">
              <a:lnSpc>
                <a:spcPct val="114000"/>
              </a:lnSpc>
              <a:spcBef>
                <a:spcPts val="100"/>
              </a:spcBef>
              <a:spcAft>
                <a:spcPts val="100"/>
              </a:spcAft>
              <a:buFont typeface="Arial" panose="020B0604020202020204" pitchFamily="34" charset="0"/>
              <a:buChar char="•"/>
            </a:pPr>
            <a:r>
              <a:rPr lang="en-AU" sz="1200" b="1" dirty="0" smtClean="0">
                <a:solidFill>
                  <a:schemeClr val="bg1"/>
                </a:solidFill>
              </a:rPr>
              <a:t>ASBFEO </a:t>
            </a:r>
            <a:r>
              <a:rPr lang="en-AU" sz="1200" b="1" dirty="0">
                <a:solidFill>
                  <a:schemeClr val="bg1"/>
                </a:solidFill>
              </a:rPr>
              <a:t>continues to convene the Fintech Steering Group to monitor progress of </a:t>
            </a:r>
            <a:r>
              <a:rPr lang="en-AU" sz="1200" b="1" dirty="0" smtClean="0">
                <a:solidFill>
                  <a:schemeClr val="bg1"/>
                </a:solidFill>
              </a:rPr>
              <a:t>initiatives.</a:t>
            </a:r>
            <a:endParaRPr lang="en-AU" sz="1200" b="1" dirty="0">
              <a:solidFill>
                <a:schemeClr val="bg1"/>
              </a:solidFill>
            </a:endParaRPr>
          </a:p>
        </p:txBody>
      </p:sp>
      <p:sp>
        <p:nvSpPr>
          <p:cNvPr id="18" name="Rectangle 17"/>
          <p:cNvSpPr/>
          <p:nvPr/>
        </p:nvSpPr>
        <p:spPr>
          <a:xfrm>
            <a:off x="485498" y="3190081"/>
            <a:ext cx="3942486" cy="1170513"/>
          </a:xfrm>
          <a:prstGeom prst="rect">
            <a:avLst/>
          </a:prstGeom>
        </p:spPr>
        <p:txBody>
          <a:bodyPr wrap="square">
            <a:spAutoFit/>
          </a:bodyPr>
          <a:lstStyle/>
          <a:p>
            <a:pPr marL="180000" indent="-180000">
              <a:lnSpc>
                <a:spcPct val="114000"/>
              </a:lnSpc>
              <a:spcBef>
                <a:spcPts val="100"/>
              </a:spcBef>
              <a:spcAft>
                <a:spcPts val="100"/>
              </a:spcAft>
              <a:buFont typeface="Arial" panose="020B0604020202020204" pitchFamily="34" charset="0"/>
              <a:buChar char="•"/>
            </a:pPr>
            <a:r>
              <a:rPr lang="en-AU" sz="1200" dirty="0" smtClean="0"/>
              <a:t>The Ombudsman is </a:t>
            </a:r>
            <a:r>
              <a:rPr lang="en-AU" sz="1200" dirty="0"/>
              <a:t>on the panel to review the </a:t>
            </a:r>
            <a:r>
              <a:rPr lang="en-AU" sz="1200" dirty="0" smtClean="0"/>
              <a:t>Business Council of Australia Supplier </a:t>
            </a:r>
            <a:r>
              <a:rPr lang="en-AU" sz="1200" dirty="0"/>
              <a:t>Payment </a:t>
            </a:r>
            <a:r>
              <a:rPr lang="en-AU" sz="1200" dirty="0" smtClean="0"/>
              <a:t>Code.</a:t>
            </a:r>
          </a:p>
          <a:p>
            <a:pPr marL="180000" indent="-180000">
              <a:lnSpc>
                <a:spcPct val="114000"/>
              </a:lnSpc>
              <a:spcBef>
                <a:spcPts val="100"/>
              </a:spcBef>
              <a:spcAft>
                <a:spcPts val="100"/>
              </a:spcAft>
              <a:buFont typeface="Arial" panose="020B0604020202020204" pitchFamily="34" charset="0"/>
              <a:buChar char="•"/>
            </a:pPr>
            <a:r>
              <a:rPr lang="en-AU" sz="1200" dirty="0" smtClean="0"/>
              <a:t>Terms </a:t>
            </a:r>
            <a:r>
              <a:rPr lang="en-AU" sz="1200" dirty="0"/>
              <a:t>of reference focus on </a:t>
            </a:r>
            <a:r>
              <a:rPr lang="en-AU" sz="1200" dirty="0" smtClean="0"/>
              <a:t>fitness-for-purpose </a:t>
            </a:r>
            <a:r>
              <a:rPr lang="en-AU" sz="1200" dirty="0"/>
              <a:t>and whether it is improving payment times and </a:t>
            </a:r>
            <a:r>
              <a:rPr lang="en-AU" sz="1200" dirty="0" smtClean="0"/>
              <a:t>practices.</a:t>
            </a:r>
            <a:endParaRPr lang="en-AU" sz="1200" dirty="0"/>
          </a:p>
        </p:txBody>
      </p:sp>
      <p:sp>
        <p:nvSpPr>
          <p:cNvPr id="19" name="Rectangle 18"/>
          <p:cNvSpPr/>
          <p:nvPr/>
        </p:nvSpPr>
        <p:spPr>
          <a:xfrm>
            <a:off x="440018" y="971436"/>
            <a:ext cx="3456384" cy="369332"/>
          </a:xfrm>
          <a:prstGeom prst="rect">
            <a:avLst/>
          </a:prstGeom>
        </p:spPr>
        <p:txBody>
          <a:bodyPr wrap="square">
            <a:spAutoFit/>
          </a:bodyPr>
          <a:lstStyle/>
          <a:p>
            <a:r>
              <a:rPr lang="en-AU" b="1" dirty="0" smtClean="0">
                <a:solidFill>
                  <a:srgbClr val="193264"/>
                </a:solidFill>
              </a:rPr>
              <a:t>Payment times and practices </a:t>
            </a:r>
            <a:endParaRPr lang="en-AU" b="1" dirty="0">
              <a:solidFill>
                <a:srgbClr val="193264"/>
              </a:solidFill>
            </a:endParaRPr>
          </a:p>
        </p:txBody>
      </p:sp>
      <p:sp>
        <p:nvSpPr>
          <p:cNvPr id="21" name="Rectangle 20"/>
          <p:cNvSpPr/>
          <p:nvPr/>
        </p:nvSpPr>
        <p:spPr>
          <a:xfrm>
            <a:off x="485498" y="2830041"/>
            <a:ext cx="3456384" cy="338554"/>
          </a:xfrm>
          <a:prstGeom prst="rect">
            <a:avLst/>
          </a:prstGeom>
        </p:spPr>
        <p:txBody>
          <a:bodyPr wrap="square">
            <a:spAutoFit/>
          </a:bodyPr>
          <a:lstStyle/>
          <a:p>
            <a:r>
              <a:rPr lang="en-AU" sz="1600" b="1" dirty="0" smtClean="0">
                <a:solidFill>
                  <a:srgbClr val="00A0AC"/>
                </a:solidFill>
              </a:rPr>
              <a:t>Supplier Payment Code Review</a:t>
            </a:r>
            <a:endParaRPr lang="en-AU" sz="1600" b="1" dirty="0">
              <a:solidFill>
                <a:srgbClr val="00A0AC"/>
              </a:solidFill>
            </a:endParaRPr>
          </a:p>
        </p:txBody>
      </p:sp>
      <p:sp>
        <p:nvSpPr>
          <p:cNvPr id="22" name="Rectangle 21"/>
          <p:cNvSpPr/>
          <p:nvPr/>
        </p:nvSpPr>
        <p:spPr>
          <a:xfrm>
            <a:off x="485498" y="1837279"/>
            <a:ext cx="4060239" cy="985654"/>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dirty="0" smtClean="0"/>
              <a:t>Five more signatories have joined the register, bringing the total to 27. </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a:t>Forty-six top 100 ASX companies were invited to </a:t>
            </a:r>
            <a:r>
              <a:rPr lang="en-AU" sz="1200" dirty="0" smtClean="0"/>
              <a:t>join.</a:t>
            </a:r>
          </a:p>
          <a:p>
            <a:pPr marL="180000" lvl="0" indent="-180000">
              <a:lnSpc>
                <a:spcPct val="114000"/>
              </a:lnSpc>
              <a:spcBef>
                <a:spcPts val="100"/>
              </a:spcBef>
              <a:spcAft>
                <a:spcPts val="100"/>
              </a:spcAft>
              <a:buFont typeface="Arial" panose="020B0604020202020204" pitchFamily="34" charset="0"/>
              <a:buChar char="•"/>
            </a:pPr>
            <a:r>
              <a:rPr lang="en-AU" sz="1200" dirty="0" smtClean="0"/>
              <a:t>Commenced plans </a:t>
            </a:r>
            <a:r>
              <a:rPr lang="en-AU" sz="1200" dirty="0"/>
              <a:t>for an </a:t>
            </a:r>
            <a:r>
              <a:rPr lang="en-AU" sz="1200" dirty="0" smtClean="0"/>
              <a:t>online </a:t>
            </a:r>
            <a:r>
              <a:rPr lang="en-AU" sz="1200" dirty="0"/>
              <a:t>version of the </a:t>
            </a:r>
            <a:r>
              <a:rPr lang="en-AU" sz="1200" dirty="0" smtClean="0"/>
              <a:t>register.</a:t>
            </a:r>
            <a:endParaRPr lang="en-AU" sz="1200" dirty="0"/>
          </a:p>
        </p:txBody>
      </p:sp>
      <p:sp>
        <p:nvSpPr>
          <p:cNvPr id="27" name="Rectangle 26"/>
          <p:cNvSpPr/>
          <p:nvPr/>
        </p:nvSpPr>
        <p:spPr>
          <a:xfrm>
            <a:off x="485498" y="1332057"/>
            <a:ext cx="3942486" cy="584775"/>
          </a:xfrm>
          <a:prstGeom prst="rect">
            <a:avLst/>
          </a:prstGeom>
        </p:spPr>
        <p:txBody>
          <a:bodyPr wrap="square">
            <a:spAutoFit/>
          </a:bodyPr>
          <a:lstStyle/>
          <a:p>
            <a:r>
              <a:rPr lang="en-AU" sz="1600" b="1" dirty="0" smtClean="0">
                <a:solidFill>
                  <a:srgbClr val="00A0AC"/>
                </a:solidFill>
              </a:rPr>
              <a:t>National Payment </a:t>
            </a:r>
            <a:r>
              <a:rPr lang="en-AU" sz="1600" b="1" dirty="0">
                <a:solidFill>
                  <a:srgbClr val="00A0AC"/>
                </a:solidFill>
              </a:rPr>
              <a:t>T</a:t>
            </a:r>
            <a:r>
              <a:rPr lang="en-AU" sz="1600" b="1" dirty="0" smtClean="0">
                <a:solidFill>
                  <a:srgbClr val="00A0AC"/>
                </a:solidFill>
              </a:rPr>
              <a:t>ransparency Register</a:t>
            </a:r>
            <a:endParaRPr lang="en-AU" sz="1600" b="1" dirty="0">
              <a:solidFill>
                <a:srgbClr val="00A0AC"/>
              </a:solidFill>
            </a:endParaRPr>
          </a:p>
        </p:txBody>
      </p:sp>
      <p:pic>
        <p:nvPicPr>
          <p:cNvPr id="30" name="Picture 29"/>
          <p:cNvPicPr/>
          <p:nvPr/>
        </p:nvPicPr>
        <p:blipFill rotWithShape="1">
          <a:blip r:embed="rId2"/>
          <a:srcRect l="13457" t="17278" r="72539" b="12005"/>
          <a:stretch/>
        </p:blipFill>
        <p:spPr bwMode="auto">
          <a:xfrm rot="241934">
            <a:off x="6685702" y="3031874"/>
            <a:ext cx="2007274" cy="2851825"/>
          </a:xfrm>
          <a:prstGeom prst="rect">
            <a:avLst/>
          </a:prstGeom>
          <a:ln w="3175">
            <a:solidFill>
              <a:schemeClr val="tx1"/>
            </a:solidFill>
          </a:ln>
          <a:extLst>
            <a:ext uri="{53640926-AAD7-44D8-BBD7-CCE9431645EC}">
              <a14:shadowObscured xmlns:a14="http://schemas.microsoft.com/office/drawing/2010/main"/>
            </a:ext>
          </a:extLst>
        </p:spPr>
      </p:pic>
      <p:sp>
        <p:nvSpPr>
          <p:cNvPr id="2" name="Rectangle 1"/>
          <p:cNvSpPr/>
          <p:nvPr/>
        </p:nvSpPr>
        <p:spPr>
          <a:xfrm>
            <a:off x="4926310" y="971436"/>
            <a:ext cx="1133644" cy="369332"/>
          </a:xfrm>
          <a:prstGeom prst="rect">
            <a:avLst/>
          </a:prstGeom>
        </p:spPr>
        <p:txBody>
          <a:bodyPr wrap="none">
            <a:spAutoFit/>
          </a:bodyPr>
          <a:lstStyle/>
          <a:p>
            <a:pPr lvl="0"/>
            <a:r>
              <a:rPr lang="en-AU" b="1" dirty="0">
                <a:solidFill>
                  <a:schemeClr val="bg1"/>
                </a:solidFill>
              </a:rPr>
              <a:t>Fintechs</a:t>
            </a:r>
          </a:p>
        </p:txBody>
      </p:sp>
      <p:sp>
        <p:nvSpPr>
          <p:cNvPr id="3" name="Rectangle 2"/>
          <p:cNvSpPr/>
          <p:nvPr/>
        </p:nvSpPr>
        <p:spPr>
          <a:xfrm>
            <a:off x="4926310" y="2996952"/>
            <a:ext cx="1589906" cy="3249929"/>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b="1" dirty="0">
                <a:solidFill>
                  <a:schemeClr val="bg1"/>
                </a:solidFill>
              </a:rPr>
              <a:t>Current </a:t>
            </a:r>
            <a:r>
              <a:rPr lang="en-AU" sz="1200" b="1" dirty="0" smtClean="0">
                <a:solidFill>
                  <a:schemeClr val="bg1"/>
                </a:solidFill>
              </a:rPr>
              <a:t>joint project – </a:t>
            </a:r>
            <a:r>
              <a:rPr lang="en-AU" sz="1200" b="1" i="1" dirty="0" smtClean="0">
                <a:solidFill>
                  <a:schemeClr val="bg1"/>
                </a:solidFill>
              </a:rPr>
              <a:t>A guide to borrowing from fintech lenders </a:t>
            </a:r>
            <a:r>
              <a:rPr lang="en-AU" sz="1200" b="1" dirty="0">
                <a:solidFill>
                  <a:schemeClr val="bg1"/>
                </a:solidFill>
              </a:rPr>
              <a:t>for small </a:t>
            </a:r>
            <a:r>
              <a:rPr lang="en-AU" sz="1200" b="1" dirty="0" smtClean="0">
                <a:solidFill>
                  <a:schemeClr val="bg1"/>
                </a:solidFill>
              </a:rPr>
              <a:t>business. Developed </a:t>
            </a:r>
            <a:r>
              <a:rPr lang="en-AU" sz="1200" b="1" dirty="0">
                <a:solidFill>
                  <a:schemeClr val="bg1"/>
                </a:solidFill>
              </a:rPr>
              <a:t>by ASBFEO and the </a:t>
            </a:r>
            <a:r>
              <a:rPr lang="en-AU" sz="1200" b="1" dirty="0" smtClean="0">
                <a:solidFill>
                  <a:schemeClr val="bg1"/>
                </a:solidFill>
              </a:rPr>
              <a:t>BankDoctor.org, this resource is currently in the user-testing and consultation phase.</a:t>
            </a:r>
            <a:endParaRPr lang="en-AU" sz="1200" b="1" dirty="0">
              <a:solidFill>
                <a:schemeClr val="bg1"/>
              </a:solidFill>
            </a:endParaRPr>
          </a:p>
        </p:txBody>
      </p:sp>
      <p:pic>
        <p:nvPicPr>
          <p:cNvPr id="32" name="Picture 31"/>
          <p:cNvPicPr/>
          <p:nvPr/>
        </p:nvPicPr>
        <p:blipFill rotWithShape="1">
          <a:blip r:embed="rId3"/>
          <a:srcRect l="8225" t="6249" r="57867" b="8038"/>
          <a:stretch/>
        </p:blipFill>
        <p:spPr bwMode="auto">
          <a:xfrm>
            <a:off x="1016213" y="4434151"/>
            <a:ext cx="2738116" cy="1947177"/>
          </a:xfrm>
          <a:prstGeom prst="rect">
            <a:avLst/>
          </a:prstGeom>
          <a:ln w="31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12528411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40"/>
          <p:cNvSpPr/>
          <p:nvPr/>
        </p:nvSpPr>
        <p:spPr>
          <a:xfrm>
            <a:off x="3851920" y="704235"/>
            <a:ext cx="5148200" cy="5953709"/>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33" name="Rounded Rectangle 32"/>
          <p:cNvSpPr/>
          <p:nvPr/>
        </p:nvSpPr>
        <p:spPr>
          <a:xfrm>
            <a:off x="3851920" y="704235"/>
            <a:ext cx="5148201" cy="626428"/>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5" name="TextBox 14"/>
          <p:cNvSpPr txBox="1"/>
          <p:nvPr/>
        </p:nvSpPr>
        <p:spPr>
          <a:xfrm>
            <a:off x="251520" y="169476"/>
            <a:ext cx="8280920" cy="492443"/>
          </a:xfrm>
          <a:prstGeom prst="rect">
            <a:avLst/>
          </a:prstGeom>
          <a:noFill/>
        </p:spPr>
        <p:txBody>
          <a:bodyPr wrap="square" rtlCol="0">
            <a:spAutoFit/>
          </a:bodyPr>
          <a:lstStyle/>
          <a:p>
            <a:r>
              <a:rPr lang="en-AU" sz="2600" b="1" dirty="0" smtClean="0">
                <a:solidFill>
                  <a:srgbClr val="193264"/>
                </a:solidFill>
                <a:latin typeface="+mj-lt"/>
              </a:rPr>
              <a:t>Advocacy:</a:t>
            </a:r>
            <a:r>
              <a:rPr lang="en-AU" sz="2600" b="1" dirty="0">
                <a:solidFill>
                  <a:srgbClr val="193264"/>
                </a:solidFill>
              </a:rPr>
              <a:t> a voice on policy and legislation</a:t>
            </a:r>
            <a:endParaRPr lang="en-AU" sz="2600" b="1" dirty="0">
              <a:solidFill>
                <a:srgbClr val="193264"/>
              </a:solidFill>
              <a:latin typeface="+mj-lt"/>
            </a:endParaRPr>
          </a:p>
        </p:txBody>
      </p:sp>
      <p:sp>
        <p:nvSpPr>
          <p:cNvPr id="24" name="TextBox 23"/>
          <p:cNvSpPr txBox="1"/>
          <p:nvPr/>
        </p:nvSpPr>
        <p:spPr>
          <a:xfrm>
            <a:off x="8676273" y="6657945"/>
            <a:ext cx="467544" cy="200055"/>
          </a:xfrm>
          <a:prstGeom prst="rect">
            <a:avLst/>
          </a:prstGeom>
          <a:noFill/>
        </p:spPr>
        <p:txBody>
          <a:bodyPr wrap="square" rtlCol="0">
            <a:spAutoFit/>
          </a:bodyPr>
          <a:lstStyle/>
          <a:p>
            <a:pPr algn="ctr"/>
            <a:r>
              <a:rPr lang="en-AU" sz="700" dirty="0" smtClean="0"/>
              <a:t>7</a:t>
            </a:r>
            <a:endParaRPr lang="en-AU" sz="1050" dirty="0"/>
          </a:p>
        </p:txBody>
      </p:sp>
      <p:sp>
        <p:nvSpPr>
          <p:cNvPr id="35" name="Rectangle 34"/>
          <p:cNvSpPr/>
          <p:nvPr/>
        </p:nvSpPr>
        <p:spPr>
          <a:xfrm>
            <a:off x="3992624" y="3198236"/>
            <a:ext cx="5113276" cy="646331"/>
          </a:xfrm>
          <a:prstGeom prst="rect">
            <a:avLst/>
          </a:prstGeom>
        </p:spPr>
        <p:txBody>
          <a:bodyPr wrap="square">
            <a:spAutoFit/>
          </a:bodyPr>
          <a:lstStyle/>
          <a:p>
            <a:pPr marL="171450" indent="-171450">
              <a:buFont typeface="Arial" panose="020B0604020202020204" pitchFamily="34" charset="0"/>
              <a:buChar char="•"/>
            </a:pPr>
            <a:endParaRPr lang="en-US" sz="900" dirty="0" smtClean="0">
              <a:solidFill>
                <a:schemeClr val="bg1"/>
              </a:solidFill>
            </a:endParaRPr>
          </a:p>
          <a:p>
            <a:pPr marL="171450" indent="-171450">
              <a:buFont typeface="Arial" panose="020B0604020202020204" pitchFamily="34" charset="0"/>
              <a:buChar char="•"/>
            </a:pPr>
            <a:endParaRPr lang="en-US" sz="900" dirty="0">
              <a:solidFill>
                <a:schemeClr val="bg1"/>
              </a:solidFill>
            </a:endParaRPr>
          </a:p>
          <a:p>
            <a:pPr marL="171450" indent="-171450">
              <a:buFont typeface="Arial" panose="020B0604020202020204" pitchFamily="34" charset="0"/>
              <a:buChar char="•"/>
            </a:pPr>
            <a:endParaRPr lang="en-US" sz="900" dirty="0" smtClean="0">
              <a:solidFill>
                <a:schemeClr val="bg1"/>
              </a:solidFill>
            </a:endParaRPr>
          </a:p>
          <a:p>
            <a:pPr marL="171450" indent="-171450">
              <a:buFont typeface="Arial" panose="020B0604020202020204" pitchFamily="34" charset="0"/>
              <a:buChar char="•"/>
            </a:pPr>
            <a:endParaRPr lang="en-US" sz="900" dirty="0">
              <a:solidFill>
                <a:schemeClr val="bg1"/>
              </a:solidFill>
            </a:endParaRPr>
          </a:p>
        </p:txBody>
      </p:sp>
      <p:sp>
        <p:nvSpPr>
          <p:cNvPr id="36" name="Rectangle 35"/>
          <p:cNvSpPr/>
          <p:nvPr/>
        </p:nvSpPr>
        <p:spPr>
          <a:xfrm>
            <a:off x="3905251" y="1567741"/>
            <a:ext cx="2354180" cy="307777"/>
          </a:xfrm>
          <a:prstGeom prst="rect">
            <a:avLst/>
          </a:prstGeom>
        </p:spPr>
        <p:txBody>
          <a:bodyPr wrap="square">
            <a:spAutoFit/>
          </a:bodyPr>
          <a:lstStyle/>
          <a:p>
            <a:r>
              <a:rPr lang="en-US" sz="1400" b="1" dirty="0" smtClean="0">
                <a:solidFill>
                  <a:srgbClr val="00A0AC"/>
                </a:solidFill>
              </a:rPr>
              <a:t>Royal Commission</a:t>
            </a:r>
            <a:endParaRPr lang="en-AU" sz="1400" dirty="0" smtClean="0">
              <a:solidFill>
                <a:srgbClr val="00A0AC"/>
              </a:solidFill>
            </a:endParaRPr>
          </a:p>
        </p:txBody>
      </p:sp>
      <p:sp>
        <p:nvSpPr>
          <p:cNvPr id="13" name="TextBox 12"/>
          <p:cNvSpPr txBox="1"/>
          <p:nvPr/>
        </p:nvSpPr>
        <p:spPr>
          <a:xfrm>
            <a:off x="3924279" y="1817665"/>
            <a:ext cx="5013468" cy="723853"/>
          </a:xfrm>
          <a:prstGeom prst="rect">
            <a:avLst/>
          </a:prstGeom>
          <a:noFill/>
        </p:spPr>
        <p:txBody>
          <a:bodyPr wrap="square" rtlCol="0">
            <a:spAutoFit/>
          </a:bodyPr>
          <a:lstStyle/>
          <a:p>
            <a:pPr marL="180000" lvl="1" indent="-180000">
              <a:lnSpc>
                <a:spcPct val="114000"/>
              </a:lnSpc>
              <a:buFont typeface="Arial" panose="020B0604020202020204" pitchFamily="34" charset="0"/>
              <a:buChar char="•"/>
            </a:pPr>
            <a:r>
              <a:rPr lang="en-AU" sz="1200" dirty="0" smtClean="0"/>
              <a:t>Unanswered </a:t>
            </a:r>
            <a:r>
              <a:rPr lang="en-AU" sz="1200" dirty="0"/>
              <a:t>questions regarding Commonwealth Bank of </a:t>
            </a:r>
            <a:r>
              <a:rPr lang="en-AU" sz="1200" dirty="0" smtClean="0"/>
              <a:t>Australia’s treatment </a:t>
            </a:r>
            <a:r>
              <a:rPr lang="en-AU" sz="1200" dirty="0"/>
              <a:t>of Bankwest commercial loans, which was a key driver for establishing the Royal Commission</a:t>
            </a:r>
            <a:r>
              <a:rPr lang="en-AU" sz="1200" dirty="0" smtClean="0"/>
              <a:t>. </a:t>
            </a:r>
            <a:endParaRPr lang="en-AU" sz="1200" dirty="0"/>
          </a:p>
        </p:txBody>
      </p:sp>
      <p:sp>
        <p:nvSpPr>
          <p:cNvPr id="46" name="Rectangle 45"/>
          <p:cNvSpPr/>
          <p:nvPr/>
        </p:nvSpPr>
        <p:spPr>
          <a:xfrm>
            <a:off x="3905251" y="2496121"/>
            <a:ext cx="4814980" cy="307777"/>
          </a:xfrm>
          <a:prstGeom prst="rect">
            <a:avLst/>
          </a:prstGeom>
        </p:spPr>
        <p:txBody>
          <a:bodyPr wrap="square">
            <a:spAutoFit/>
          </a:bodyPr>
          <a:lstStyle/>
          <a:p>
            <a:pPr lvl="0"/>
            <a:r>
              <a:rPr lang="en-AU" sz="1400" b="1" dirty="0">
                <a:solidFill>
                  <a:srgbClr val="00A0AC"/>
                </a:solidFill>
              </a:rPr>
              <a:t>Australian Financial Complaints </a:t>
            </a:r>
            <a:r>
              <a:rPr lang="en-AU" sz="1400" b="1" dirty="0" smtClean="0">
                <a:solidFill>
                  <a:srgbClr val="00A0AC"/>
                </a:solidFill>
              </a:rPr>
              <a:t>Authority</a:t>
            </a:r>
            <a:endParaRPr lang="en-AU" sz="1400" b="1" dirty="0">
              <a:solidFill>
                <a:srgbClr val="00A0AC"/>
              </a:solidFill>
            </a:endParaRPr>
          </a:p>
        </p:txBody>
      </p:sp>
      <p:sp>
        <p:nvSpPr>
          <p:cNvPr id="39" name="TextBox 38"/>
          <p:cNvSpPr txBox="1"/>
          <p:nvPr/>
        </p:nvSpPr>
        <p:spPr>
          <a:xfrm>
            <a:off x="3923929" y="2731890"/>
            <a:ext cx="5013468" cy="723853"/>
          </a:xfrm>
          <a:prstGeom prst="rect">
            <a:avLst/>
          </a:prstGeom>
          <a:noFill/>
        </p:spPr>
        <p:txBody>
          <a:bodyPr wrap="square" rtlCol="0">
            <a:spAutoFit/>
          </a:bodyPr>
          <a:lstStyle/>
          <a:p>
            <a:pPr marL="180000" lvl="1" indent="-180000">
              <a:lnSpc>
                <a:spcPct val="114000"/>
              </a:lnSpc>
              <a:spcBef>
                <a:spcPts val="100"/>
              </a:spcBef>
              <a:spcAft>
                <a:spcPts val="100"/>
              </a:spcAft>
              <a:buFont typeface="Arial" panose="020B0604020202020204" pitchFamily="34" charset="0"/>
              <a:buChar char="•"/>
            </a:pPr>
            <a:r>
              <a:rPr lang="en-AU" sz="1200" dirty="0" smtClean="0"/>
              <a:t>The regulations and rules for AFCA don’t meet the need for a small business to have disputes resolved  quickly. Small business can’t function with no access to their bank accounts during a dispute.</a:t>
            </a:r>
            <a:endParaRPr lang="en-AU" sz="1200" dirty="0"/>
          </a:p>
        </p:txBody>
      </p:sp>
      <p:sp>
        <p:nvSpPr>
          <p:cNvPr id="43" name="Rectangle 42"/>
          <p:cNvSpPr/>
          <p:nvPr/>
        </p:nvSpPr>
        <p:spPr>
          <a:xfrm>
            <a:off x="3894971" y="3490969"/>
            <a:ext cx="4926010" cy="307777"/>
          </a:xfrm>
          <a:prstGeom prst="rect">
            <a:avLst/>
          </a:prstGeom>
        </p:spPr>
        <p:txBody>
          <a:bodyPr wrap="square">
            <a:spAutoFit/>
          </a:bodyPr>
          <a:lstStyle/>
          <a:p>
            <a:pPr lvl="0"/>
            <a:r>
              <a:rPr lang="en-AU" sz="1400" b="1" dirty="0">
                <a:solidFill>
                  <a:srgbClr val="00A0AC"/>
                </a:solidFill>
              </a:rPr>
              <a:t>Therapeutic Goods </a:t>
            </a:r>
            <a:r>
              <a:rPr lang="en-AU" sz="1400" b="1" dirty="0" smtClean="0">
                <a:solidFill>
                  <a:srgbClr val="00A0AC"/>
                </a:solidFill>
              </a:rPr>
              <a:t>Administration</a:t>
            </a:r>
            <a:endParaRPr lang="en-AU" sz="1400" b="1" dirty="0">
              <a:solidFill>
                <a:srgbClr val="00A0AC"/>
              </a:solidFill>
            </a:endParaRPr>
          </a:p>
        </p:txBody>
      </p:sp>
      <p:sp>
        <p:nvSpPr>
          <p:cNvPr id="44" name="TextBox 43"/>
          <p:cNvSpPr txBox="1"/>
          <p:nvPr/>
        </p:nvSpPr>
        <p:spPr>
          <a:xfrm>
            <a:off x="3920178" y="3791202"/>
            <a:ext cx="5076192" cy="934358"/>
          </a:xfrm>
          <a:prstGeom prst="rect">
            <a:avLst/>
          </a:prstGeom>
          <a:noFill/>
        </p:spPr>
        <p:txBody>
          <a:bodyPr wrap="square" rtlCol="0">
            <a:spAutoFit/>
          </a:bodyPr>
          <a:lstStyle/>
          <a:p>
            <a:pPr marL="180000" lvl="1" indent="-180000">
              <a:lnSpc>
                <a:spcPct val="114000"/>
              </a:lnSpc>
              <a:spcBef>
                <a:spcPts val="100"/>
              </a:spcBef>
              <a:spcAft>
                <a:spcPts val="100"/>
              </a:spcAft>
              <a:buFont typeface="Arial" panose="020B0604020202020204" pitchFamily="34" charset="0"/>
              <a:buChar char="•"/>
            </a:pPr>
            <a:r>
              <a:rPr lang="en-AU" sz="1200" dirty="0"/>
              <a:t>Industry associations have raised concerns regarding the TGA’s lack of effective consultation with impacted small business stakeholders on policy changes </a:t>
            </a:r>
            <a:r>
              <a:rPr lang="en-AU" sz="1200" dirty="0" smtClean="0"/>
              <a:t>– homeopathy </a:t>
            </a:r>
            <a:r>
              <a:rPr lang="en-AU" sz="1200" dirty="0"/>
              <a:t>review and the </a:t>
            </a:r>
            <a:r>
              <a:rPr lang="en-AU" sz="1200" dirty="0" smtClean="0"/>
              <a:t>new medical </a:t>
            </a:r>
            <a:r>
              <a:rPr lang="en-AU" sz="1200" dirty="0"/>
              <a:t>devices tax. </a:t>
            </a:r>
            <a:r>
              <a:rPr lang="en-AU" sz="1200" dirty="0" smtClean="0"/>
              <a:t>In </a:t>
            </a:r>
            <a:r>
              <a:rPr lang="en-AU" sz="1200" dirty="0"/>
              <a:t>both </a:t>
            </a:r>
            <a:r>
              <a:rPr lang="en-AU" sz="1200" dirty="0" smtClean="0"/>
              <a:t>instances, </a:t>
            </a:r>
            <a:r>
              <a:rPr lang="en-AU" sz="1200" dirty="0"/>
              <a:t>the </a:t>
            </a:r>
            <a:r>
              <a:rPr lang="en-AU" sz="1200" dirty="0" smtClean="0"/>
              <a:t>impacts were not </a:t>
            </a:r>
            <a:r>
              <a:rPr lang="en-AU" sz="1200" dirty="0"/>
              <a:t>fully assessed.</a:t>
            </a:r>
          </a:p>
        </p:txBody>
      </p:sp>
      <p:sp>
        <p:nvSpPr>
          <p:cNvPr id="40" name="TextBox 39"/>
          <p:cNvSpPr txBox="1"/>
          <p:nvPr/>
        </p:nvSpPr>
        <p:spPr>
          <a:xfrm>
            <a:off x="3905251" y="692696"/>
            <a:ext cx="4670097" cy="369332"/>
          </a:xfrm>
          <a:prstGeom prst="rect">
            <a:avLst/>
          </a:prstGeom>
          <a:noFill/>
        </p:spPr>
        <p:txBody>
          <a:bodyPr wrap="square" rtlCol="0">
            <a:spAutoFit/>
          </a:bodyPr>
          <a:lstStyle/>
          <a:p>
            <a:r>
              <a:rPr lang="en-AU" b="1" dirty="0" smtClean="0">
                <a:solidFill>
                  <a:schemeClr val="bg1"/>
                </a:solidFill>
              </a:rPr>
              <a:t>Missed opportunities</a:t>
            </a:r>
          </a:p>
        </p:txBody>
      </p:sp>
      <p:sp>
        <p:nvSpPr>
          <p:cNvPr id="3" name="Rectangle 17"/>
          <p:cNvSpPr/>
          <p:nvPr/>
        </p:nvSpPr>
        <p:spPr>
          <a:xfrm>
            <a:off x="3905251" y="5804680"/>
            <a:ext cx="4516008" cy="307777"/>
          </a:xfrm>
          <a:prstGeom prst="rect">
            <a:avLst/>
          </a:prstGeom>
        </p:spPr>
        <p:txBody>
          <a:bodyPr wrap="square">
            <a:spAutoFit/>
          </a:bodyPr>
          <a:lstStyle/>
          <a:p>
            <a:pPr lvl="0"/>
            <a:r>
              <a:rPr lang="en-AU" sz="1400" b="1" dirty="0">
                <a:solidFill>
                  <a:srgbClr val="00A0AC"/>
                </a:solidFill>
              </a:rPr>
              <a:t>ASIC Fees for Service</a:t>
            </a:r>
          </a:p>
        </p:txBody>
      </p:sp>
      <p:sp>
        <p:nvSpPr>
          <p:cNvPr id="4" name="Rectangle 1"/>
          <p:cNvSpPr/>
          <p:nvPr/>
        </p:nvSpPr>
        <p:spPr>
          <a:xfrm>
            <a:off x="4024935" y="6021288"/>
            <a:ext cx="4427738" cy="513346"/>
          </a:xfrm>
          <a:prstGeom prst="rect">
            <a:avLst/>
          </a:prstGeom>
        </p:spPr>
        <p:txBody>
          <a:bodyPr wrap="square">
            <a:spAutoFit/>
          </a:bodyPr>
          <a:lstStyle/>
          <a:p>
            <a:pPr marL="180000" indent="-180000">
              <a:lnSpc>
                <a:spcPct val="114000"/>
              </a:lnSpc>
              <a:buFont typeface="Arial" panose="020B0604020202020204" pitchFamily="34" charset="0"/>
              <a:buChar char="•"/>
            </a:pPr>
            <a:r>
              <a:rPr lang="en-AU" sz="1200" dirty="0"/>
              <a:t>Failure to consider impacts on small </a:t>
            </a:r>
            <a:r>
              <a:rPr lang="en-AU" sz="1200"/>
              <a:t>business </a:t>
            </a:r>
            <a:r>
              <a:rPr lang="en-AU" sz="1200" smtClean="0"/>
              <a:t>e.g</a:t>
            </a:r>
            <a:r>
              <a:rPr lang="en-AU" sz="1200" dirty="0"/>
              <a:t>. </a:t>
            </a:r>
            <a:r>
              <a:rPr lang="en-AU" sz="1200"/>
              <a:t>financial services licences fees - over $15,000 per licence</a:t>
            </a:r>
            <a:endParaRPr lang="en-AU" sz="1200" dirty="0"/>
          </a:p>
        </p:txBody>
      </p:sp>
      <p:sp>
        <p:nvSpPr>
          <p:cNvPr id="20" name="Rectangle 19"/>
          <p:cNvSpPr/>
          <p:nvPr/>
        </p:nvSpPr>
        <p:spPr>
          <a:xfrm>
            <a:off x="400317" y="699141"/>
            <a:ext cx="3669882" cy="369332"/>
          </a:xfrm>
          <a:prstGeom prst="rect">
            <a:avLst/>
          </a:prstGeom>
        </p:spPr>
        <p:txBody>
          <a:bodyPr wrap="square">
            <a:spAutoFit/>
          </a:bodyPr>
          <a:lstStyle/>
          <a:p>
            <a:pPr marL="0" lvl="2"/>
            <a:r>
              <a:rPr lang="en-AU" b="1" dirty="0" smtClean="0">
                <a:solidFill>
                  <a:srgbClr val="00A0AC"/>
                </a:solidFill>
              </a:rPr>
              <a:t>ASBFEO Policy Forum</a:t>
            </a:r>
            <a:endParaRPr lang="en-AU" b="1" dirty="0">
              <a:solidFill>
                <a:srgbClr val="00A0AC"/>
              </a:solidFill>
            </a:endParaRPr>
          </a:p>
        </p:txBody>
      </p:sp>
      <p:sp>
        <p:nvSpPr>
          <p:cNvPr id="21" name="Rectangle 20"/>
          <p:cNvSpPr/>
          <p:nvPr/>
        </p:nvSpPr>
        <p:spPr>
          <a:xfrm>
            <a:off x="414097" y="991195"/>
            <a:ext cx="3149791" cy="1617174"/>
          </a:xfrm>
          <a:prstGeom prst="rect">
            <a:avLst/>
          </a:prstGeom>
        </p:spPr>
        <p:txBody>
          <a:bodyPr wrap="square">
            <a:spAutoFit/>
          </a:bodyPr>
          <a:lstStyle/>
          <a:p>
            <a:pPr marL="180000" indent="-180000">
              <a:lnSpc>
                <a:spcPct val="114000"/>
              </a:lnSpc>
              <a:spcBef>
                <a:spcPts val="100"/>
              </a:spcBef>
              <a:spcAft>
                <a:spcPts val="100"/>
              </a:spcAft>
              <a:buFont typeface="Arial" panose="020B0604020202020204" pitchFamily="34" charset="0"/>
              <a:buChar char="•"/>
            </a:pPr>
            <a:r>
              <a:rPr lang="en-AU" sz="1200" dirty="0"/>
              <a:t>The </a:t>
            </a:r>
            <a:r>
              <a:rPr lang="en-AU" sz="1200" dirty="0" smtClean="0"/>
              <a:t>seven </a:t>
            </a:r>
            <a:r>
              <a:rPr lang="en-AU" sz="1200" dirty="0"/>
              <a:t>working groups are well established with </a:t>
            </a:r>
            <a:r>
              <a:rPr lang="en-AU" sz="1200" dirty="0" smtClean="0"/>
              <a:t>round three of </a:t>
            </a:r>
            <a:r>
              <a:rPr lang="en-AU" sz="1200" dirty="0"/>
              <a:t>working groups </a:t>
            </a:r>
            <a:r>
              <a:rPr lang="en-AU" sz="1200" dirty="0" smtClean="0"/>
              <a:t>in progress.</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smtClean="0"/>
              <a:t>Members joined </a:t>
            </a:r>
            <a:r>
              <a:rPr lang="en-AU" sz="1200" dirty="0"/>
              <a:t>the Small Business Hub </a:t>
            </a:r>
            <a:r>
              <a:rPr lang="en-AU" sz="1200" dirty="0" smtClean="0"/>
              <a:t>and </a:t>
            </a:r>
            <a:r>
              <a:rPr lang="en-AU" sz="1200" dirty="0"/>
              <a:t>shared </a:t>
            </a:r>
            <a:r>
              <a:rPr lang="en-AU" sz="1200" i="1" dirty="0"/>
              <a:t>Access to </a:t>
            </a:r>
            <a:r>
              <a:rPr lang="en-AU" sz="1200" i="1" dirty="0" smtClean="0"/>
              <a:t>Justice</a:t>
            </a:r>
            <a:r>
              <a:rPr lang="en-AU" sz="1200" dirty="0" smtClean="0"/>
              <a:t> survey.</a:t>
            </a:r>
            <a:endParaRPr lang="en-AU" sz="1200" dirty="0"/>
          </a:p>
          <a:p>
            <a:pPr marL="180000" lvl="0" indent="-180000">
              <a:lnSpc>
                <a:spcPct val="114000"/>
              </a:lnSpc>
              <a:spcBef>
                <a:spcPts val="100"/>
              </a:spcBef>
              <a:spcAft>
                <a:spcPts val="100"/>
              </a:spcAft>
              <a:buFont typeface="Arial" panose="020B0604020202020204" pitchFamily="34" charset="0"/>
              <a:buChar char="•"/>
            </a:pPr>
            <a:r>
              <a:rPr lang="en-AU" sz="1200" dirty="0" smtClean="0"/>
              <a:t>Digital </a:t>
            </a:r>
            <a:r>
              <a:rPr lang="en-AU" sz="1200" dirty="0"/>
              <a:t>uptake </a:t>
            </a:r>
            <a:r>
              <a:rPr lang="en-AU" sz="1200" dirty="0" smtClean="0"/>
              <a:t>strategy and additional fast </a:t>
            </a:r>
            <a:r>
              <a:rPr lang="en-AU" sz="1200" dirty="0"/>
              <a:t>fact sheets soon to be </a:t>
            </a:r>
            <a:r>
              <a:rPr lang="en-AU" sz="1200" dirty="0" smtClean="0"/>
              <a:t>finalised.</a:t>
            </a:r>
            <a:endParaRPr lang="en-AU" sz="1200" dirty="0"/>
          </a:p>
        </p:txBody>
      </p:sp>
      <p:sp>
        <p:nvSpPr>
          <p:cNvPr id="22" name="Rectangle 21"/>
          <p:cNvSpPr/>
          <p:nvPr/>
        </p:nvSpPr>
        <p:spPr>
          <a:xfrm>
            <a:off x="414097" y="3393620"/>
            <a:ext cx="3071449" cy="1381019"/>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dirty="0" smtClean="0"/>
              <a:t>May’s meeting focused on skills training programs and business disruption resources to assist small business during infrastructure projects.</a:t>
            </a:r>
          </a:p>
          <a:p>
            <a:pPr marL="180000" indent="-180000">
              <a:lnSpc>
                <a:spcPct val="114000"/>
              </a:lnSpc>
              <a:spcBef>
                <a:spcPts val="100"/>
              </a:spcBef>
              <a:spcAft>
                <a:spcPts val="100"/>
              </a:spcAft>
              <a:buFont typeface="Arial" panose="020B0604020202020204" pitchFamily="34" charset="0"/>
              <a:buChar char="•"/>
            </a:pPr>
            <a:r>
              <a:rPr lang="en-AU" sz="1200" dirty="0" smtClean="0"/>
              <a:t>The group assisted with distributing a survey for the </a:t>
            </a:r>
            <a:r>
              <a:rPr lang="en-AU" sz="1200" i="1" dirty="0"/>
              <a:t>A</a:t>
            </a:r>
            <a:r>
              <a:rPr lang="en-AU" sz="1200" i="1" dirty="0" smtClean="0"/>
              <a:t>ccess to Justice</a:t>
            </a:r>
            <a:r>
              <a:rPr lang="en-AU" sz="1200" dirty="0" smtClean="0"/>
              <a:t> inquiry.</a:t>
            </a:r>
            <a:endParaRPr lang="en-AU" sz="1200" dirty="0"/>
          </a:p>
        </p:txBody>
      </p:sp>
      <p:sp>
        <p:nvSpPr>
          <p:cNvPr id="23" name="Rounded Rectangle 26"/>
          <p:cNvSpPr/>
          <p:nvPr/>
        </p:nvSpPr>
        <p:spPr>
          <a:xfrm>
            <a:off x="278683" y="2825361"/>
            <a:ext cx="3319031" cy="1993993"/>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5" name="Rounded Rectangle 40"/>
          <p:cNvSpPr/>
          <p:nvPr/>
        </p:nvSpPr>
        <p:spPr>
          <a:xfrm>
            <a:off x="278683" y="709867"/>
            <a:ext cx="3357214" cy="2007690"/>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27" name="Rectangle 1"/>
          <p:cNvSpPr/>
          <p:nvPr/>
        </p:nvSpPr>
        <p:spPr>
          <a:xfrm>
            <a:off x="398308" y="2798202"/>
            <a:ext cx="3087237" cy="646331"/>
          </a:xfrm>
          <a:prstGeom prst="rect">
            <a:avLst/>
          </a:prstGeom>
        </p:spPr>
        <p:txBody>
          <a:bodyPr wrap="square">
            <a:spAutoFit/>
          </a:bodyPr>
          <a:lstStyle/>
          <a:p>
            <a:pPr lvl="0"/>
            <a:r>
              <a:rPr lang="en-AU" b="1" dirty="0" smtClean="0">
                <a:solidFill>
                  <a:srgbClr val="AACD72"/>
                </a:solidFill>
              </a:rPr>
              <a:t>ASBFEO National </a:t>
            </a:r>
            <a:r>
              <a:rPr lang="en-AU" b="1" dirty="0">
                <a:solidFill>
                  <a:srgbClr val="AACD72"/>
                </a:solidFill>
              </a:rPr>
              <a:t>Strategy Group </a:t>
            </a:r>
          </a:p>
        </p:txBody>
      </p:sp>
      <p:sp>
        <p:nvSpPr>
          <p:cNvPr id="5" name="Rectangle 1"/>
          <p:cNvSpPr/>
          <p:nvPr/>
        </p:nvSpPr>
        <p:spPr>
          <a:xfrm>
            <a:off x="3851920" y="1196752"/>
            <a:ext cx="5148201" cy="350541"/>
          </a:xfrm>
          <a:prstGeom prst="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Rectangle 10"/>
          <p:cNvSpPr/>
          <p:nvPr/>
        </p:nvSpPr>
        <p:spPr>
          <a:xfrm>
            <a:off x="3923928" y="1052736"/>
            <a:ext cx="3949772" cy="276999"/>
          </a:xfrm>
          <a:prstGeom prst="rect">
            <a:avLst/>
          </a:prstGeom>
        </p:spPr>
        <p:txBody>
          <a:bodyPr wrap="square">
            <a:spAutoFit/>
          </a:bodyPr>
          <a:lstStyle/>
          <a:p>
            <a:r>
              <a:rPr lang="en-AU" sz="1200" dirty="0" smtClean="0">
                <a:solidFill>
                  <a:schemeClr val="bg1"/>
                </a:solidFill>
              </a:rPr>
              <a:t>The </a:t>
            </a:r>
            <a:r>
              <a:rPr lang="en-AU" sz="1200" dirty="0">
                <a:solidFill>
                  <a:schemeClr val="bg1"/>
                </a:solidFill>
              </a:rPr>
              <a:t>consequences of ASBFEO not </a:t>
            </a:r>
            <a:r>
              <a:rPr lang="en-AU" sz="1200" dirty="0" smtClean="0">
                <a:solidFill>
                  <a:schemeClr val="bg1"/>
                </a:solidFill>
              </a:rPr>
              <a:t>being consulted.</a:t>
            </a:r>
            <a:endParaRPr lang="en-AU" sz="1200" dirty="0">
              <a:solidFill>
                <a:schemeClr val="bg1"/>
              </a:solidFill>
            </a:endParaRPr>
          </a:p>
        </p:txBody>
      </p:sp>
      <p:pic>
        <p:nvPicPr>
          <p:cNvPr id="26" name="Picture 4" descr="\\tweb\DavWWWRoot\sites\mg\asbfeo\comm\IMAGES\Download pics\noun_386029_cc-white.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16512"/>
          <a:stretch/>
        </p:blipFill>
        <p:spPr bwMode="auto">
          <a:xfrm>
            <a:off x="7940858" y="692696"/>
            <a:ext cx="1023630" cy="854597"/>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6"/>
          <p:cNvSpPr/>
          <p:nvPr/>
        </p:nvSpPr>
        <p:spPr>
          <a:xfrm>
            <a:off x="3905251" y="4692637"/>
            <a:ext cx="4885111" cy="307777"/>
          </a:xfrm>
          <a:prstGeom prst="rect">
            <a:avLst/>
          </a:prstGeom>
        </p:spPr>
        <p:txBody>
          <a:bodyPr wrap="square">
            <a:spAutoFit/>
          </a:bodyPr>
          <a:lstStyle/>
          <a:p>
            <a:r>
              <a:rPr lang="en-AU" sz="1400" b="1" dirty="0">
                <a:solidFill>
                  <a:srgbClr val="00A0AC"/>
                </a:solidFill>
              </a:rPr>
              <a:t>Launch of Phoenix </a:t>
            </a:r>
            <a:r>
              <a:rPr lang="en-AU" sz="1400" b="1" dirty="0" smtClean="0">
                <a:solidFill>
                  <a:srgbClr val="00A0AC"/>
                </a:solidFill>
              </a:rPr>
              <a:t>hotline</a:t>
            </a:r>
            <a:endParaRPr lang="en-AU" sz="1400" b="1" dirty="0">
              <a:solidFill>
                <a:srgbClr val="00A0AC"/>
              </a:solidFill>
            </a:endParaRPr>
          </a:p>
        </p:txBody>
      </p:sp>
      <p:sp>
        <p:nvSpPr>
          <p:cNvPr id="9" name="Rectangle 27"/>
          <p:cNvSpPr/>
          <p:nvPr/>
        </p:nvSpPr>
        <p:spPr>
          <a:xfrm>
            <a:off x="3904412" y="4913973"/>
            <a:ext cx="4885111" cy="926920"/>
          </a:xfrm>
          <a:prstGeom prst="rect">
            <a:avLst/>
          </a:prstGeom>
        </p:spPr>
        <p:txBody>
          <a:bodyPr wrap="square">
            <a:spAutoFit/>
          </a:bodyPr>
          <a:lstStyle/>
          <a:p>
            <a:pPr marL="180000" indent="-180000">
              <a:lnSpc>
                <a:spcPct val="113000"/>
              </a:lnSpc>
              <a:buFont typeface="Arial" panose="020B0604020202020204" pitchFamily="34" charset="0"/>
              <a:buChar char="•"/>
            </a:pPr>
            <a:r>
              <a:rPr lang="en-AU" sz="1200" dirty="0" smtClean="0"/>
              <a:t>This </a:t>
            </a:r>
            <a:r>
              <a:rPr lang="en-AU" sz="1200" dirty="0"/>
              <a:t>may assist the ATO to identify illegal phoenix activity and take action quickly. It does not protect </a:t>
            </a:r>
            <a:r>
              <a:rPr lang="en-AU" sz="1200" dirty="0" smtClean="0"/>
              <a:t>a small business, who are most </a:t>
            </a:r>
            <a:r>
              <a:rPr lang="en-AU" sz="1200" dirty="0"/>
              <a:t>likely an unsecured creditor or subcontractor. They are the last to be paid, if at all. </a:t>
            </a:r>
          </a:p>
        </p:txBody>
      </p:sp>
      <p:sp>
        <p:nvSpPr>
          <p:cNvPr id="7" name="Rounded Rectangle 26"/>
          <p:cNvSpPr/>
          <p:nvPr/>
        </p:nvSpPr>
        <p:spPr>
          <a:xfrm>
            <a:off x="342089" y="4925529"/>
            <a:ext cx="3319031" cy="1673992"/>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chemeClr val="tx1"/>
              </a:solidFill>
            </a:endParaRPr>
          </a:p>
        </p:txBody>
      </p:sp>
      <p:sp>
        <p:nvSpPr>
          <p:cNvPr id="10" name="Rectangle 1"/>
          <p:cNvSpPr/>
          <p:nvPr/>
        </p:nvSpPr>
        <p:spPr>
          <a:xfrm>
            <a:off x="461714" y="4916476"/>
            <a:ext cx="2437527" cy="369332"/>
          </a:xfrm>
          <a:prstGeom prst="rect">
            <a:avLst/>
          </a:prstGeom>
        </p:spPr>
        <p:txBody>
          <a:bodyPr wrap="none">
            <a:spAutoFit/>
          </a:bodyPr>
          <a:lstStyle/>
          <a:p>
            <a:r>
              <a:rPr lang="en-AU" b="1" dirty="0" smtClean="0">
                <a:solidFill>
                  <a:srgbClr val="193264"/>
                </a:solidFill>
              </a:rPr>
              <a:t>Workplace </a:t>
            </a:r>
            <a:r>
              <a:rPr lang="en-AU" b="1" dirty="0">
                <a:solidFill>
                  <a:srgbClr val="193264"/>
                </a:solidFill>
              </a:rPr>
              <a:t>relations </a:t>
            </a:r>
          </a:p>
        </p:txBody>
      </p:sp>
      <p:sp>
        <p:nvSpPr>
          <p:cNvPr id="12" name="Rectangle 30"/>
          <p:cNvSpPr/>
          <p:nvPr/>
        </p:nvSpPr>
        <p:spPr>
          <a:xfrm>
            <a:off x="414097" y="5218502"/>
            <a:ext cx="3071449" cy="1381019"/>
          </a:xfrm>
          <a:prstGeom prst="rect">
            <a:avLst/>
          </a:prstGeom>
        </p:spPr>
        <p:txBody>
          <a:bodyPr wrap="square">
            <a:spAutoFit/>
          </a:bodyPr>
          <a:lstStyle/>
          <a:p>
            <a:pPr marL="180000" lvl="0" indent="-180000">
              <a:lnSpc>
                <a:spcPct val="114000"/>
              </a:lnSpc>
              <a:spcBef>
                <a:spcPts val="100"/>
              </a:spcBef>
              <a:spcAft>
                <a:spcPts val="100"/>
              </a:spcAft>
              <a:buFont typeface="Arial" panose="020B0604020202020204" pitchFamily="34" charset="0"/>
              <a:buChar char="•"/>
            </a:pPr>
            <a:r>
              <a:rPr lang="en-AU" sz="1200" dirty="0" smtClean="0"/>
              <a:t>A position paper on practical solutions to simplify award compliance for small business released in April, including:</a:t>
            </a:r>
          </a:p>
          <a:p>
            <a:pPr marL="637200" lvl="1" indent="-180000">
              <a:lnSpc>
                <a:spcPct val="114000"/>
              </a:lnSpc>
              <a:spcBef>
                <a:spcPts val="100"/>
              </a:spcBef>
              <a:spcAft>
                <a:spcPts val="100"/>
              </a:spcAft>
              <a:buFont typeface="Arial" panose="020B0604020202020204" pitchFamily="34" charset="0"/>
              <a:buChar char="•"/>
            </a:pPr>
            <a:r>
              <a:rPr lang="en-AU" sz="1200" dirty="0" smtClean="0"/>
              <a:t>online decision making tools and dispute resolution tool by Fair Work Commission.</a:t>
            </a:r>
            <a:endParaRPr lang="en-AU" sz="1200" dirty="0"/>
          </a:p>
        </p:txBody>
      </p:sp>
    </p:spTree>
    <p:extLst>
      <p:ext uri="{BB962C8B-B14F-4D97-AF65-F5344CB8AC3E}">
        <p14:creationId xmlns:p14="http://schemas.microsoft.com/office/powerpoint/2010/main" val="32671835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4"/>
          <p:cNvGraphicFramePr/>
          <p:nvPr>
            <p:extLst>
              <p:ext uri="{D42A27DB-BD31-4B8C-83A1-F6EECF244321}">
                <p14:modId xmlns:p14="http://schemas.microsoft.com/office/powerpoint/2010/main" val="4039094734"/>
              </p:ext>
            </p:extLst>
          </p:nvPr>
        </p:nvGraphicFramePr>
        <p:xfrm>
          <a:off x="430443" y="2180871"/>
          <a:ext cx="3746910" cy="230425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251520" y="116632"/>
            <a:ext cx="8280920" cy="492443"/>
          </a:xfrm>
          <a:prstGeom prst="rect">
            <a:avLst/>
          </a:prstGeom>
          <a:noFill/>
          <a:ln>
            <a:noFill/>
          </a:ln>
        </p:spPr>
        <p:txBody>
          <a:bodyPr wrap="square" rtlCol="0">
            <a:spAutoFit/>
          </a:bodyPr>
          <a:lstStyle/>
          <a:p>
            <a:r>
              <a:rPr lang="en-AU" sz="2600" b="1" dirty="0" smtClean="0">
                <a:solidFill>
                  <a:srgbClr val="193264"/>
                </a:solidFill>
              </a:rPr>
              <a:t>Assistance: support for SMEs</a:t>
            </a:r>
            <a:endParaRPr lang="en-AU" sz="2600" dirty="0">
              <a:solidFill>
                <a:srgbClr val="193264"/>
              </a:solidFill>
            </a:endParaRPr>
          </a:p>
        </p:txBody>
      </p:sp>
      <p:graphicFrame>
        <p:nvGraphicFramePr>
          <p:cNvPr id="57" name="Chart 56"/>
          <p:cNvGraphicFramePr>
            <a:graphicFrameLocks/>
          </p:cNvGraphicFramePr>
          <p:nvPr>
            <p:extLst>
              <p:ext uri="{D42A27DB-BD31-4B8C-83A1-F6EECF244321}">
                <p14:modId xmlns:p14="http://schemas.microsoft.com/office/powerpoint/2010/main" val="1421767605"/>
              </p:ext>
            </p:extLst>
          </p:nvPr>
        </p:nvGraphicFramePr>
        <p:xfrm>
          <a:off x="-5353739" y="1094404"/>
          <a:ext cx="1745453" cy="1705667"/>
        </p:xfrm>
        <a:graphic>
          <a:graphicData uri="http://schemas.openxmlformats.org/drawingml/2006/chart">
            <c:chart xmlns:c="http://schemas.openxmlformats.org/drawingml/2006/chart" xmlns:r="http://schemas.openxmlformats.org/officeDocument/2006/relationships" r:id="rId4"/>
          </a:graphicData>
        </a:graphic>
      </p:graphicFrame>
      <p:sp>
        <p:nvSpPr>
          <p:cNvPr id="67" name="TextBox 66"/>
          <p:cNvSpPr txBox="1"/>
          <p:nvPr/>
        </p:nvSpPr>
        <p:spPr>
          <a:xfrm>
            <a:off x="8676273" y="6657945"/>
            <a:ext cx="467544" cy="200055"/>
          </a:xfrm>
          <a:prstGeom prst="rect">
            <a:avLst/>
          </a:prstGeom>
          <a:noFill/>
        </p:spPr>
        <p:txBody>
          <a:bodyPr wrap="square" rtlCol="0">
            <a:spAutoFit/>
          </a:bodyPr>
          <a:lstStyle/>
          <a:p>
            <a:pPr algn="ctr"/>
            <a:r>
              <a:rPr lang="en-AU" sz="700" dirty="0" smtClean="0"/>
              <a:t>8</a:t>
            </a:r>
            <a:endParaRPr lang="en-AU" sz="1050" dirty="0"/>
          </a:p>
        </p:txBody>
      </p:sp>
      <p:sp>
        <p:nvSpPr>
          <p:cNvPr id="134" name="Rechteck 218"/>
          <p:cNvSpPr/>
          <p:nvPr/>
        </p:nvSpPr>
        <p:spPr bwMode="gray">
          <a:xfrm>
            <a:off x="3851920" y="6132342"/>
            <a:ext cx="383877" cy="184666"/>
          </a:xfrm>
          <a:prstGeom prst="rect">
            <a:avLst/>
          </a:prstGeom>
        </p:spPr>
        <p:txBody>
          <a:bodyPr wrap="square" lIns="0" tIns="0" rIns="0" bIns="0">
            <a:spAutoFit/>
          </a:bodyPr>
          <a:lstStyle/>
          <a:p>
            <a:r>
              <a:rPr lang="en-US" sz="1200" b="1" dirty="0" smtClean="0">
                <a:solidFill>
                  <a:schemeClr val="bg1"/>
                </a:solidFill>
              </a:rPr>
              <a:t>18%</a:t>
            </a:r>
            <a:endParaRPr lang="en-US" sz="1400" b="1" dirty="0" smtClean="0">
              <a:solidFill>
                <a:schemeClr val="bg1"/>
              </a:solidFill>
            </a:endParaRPr>
          </a:p>
        </p:txBody>
      </p:sp>
      <p:grpSp>
        <p:nvGrpSpPr>
          <p:cNvPr id="5" name="Group 3"/>
          <p:cNvGrpSpPr/>
          <p:nvPr/>
        </p:nvGrpSpPr>
        <p:grpSpPr>
          <a:xfrm>
            <a:off x="5141761" y="3772989"/>
            <a:ext cx="3093831" cy="2905259"/>
            <a:chOff x="5724128" y="3689562"/>
            <a:chExt cx="3093831" cy="2905259"/>
          </a:xfrm>
        </p:grpSpPr>
        <p:pic>
          <p:nvPicPr>
            <p:cNvPr id="228" name="Picture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24128" y="3689562"/>
              <a:ext cx="3093831" cy="2862805"/>
            </a:xfrm>
            <a:prstGeom prst="rect">
              <a:avLst/>
            </a:prstGeom>
          </p:spPr>
        </p:pic>
        <p:sp>
          <p:nvSpPr>
            <p:cNvPr id="229" name="TextBox 98"/>
            <p:cNvSpPr txBox="1"/>
            <p:nvPr/>
          </p:nvSpPr>
          <p:spPr>
            <a:xfrm>
              <a:off x="7740352" y="5373216"/>
              <a:ext cx="757000" cy="285501"/>
            </a:xfrm>
            <a:prstGeom prst="rect">
              <a:avLst/>
            </a:prstGeom>
            <a:noFill/>
          </p:spPr>
          <p:txBody>
            <a:bodyPr wrap="square" rtlCol="0">
              <a:spAutoFit/>
            </a:bodyPr>
            <a:lstStyle/>
            <a:p>
              <a:pPr algn="r"/>
              <a:r>
                <a:rPr lang="en-AU" sz="1200" b="1" dirty="0" smtClean="0"/>
                <a:t>23%</a:t>
              </a:r>
              <a:endParaRPr lang="en-AU" sz="1200" b="1" dirty="0"/>
            </a:p>
          </p:txBody>
        </p:sp>
        <p:sp>
          <p:nvSpPr>
            <p:cNvPr id="230" name="TextBox 102"/>
            <p:cNvSpPr txBox="1"/>
            <p:nvPr/>
          </p:nvSpPr>
          <p:spPr>
            <a:xfrm>
              <a:off x="8172400" y="5735787"/>
              <a:ext cx="552597" cy="285501"/>
            </a:xfrm>
            <a:prstGeom prst="rect">
              <a:avLst/>
            </a:prstGeom>
            <a:noFill/>
          </p:spPr>
          <p:txBody>
            <a:bodyPr wrap="square" rtlCol="0">
              <a:spAutoFit/>
            </a:bodyPr>
            <a:lstStyle/>
            <a:p>
              <a:pPr algn="r"/>
              <a:r>
                <a:rPr lang="en-AU" sz="1200" b="1" dirty="0"/>
                <a:t>7</a:t>
              </a:r>
              <a:r>
                <a:rPr lang="en-AU" sz="1200" b="1" dirty="0" smtClean="0"/>
                <a:t>%</a:t>
              </a:r>
              <a:endParaRPr lang="en-AU" sz="1200" b="1" dirty="0"/>
            </a:p>
          </p:txBody>
        </p:sp>
        <p:sp>
          <p:nvSpPr>
            <p:cNvPr id="231" name="TextBox 97"/>
            <p:cNvSpPr txBox="1"/>
            <p:nvPr/>
          </p:nvSpPr>
          <p:spPr>
            <a:xfrm>
              <a:off x="7815288" y="4627319"/>
              <a:ext cx="664903" cy="285501"/>
            </a:xfrm>
            <a:prstGeom prst="rect">
              <a:avLst/>
            </a:prstGeom>
            <a:noFill/>
          </p:spPr>
          <p:txBody>
            <a:bodyPr wrap="square" rtlCol="0">
              <a:spAutoFit/>
            </a:bodyPr>
            <a:lstStyle/>
            <a:p>
              <a:pPr algn="r"/>
              <a:r>
                <a:rPr lang="en-AU" sz="1200" b="1" dirty="0" smtClean="0"/>
                <a:t>28%</a:t>
              </a:r>
              <a:endParaRPr lang="en-AU" sz="1200" b="1" dirty="0"/>
            </a:p>
          </p:txBody>
        </p:sp>
        <p:sp>
          <p:nvSpPr>
            <p:cNvPr id="233" name="TextBox 99"/>
            <p:cNvSpPr txBox="1"/>
            <p:nvPr/>
          </p:nvSpPr>
          <p:spPr>
            <a:xfrm>
              <a:off x="7709603" y="5879803"/>
              <a:ext cx="687392" cy="285501"/>
            </a:xfrm>
            <a:prstGeom prst="rect">
              <a:avLst/>
            </a:prstGeom>
            <a:noFill/>
          </p:spPr>
          <p:txBody>
            <a:bodyPr wrap="square" rtlCol="0">
              <a:spAutoFit/>
            </a:bodyPr>
            <a:lstStyle/>
            <a:p>
              <a:pPr algn="r"/>
              <a:r>
                <a:rPr lang="en-AU" sz="1200" b="1" dirty="0" smtClean="0"/>
                <a:t>16%</a:t>
              </a:r>
              <a:endParaRPr lang="en-AU" sz="1200" b="1" dirty="0"/>
            </a:p>
          </p:txBody>
        </p:sp>
        <p:sp>
          <p:nvSpPr>
            <p:cNvPr id="234" name="TextBox 100"/>
            <p:cNvSpPr txBox="1"/>
            <p:nvPr/>
          </p:nvSpPr>
          <p:spPr>
            <a:xfrm>
              <a:off x="6030872" y="4992551"/>
              <a:ext cx="673378" cy="285501"/>
            </a:xfrm>
            <a:prstGeom prst="rect">
              <a:avLst/>
            </a:prstGeom>
            <a:noFill/>
          </p:spPr>
          <p:txBody>
            <a:bodyPr wrap="square" rtlCol="0">
              <a:spAutoFit/>
            </a:bodyPr>
            <a:lstStyle/>
            <a:p>
              <a:pPr algn="r"/>
              <a:r>
                <a:rPr lang="en-AU" sz="1200" b="1" dirty="0" smtClean="0"/>
                <a:t>8%</a:t>
              </a:r>
              <a:endParaRPr lang="en-AU" sz="1200" b="1" dirty="0"/>
            </a:p>
          </p:txBody>
        </p:sp>
        <p:sp>
          <p:nvSpPr>
            <p:cNvPr id="235" name="TextBox 101"/>
            <p:cNvSpPr txBox="1"/>
            <p:nvPr/>
          </p:nvSpPr>
          <p:spPr>
            <a:xfrm>
              <a:off x="7197379" y="5163738"/>
              <a:ext cx="552597" cy="285501"/>
            </a:xfrm>
            <a:prstGeom prst="rect">
              <a:avLst/>
            </a:prstGeom>
            <a:noFill/>
          </p:spPr>
          <p:txBody>
            <a:bodyPr wrap="square" rtlCol="0">
              <a:spAutoFit/>
            </a:bodyPr>
            <a:lstStyle/>
            <a:p>
              <a:pPr algn="r"/>
              <a:r>
                <a:rPr lang="en-AU" sz="1200" b="1" dirty="0"/>
                <a:t>5</a:t>
              </a:r>
              <a:r>
                <a:rPr lang="en-AU" sz="1200" b="1" dirty="0" smtClean="0"/>
                <a:t>%</a:t>
              </a:r>
              <a:endParaRPr lang="en-AU" sz="1200" b="1" dirty="0"/>
            </a:p>
          </p:txBody>
        </p:sp>
        <p:sp>
          <p:nvSpPr>
            <p:cNvPr id="236" name="TextBox 103"/>
            <p:cNvSpPr txBox="1"/>
            <p:nvPr/>
          </p:nvSpPr>
          <p:spPr>
            <a:xfrm>
              <a:off x="7884368" y="6309320"/>
              <a:ext cx="552597" cy="285501"/>
            </a:xfrm>
            <a:prstGeom prst="rect">
              <a:avLst/>
            </a:prstGeom>
            <a:noFill/>
          </p:spPr>
          <p:txBody>
            <a:bodyPr wrap="square" rtlCol="0">
              <a:spAutoFit/>
            </a:bodyPr>
            <a:lstStyle/>
            <a:p>
              <a:pPr algn="r"/>
              <a:r>
                <a:rPr lang="en-AU" sz="1200" b="1" dirty="0" smtClean="0"/>
                <a:t>3%</a:t>
              </a:r>
              <a:endParaRPr lang="en-AU" sz="1200" b="1" dirty="0"/>
            </a:p>
          </p:txBody>
        </p:sp>
        <p:sp>
          <p:nvSpPr>
            <p:cNvPr id="237" name="TextBox 104"/>
            <p:cNvSpPr txBox="1"/>
            <p:nvPr/>
          </p:nvSpPr>
          <p:spPr>
            <a:xfrm>
              <a:off x="7041731" y="4430632"/>
              <a:ext cx="552597" cy="285501"/>
            </a:xfrm>
            <a:prstGeom prst="rect">
              <a:avLst/>
            </a:prstGeom>
            <a:noFill/>
          </p:spPr>
          <p:txBody>
            <a:bodyPr wrap="square" rtlCol="0">
              <a:spAutoFit/>
            </a:bodyPr>
            <a:lstStyle/>
            <a:p>
              <a:pPr algn="r"/>
              <a:r>
                <a:rPr lang="en-AU" sz="1200" b="1" dirty="0"/>
                <a:t>2</a:t>
              </a:r>
              <a:r>
                <a:rPr lang="en-AU" sz="1200" b="1" dirty="0" smtClean="0"/>
                <a:t>%</a:t>
              </a:r>
              <a:endParaRPr lang="en-AU" sz="1200" b="1" dirty="0"/>
            </a:p>
          </p:txBody>
        </p:sp>
      </p:grpSp>
      <p:pic>
        <p:nvPicPr>
          <p:cNvPr id="14" name="Picture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6876" y="1844824"/>
            <a:ext cx="900000" cy="900000"/>
          </a:xfrm>
          <a:prstGeom prst="rect">
            <a:avLst/>
          </a:prstGeom>
        </p:spPr>
      </p:pic>
      <p:sp>
        <p:nvSpPr>
          <p:cNvPr id="56" name="Rectangle 55"/>
          <p:cNvSpPr/>
          <p:nvPr/>
        </p:nvSpPr>
        <p:spPr>
          <a:xfrm>
            <a:off x="5052444" y="462765"/>
            <a:ext cx="3613169" cy="369332"/>
          </a:xfrm>
          <a:prstGeom prst="rect">
            <a:avLst/>
          </a:prstGeom>
        </p:spPr>
        <p:txBody>
          <a:bodyPr wrap="square">
            <a:spAutoFit/>
          </a:bodyPr>
          <a:lstStyle/>
          <a:p>
            <a:pPr algn="ctr"/>
            <a:r>
              <a:rPr lang="en-AU" b="1" dirty="0">
                <a:solidFill>
                  <a:srgbClr val="193264"/>
                </a:solidFill>
              </a:rPr>
              <a:t>Resolution </a:t>
            </a:r>
            <a:r>
              <a:rPr lang="en-AU" b="1" dirty="0" smtClean="0">
                <a:solidFill>
                  <a:srgbClr val="193264"/>
                </a:solidFill>
              </a:rPr>
              <a:t>pathways </a:t>
            </a:r>
            <a:endParaRPr lang="en-AU" dirty="0">
              <a:solidFill>
                <a:srgbClr val="193264"/>
              </a:solidFill>
            </a:endParaRPr>
          </a:p>
        </p:txBody>
      </p:sp>
      <p:sp>
        <p:nvSpPr>
          <p:cNvPr id="23" name="TextBox 22"/>
          <p:cNvSpPr txBox="1"/>
          <p:nvPr/>
        </p:nvSpPr>
        <p:spPr>
          <a:xfrm>
            <a:off x="513408" y="5807586"/>
            <a:ext cx="1790490" cy="861774"/>
          </a:xfrm>
          <a:prstGeom prst="rect">
            <a:avLst/>
          </a:prstGeom>
          <a:noFill/>
        </p:spPr>
        <p:txBody>
          <a:bodyPr wrap="square" rtlCol="0">
            <a:spAutoFit/>
          </a:bodyPr>
          <a:lstStyle/>
          <a:p>
            <a:pPr algn="ctr"/>
            <a:r>
              <a:rPr lang="en-AU" b="1" dirty="0" smtClean="0">
                <a:solidFill>
                  <a:srgbClr val="193264"/>
                </a:solidFill>
              </a:rPr>
              <a:t>67% </a:t>
            </a:r>
            <a:r>
              <a:rPr lang="en-AU" sz="1600" dirty="0" smtClean="0">
                <a:solidFill>
                  <a:srgbClr val="193264"/>
                </a:solidFill>
              </a:rPr>
              <a:t>of disputes were business to business</a:t>
            </a:r>
            <a:endParaRPr lang="en-AU" sz="1600" dirty="0">
              <a:solidFill>
                <a:srgbClr val="193264"/>
              </a:solidFill>
            </a:endParaRPr>
          </a:p>
        </p:txBody>
      </p:sp>
      <p:sp>
        <p:nvSpPr>
          <p:cNvPr id="59" name="TextBox 58"/>
          <p:cNvSpPr txBox="1"/>
          <p:nvPr/>
        </p:nvSpPr>
        <p:spPr>
          <a:xfrm>
            <a:off x="2583013" y="5828287"/>
            <a:ext cx="1790490" cy="830997"/>
          </a:xfrm>
          <a:prstGeom prst="rect">
            <a:avLst/>
          </a:prstGeom>
          <a:noFill/>
        </p:spPr>
        <p:txBody>
          <a:bodyPr wrap="square" rtlCol="0">
            <a:spAutoFit/>
          </a:bodyPr>
          <a:lstStyle/>
          <a:p>
            <a:pPr algn="ctr"/>
            <a:r>
              <a:rPr lang="en-AU" sz="1600" b="1" dirty="0" smtClean="0">
                <a:solidFill>
                  <a:srgbClr val="193264"/>
                </a:solidFill>
              </a:rPr>
              <a:t>33%</a:t>
            </a:r>
            <a:r>
              <a:rPr lang="en-AU" sz="1600" dirty="0" smtClean="0">
                <a:solidFill>
                  <a:srgbClr val="193264"/>
                </a:solidFill>
              </a:rPr>
              <a:t> of disputes were business to government </a:t>
            </a:r>
            <a:endParaRPr lang="en-AU" sz="1600" dirty="0">
              <a:solidFill>
                <a:srgbClr val="193264"/>
              </a:solidFill>
            </a:endParaRPr>
          </a:p>
        </p:txBody>
      </p:sp>
      <p:sp>
        <p:nvSpPr>
          <p:cNvPr id="24" name="Rectangle 23"/>
          <p:cNvSpPr/>
          <p:nvPr/>
        </p:nvSpPr>
        <p:spPr>
          <a:xfrm>
            <a:off x="251520" y="680946"/>
            <a:ext cx="4320480" cy="1077218"/>
          </a:xfrm>
          <a:prstGeom prst="rect">
            <a:avLst/>
          </a:prstGeom>
        </p:spPr>
        <p:txBody>
          <a:bodyPr wrap="square">
            <a:spAutoFit/>
          </a:bodyPr>
          <a:lstStyle/>
          <a:p>
            <a:pPr algn="ctr"/>
            <a:r>
              <a:rPr lang="en-US" sz="1600" b="1" dirty="0" smtClean="0">
                <a:solidFill>
                  <a:srgbClr val="193264"/>
                </a:solidFill>
              </a:rPr>
              <a:t>1,324 </a:t>
            </a:r>
            <a:r>
              <a:rPr lang="en-US" sz="1600" dirty="0" smtClean="0">
                <a:solidFill>
                  <a:srgbClr val="193264"/>
                </a:solidFill>
              </a:rPr>
              <a:t>contacts received via </a:t>
            </a:r>
            <a:r>
              <a:rPr lang="en-US" sz="1600" dirty="0">
                <a:solidFill>
                  <a:srgbClr val="193264"/>
                </a:solidFill>
              </a:rPr>
              <a:t>phone, email and web </a:t>
            </a:r>
            <a:r>
              <a:rPr lang="en-US" sz="1600" dirty="0" smtClean="0">
                <a:solidFill>
                  <a:srgbClr val="193264"/>
                </a:solidFill>
              </a:rPr>
              <a:t>inquiry</a:t>
            </a:r>
            <a:r>
              <a:rPr lang="en-US" sz="1600" dirty="0">
                <a:solidFill>
                  <a:srgbClr val="193264"/>
                </a:solidFill>
              </a:rPr>
              <a:t>. </a:t>
            </a:r>
            <a:r>
              <a:rPr lang="en-US" sz="1600" dirty="0" smtClean="0">
                <a:solidFill>
                  <a:srgbClr val="193264"/>
                </a:solidFill>
              </a:rPr>
              <a:t>Of </a:t>
            </a:r>
            <a:r>
              <a:rPr lang="en-US" sz="1600" dirty="0">
                <a:solidFill>
                  <a:srgbClr val="193264"/>
                </a:solidFill>
              </a:rPr>
              <a:t>these </a:t>
            </a:r>
            <a:r>
              <a:rPr lang="en-US" sz="1600" b="1" dirty="0" smtClean="0">
                <a:solidFill>
                  <a:srgbClr val="193264"/>
                </a:solidFill>
              </a:rPr>
              <a:t>556</a:t>
            </a:r>
            <a:r>
              <a:rPr lang="en-US" sz="1600" dirty="0" smtClean="0">
                <a:solidFill>
                  <a:srgbClr val="193264"/>
                </a:solidFill>
              </a:rPr>
              <a:t> were direct ASBFEO contacts, and 768 were via the ASBFEO Infoline.</a:t>
            </a:r>
            <a:endParaRPr lang="en-US" sz="1600" dirty="0">
              <a:solidFill>
                <a:srgbClr val="193264"/>
              </a:solidFill>
            </a:endParaRPr>
          </a:p>
        </p:txBody>
      </p:sp>
      <p:sp>
        <p:nvSpPr>
          <p:cNvPr id="64" name="Rounded Rectangle 63"/>
          <p:cNvSpPr/>
          <p:nvPr/>
        </p:nvSpPr>
        <p:spPr>
          <a:xfrm>
            <a:off x="251520" y="680281"/>
            <a:ext cx="4320480" cy="1050724"/>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65" name="Rounded Rectangle 64"/>
          <p:cNvSpPr/>
          <p:nvPr/>
        </p:nvSpPr>
        <p:spPr>
          <a:xfrm>
            <a:off x="251521" y="1855124"/>
            <a:ext cx="4320479" cy="852483"/>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AACD72"/>
              </a:solidFill>
            </a:endParaRPr>
          </a:p>
        </p:txBody>
      </p:sp>
      <p:sp>
        <p:nvSpPr>
          <p:cNvPr id="66" name="Rounded Rectangle 65"/>
          <p:cNvSpPr/>
          <p:nvPr/>
        </p:nvSpPr>
        <p:spPr>
          <a:xfrm>
            <a:off x="251520" y="4321012"/>
            <a:ext cx="4320480" cy="2336933"/>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73" name="TextBox 72"/>
          <p:cNvSpPr txBox="1"/>
          <p:nvPr/>
        </p:nvSpPr>
        <p:spPr>
          <a:xfrm>
            <a:off x="6373427" y="3018055"/>
            <a:ext cx="809068" cy="400110"/>
          </a:xfrm>
          <a:prstGeom prst="rect">
            <a:avLst/>
          </a:prstGeom>
          <a:noFill/>
        </p:spPr>
        <p:txBody>
          <a:bodyPr wrap="square" rtlCol="0">
            <a:spAutoFit/>
          </a:bodyPr>
          <a:lstStyle/>
          <a:p>
            <a:r>
              <a:rPr lang="en-AU" sz="2000" dirty="0" smtClean="0">
                <a:solidFill>
                  <a:srgbClr val="193264"/>
                </a:solidFill>
              </a:rPr>
              <a:t>17%</a:t>
            </a:r>
            <a:endParaRPr lang="en-AU" sz="2000" dirty="0">
              <a:solidFill>
                <a:srgbClr val="193264"/>
              </a:solidFill>
            </a:endParaRPr>
          </a:p>
        </p:txBody>
      </p:sp>
      <p:sp>
        <p:nvSpPr>
          <p:cNvPr id="74" name="TextBox 73"/>
          <p:cNvSpPr txBox="1"/>
          <p:nvPr/>
        </p:nvSpPr>
        <p:spPr>
          <a:xfrm>
            <a:off x="6331435" y="2049815"/>
            <a:ext cx="786764" cy="400110"/>
          </a:xfrm>
          <a:prstGeom prst="rect">
            <a:avLst/>
          </a:prstGeom>
          <a:noFill/>
        </p:spPr>
        <p:txBody>
          <a:bodyPr wrap="square" rtlCol="0">
            <a:spAutoFit/>
          </a:bodyPr>
          <a:lstStyle/>
          <a:p>
            <a:r>
              <a:rPr lang="en-AU" sz="2000" dirty="0" smtClean="0">
                <a:solidFill>
                  <a:srgbClr val="193264"/>
                </a:solidFill>
              </a:rPr>
              <a:t>25%</a:t>
            </a:r>
            <a:endParaRPr lang="en-AU" sz="2000" dirty="0">
              <a:solidFill>
                <a:srgbClr val="193264"/>
              </a:solidFill>
            </a:endParaRPr>
          </a:p>
        </p:txBody>
      </p:sp>
      <p:sp>
        <p:nvSpPr>
          <p:cNvPr id="75" name="TextBox 74"/>
          <p:cNvSpPr txBox="1"/>
          <p:nvPr/>
        </p:nvSpPr>
        <p:spPr>
          <a:xfrm>
            <a:off x="6306961" y="1117219"/>
            <a:ext cx="907022" cy="400110"/>
          </a:xfrm>
          <a:prstGeom prst="rect">
            <a:avLst/>
          </a:prstGeom>
          <a:noFill/>
        </p:spPr>
        <p:txBody>
          <a:bodyPr wrap="square" rtlCol="0">
            <a:spAutoFit/>
          </a:bodyPr>
          <a:lstStyle/>
          <a:p>
            <a:r>
              <a:rPr lang="en-AU" sz="2000" dirty="0" smtClean="0">
                <a:solidFill>
                  <a:srgbClr val="193264"/>
                </a:solidFill>
              </a:rPr>
              <a:t>50%</a:t>
            </a:r>
            <a:endParaRPr lang="en-AU" sz="2000" dirty="0">
              <a:solidFill>
                <a:srgbClr val="193264"/>
              </a:solidFill>
            </a:endParaRPr>
          </a:p>
        </p:txBody>
      </p:sp>
      <p:sp>
        <p:nvSpPr>
          <p:cNvPr id="76" name="TextBox 75"/>
          <p:cNvSpPr txBox="1"/>
          <p:nvPr/>
        </p:nvSpPr>
        <p:spPr>
          <a:xfrm>
            <a:off x="8378903" y="2067361"/>
            <a:ext cx="657593" cy="400110"/>
          </a:xfrm>
          <a:prstGeom prst="rect">
            <a:avLst/>
          </a:prstGeom>
          <a:noFill/>
        </p:spPr>
        <p:txBody>
          <a:bodyPr wrap="square" rtlCol="0">
            <a:spAutoFit/>
          </a:bodyPr>
          <a:lstStyle/>
          <a:p>
            <a:r>
              <a:rPr lang="en-AU" sz="2000" dirty="0" smtClean="0">
                <a:solidFill>
                  <a:srgbClr val="193264"/>
                </a:solidFill>
              </a:rPr>
              <a:t>4%</a:t>
            </a:r>
            <a:endParaRPr lang="en-AU" sz="2000" dirty="0">
              <a:solidFill>
                <a:srgbClr val="193264"/>
              </a:solidFill>
            </a:endParaRPr>
          </a:p>
        </p:txBody>
      </p:sp>
      <p:sp>
        <p:nvSpPr>
          <p:cNvPr id="77" name="TextBox 76"/>
          <p:cNvSpPr txBox="1"/>
          <p:nvPr/>
        </p:nvSpPr>
        <p:spPr>
          <a:xfrm>
            <a:off x="8244408" y="1163386"/>
            <a:ext cx="796341" cy="400110"/>
          </a:xfrm>
          <a:prstGeom prst="rect">
            <a:avLst/>
          </a:prstGeom>
          <a:noFill/>
        </p:spPr>
        <p:txBody>
          <a:bodyPr wrap="square" rtlCol="0">
            <a:spAutoFit/>
          </a:bodyPr>
          <a:lstStyle/>
          <a:p>
            <a:r>
              <a:rPr lang="en-AU" sz="2000" dirty="0" smtClean="0">
                <a:solidFill>
                  <a:srgbClr val="193264"/>
                </a:solidFill>
              </a:rPr>
              <a:t>4%</a:t>
            </a:r>
            <a:endParaRPr lang="en-AU" sz="2000" dirty="0">
              <a:solidFill>
                <a:srgbClr val="193264"/>
              </a:solidFill>
            </a:endParaRPr>
          </a:p>
        </p:txBody>
      </p:sp>
      <p:pic>
        <p:nvPicPr>
          <p:cNvPr id="239" name="Picture 2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60353" y="908720"/>
            <a:ext cx="900000" cy="900000"/>
          </a:xfrm>
          <a:prstGeom prst="rect">
            <a:avLst/>
          </a:prstGeom>
        </p:spPr>
      </p:pic>
      <p:pic>
        <p:nvPicPr>
          <p:cNvPr id="240" name="Picture 2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300273" y="908720"/>
            <a:ext cx="900000" cy="900000"/>
          </a:xfrm>
          <a:prstGeom prst="rect">
            <a:avLst/>
          </a:prstGeom>
        </p:spPr>
      </p:pic>
      <p:pic>
        <p:nvPicPr>
          <p:cNvPr id="241" name="Picture 2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274826" y="2780928"/>
            <a:ext cx="900000" cy="900000"/>
          </a:xfrm>
          <a:prstGeom prst="rect">
            <a:avLst/>
          </a:prstGeom>
        </p:spPr>
      </p:pic>
      <p:pic>
        <p:nvPicPr>
          <p:cNvPr id="242" name="Picture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7308304" y="1844824"/>
            <a:ext cx="900000" cy="900000"/>
          </a:xfrm>
          <a:prstGeom prst="rect">
            <a:avLst/>
          </a:prstGeom>
        </p:spPr>
      </p:pic>
      <p:pic>
        <p:nvPicPr>
          <p:cNvPr id="243" name="Picture 22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76430" y="4934830"/>
            <a:ext cx="1915744" cy="792000"/>
          </a:xfrm>
          <a:prstGeom prst="rect">
            <a:avLst/>
          </a:prstGeom>
        </p:spPr>
      </p:pic>
      <p:pic>
        <p:nvPicPr>
          <p:cNvPr id="244" name="Picture 22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466608" y="4934830"/>
            <a:ext cx="1950666" cy="792000"/>
          </a:xfrm>
          <a:prstGeom prst="rect">
            <a:avLst/>
          </a:prstGeom>
        </p:spPr>
      </p:pic>
      <p:sp>
        <p:nvSpPr>
          <p:cNvPr id="246" name="Rectangle 83"/>
          <p:cNvSpPr/>
          <p:nvPr/>
        </p:nvSpPr>
        <p:spPr>
          <a:xfrm>
            <a:off x="245244" y="4321013"/>
            <a:ext cx="4326755" cy="584775"/>
          </a:xfrm>
          <a:prstGeom prst="rect">
            <a:avLst/>
          </a:prstGeom>
        </p:spPr>
        <p:txBody>
          <a:bodyPr wrap="square">
            <a:spAutoFit/>
          </a:bodyPr>
          <a:lstStyle/>
          <a:p>
            <a:pPr algn="ctr"/>
            <a:r>
              <a:rPr lang="en-US" sz="1600" b="1" dirty="0" smtClean="0">
                <a:solidFill>
                  <a:srgbClr val="193264"/>
                </a:solidFill>
              </a:rPr>
              <a:t>The majority of the direct contacts were business to business disputes  </a:t>
            </a:r>
            <a:endParaRPr lang="en-AU" sz="1600" b="1" dirty="0">
              <a:solidFill>
                <a:srgbClr val="193264"/>
              </a:solidFill>
            </a:endParaRPr>
          </a:p>
        </p:txBody>
      </p:sp>
      <p:sp>
        <p:nvSpPr>
          <p:cNvPr id="247" name="Rounded Rectangle 84"/>
          <p:cNvSpPr/>
          <p:nvPr/>
        </p:nvSpPr>
        <p:spPr>
          <a:xfrm>
            <a:off x="245245" y="2780928"/>
            <a:ext cx="4326755" cy="1474034"/>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113" name="Rechteck 1062"/>
          <p:cNvSpPr/>
          <p:nvPr/>
        </p:nvSpPr>
        <p:spPr bwMode="gray">
          <a:xfrm>
            <a:off x="5094894" y="6040009"/>
            <a:ext cx="1853370" cy="553998"/>
          </a:xfrm>
          <a:prstGeom prst="rect">
            <a:avLst/>
          </a:prstGeom>
        </p:spPr>
        <p:txBody>
          <a:bodyPr wrap="square" lIns="0" tIns="0" rIns="0" bIns="0" anchor="ctr" anchorCtr="0">
            <a:spAutoFit/>
          </a:bodyPr>
          <a:lstStyle/>
          <a:p>
            <a:pPr>
              <a:spcAft>
                <a:spcPts val="300"/>
              </a:spcAft>
            </a:pPr>
            <a:r>
              <a:rPr lang="en-US" sz="1200" b="1" dirty="0">
                <a:solidFill>
                  <a:srgbClr val="00A0AC"/>
                </a:solidFill>
              </a:rPr>
              <a:t>Contacts from Western </a:t>
            </a:r>
            <a:r>
              <a:rPr lang="en-US" sz="1200" b="1">
                <a:solidFill>
                  <a:srgbClr val="00A0AC"/>
                </a:solidFill>
              </a:rPr>
              <a:t>Australia </a:t>
            </a:r>
            <a:r>
              <a:rPr lang="en-US" sz="1200" b="1" dirty="0">
                <a:solidFill>
                  <a:srgbClr val="00A0AC"/>
                </a:solidFill>
              </a:rPr>
              <a:t>doubled</a:t>
            </a:r>
            <a:r>
              <a:rPr lang="en-US" sz="1200" b="1">
                <a:solidFill>
                  <a:srgbClr val="00A0AC"/>
                </a:solidFill>
              </a:rPr>
              <a:t> this </a:t>
            </a:r>
            <a:r>
              <a:rPr lang="en-US" sz="1200" b="1" smtClean="0">
                <a:solidFill>
                  <a:srgbClr val="00A0AC"/>
                </a:solidFill>
              </a:rPr>
              <a:t>quarter</a:t>
            </a:r>
            <a:endParaRPr lang="en-US" sz="1200" b="1" dirty="0">
              <a:solidFill>
                <a:srgbClr val="00A0AC"/>
              </a:solidFill>
            </a:endParaRPr>
          </a:p>
        </p:txBody>
      </p:sp>
      <p:sp>
        <p:nvSpPr>
          <p:cNvPr id="40" name="Rectangle 39"/>
          <p:cNvSpPr/>
          <p:nvPr/>
        </p:nvSpPr>
        <p:spPr>
          <a:xfrm>
            <a:off x="245244" y="1876611"/>
            <a:ext cx="4320480" cy="830997"/>
          </a:xfrm>
          <a:prstGeom prst="rect">
            <a:avLst/>
          </a:prstGeom>
        </p:spPr>
        <p:txBody>
          <a:bodyPr wrap="square">
            <a:spAutoFit/>
          </a:bodyPr>
          <a:lstStyle/>
          <a:p>
            <a:pPr algn="ctr"/>
            <a:r>
              <a:rPr lang="en-US" sz="1600" b="1" dirty="0" smtClean="0">
                <a:solidFill>
                  <a:srgbClr val="193264"/>
                </a:solidFill>
              </a:rPr>
              <a:t>1,122</a:t>
            </a:r>
            <a:r>
              <a:rPr lang="en-US" sz="1600" dirty="0" smtClean="0">
                <a:solidFill>
                  <a:srgbClr val="193264"/>
                </a:solidFill>
              </a:rPr>
              <a:t> were requests </a:t>
            </a:r>
            <a:r>
              <a:rPr lang="en-US" sz="1600" dirty="0">
                <a:solidFill>
                  <a:srgbClr val="193264"/>
                </a:solidFill>
              </a:rPr>
              <a:t>for </a:t>
            </a:r>
            <a:r>
              <a:rPr lang="en-US" sz="1600" dirty="0" smtClean="0">
                <a:solidFill>
                  <a:srgbClr val="193264"/>
                </a:solidFill>
              </a:rPr>
              <a:t>assistance. </a:t>
            </a:r>
            <a:r>
              <a:rPr lang="en-US" sz="1600" b="1" dirty="0">
                <a:solidFill>
                  <a:srgbClr val="193264"/>
                </a:solidFill>
              </a:rPr>
              <a:t>71% </a:t>
            </a:r>
            <a:r>
              <a:rPr lang="en-US" sz="1600" dirty="0">
                <a:solidFill>
                  <a:srgbClr val="193264"/>
                </a:solidFill>
              </a:rPr>
              <a:t>of contacts came from small business owners, family enterprises and sole traders</a:t>
            </a:r>
            <a:r>
              <a:rPr lang="en-US" sz="1600" dirty="0" smtClean="0">
                <a:solidFill>
                  <a:srgbClr val="193264"/>
                </a:solidFill>
              </a:rPr>
              <a:t>.</a:t>
            </a:r>
            <a:endParaRPr lang="en-AU" sz="1600" dirty="0">
              <a:solidFill>
                <a:srgbClr val="193264"/>
              </a:solidFill>
            </a:endParaRPr>
          </a:p>
        </p:txBody>
      </p:sp>
      <p:sp>
        <p:nvSpPr>
          <p:cNvPr id="7" name="Rechteck 1062"/>
          <p:cNvSpPr/>
          <p:nvPr/>
        </p:nvSpPr>
        <p:spPr bwMode="gray">
          <a:xfrm>
            <a:off x="7814628" y="3772989"/>
            <a:ext cx="1130192" cy="738664"/>
          </a:xfrm>
          <a:prstGeom prst="rect">
            <a:avLst/>
          </a:prstGeom>
        </p:spPr>
        <p:txBody>
          <a:bodyPr wrap="square" lIns="0" tIns="0" rIns="0" bIns="0" anchor="ctr" anchorCtr="0">
            <a:spAutoFit/>
          </a:bodyPr>
          <a:lstStyle/>
          <a:p>
            <a:pPr>
              <a:spcAft>
                <a:spcPts val="300"/>
              </a:spcAft>
            </a:pPr>
            <a:r>
              <a:rPr lang="en-US" sz="1200" b="1" dirty="0" smtClean="0">
                <a:solidFill>
                  <a:srgbClr val="00A0AC"/>
                </a:solidFill>
              </a:rPr>
              <a:t>Contacts from Queensland decreased by 26% </a:t>
            </a:r>
          </a:p>
        </p:txBody>
      </p:sp>
    </p:spTree>
    <p:extLst>
      <p:ext uri="{BB962C8B-B14F-4D97-AF65-F5344CB8AC3E}">
        <p14:creationId xmlns:p14="http://schemas.microsoft.com/office/powerpoint/2010/main" val="26913267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8676456" y="6670647"/>
            <a:ext cx="467544" cy="200055"/>
          </a:xfrm>
          <a:prstGeom prst="rect">
            <a:avLst/>
          </a:prstGeom>
          <a:noFill/>
        </p:spPr>
        <p:txBody>
          <a:bodyPr wrap="square" rtlCol="0">
            <a:spAutoFit/>
          </a:bodyPr>
          <a:lstStyle/>
          <a:p>
            <a:pPr algn="ctr"/>
            <a:r>
              <a:rPr lang="en-AU" sz="700" dirty="0" smtClean="0"/>
              <a:t>9</a:t>
            </a:r>
            <a:endParaRPr lang="en-AU" sz="700" dirty="0"/>
          </a:p>
        </p:txBody>
      </p:sp>
      <p:sp>
        <p:nvSpPr>
          <p:cNvPr id="11" name="TextBox 10"/>
          <p:cNvSpPr txBox="1"/>
          <p:nvPr/>
        </p:nvSpPr>
        <p:spPr>
          <a:xfrm>
            <a:off x="241553" y="128244"/>
            <a:ext cx="4485054" cy="492443"/>
          </a:xfrm>
          <a:prstGeom prst="rect">
            <a:avLst/>
          </a:prstGeom>
          <a:noFill/>
        </p:spPr>
        <p:txBody>
          <a:bodyPr wrap="square" rtlCol="0">
            <a:spAutoFit/>
          </a:bodyPr>
          <a:lstStyle/>
          <a:p>
            <a:r>
              <a:rPr lang="en-AU" sz="2600" b="1" dirty="0" smtClean="0">
                <a:solidFill>
                  <a:srgbClr val="193264"/>
                </a:solidFill>
                <a:latin typeface="+mj-lt"/>
              </a:rPr>
              <a:t>Next steps</a:t>
            </a:r>
            <a:endParaRPr lang="en-AU" sz="2600" b="1" dirty="0">
              <a:solidFill>
                <a:srgbClr val="193264"/>
              </a:solidFill>
              <a:latin typeface="+mj-lt"/>
            </a:endParaRPr>
          </a:p>
        </p:txBody>
      </p:sp>
      <p:sp>
        <p:nvSpPr>
          <p:cNvPr id="37" name="TextBox 36"/>
          <p:cNvSpPr txBox="1"/>
          <p:nvPr/>
        </p:nvSpPr>
        <p:spPr>
          <a:xfrm>
            <a:off x="1115616" y="793583"/>
            <a:ext cx="5760640" cy="1553117"/>
          </a:xfrm>
          <a:prstGeom prst="rect">
            <a:avLst/>
          </a:prstGeom>
          <a:noFill/>
        </p:spPr>
        <p:txBody>
          <a:bodyPr wrap="square" rtlCol="0">
            <a:spAutoFit/>
          </a:bodyPr>
          <a:lstStyle/>
          <a:p>
            <a:pPr marL="180000" lvl="0" indent="-180000">
              <a:lnSpc>
                <a:spcPct val="113000"/>
              </a:lnSpc>
              <a:buFont typeface="Arial" panose="020B0604020202020204" pitchFamily="34" charset="0"/>
              <a:buChar char="•"/>
            </a:pPr>
            <a:r>
              <a:rPr lang="en-AU" sz="1400" dirty="0" smtClean="0"/>
              <a:t>Develop and implement a </a:t>
            </a:r>
            <a:r>
              <a:rPr lang="en-AU" sz="1400" dirty="0"/>
              <a:t>social media strategy </a:t>
            </a:r>
            <a:r>
              <a:rPr lang="en-AU" sz="1400" dirty="0" smtClean="0"/>
              <a:t>to </a:t>
            </a:r>
            <a:r>
              <a:rPr lang="en-AU" sz="1400" dirty="0"/>
              <a:t>increase our small business, advocacy and media </a:t>
            </a:r>
            <a:r>
              <a:rPr lang="en-AU" sz="1400" dirty="0" smtClean="0"/>
              <a:t>reach.</a:t>
            </a:r>
            <a:endParaRPr lang="en-AU" sz="1400" dirty="0"/>
          </a:p>
          <a:p>
            <a:pPr marL="180000" lvl="0" indent="-180000">
              <a:lnSpc>
                <a:spcPct val="113000"/>
              </a:lnSpc>
              <a:buFont typeface="Arial" panose="020B0604020202020204" pitchFamily="34" charset="0"/>
              <a:buChar char="•"/>
            </a:pPr>
            <a:r>
              <a:rPr lang="en-AU" sz="1400" dirty="0"/>
              <a:t>As a sponsor, ASBFEO staff will participate </a:t>
            </a:r>
            <a:r>
              <a:rPr lang="en-AU" sz="1400" dirty="0" smtClean="0"/>
              <a:t>in </a:t>
            </a:r>
            <a:r>
              <a:rPr lang="en-AU" sz="1400" dirty="0"/>
              <a:t>the COSBOA Small Business Summit in </a:t>
            </a:r>
            <a:r>
              <a:rPr lang="en-AU" sz="1400" dirty="0" smtClean="0"/>
              <a:t>August.</a:t>
            </a:r>
            <a:endParaRPr lang="en-AU" sz="1400" dirty="0"/>
          </a:p>
          <a:p>
            <a:pPr marL="180000" lvl="0" indent="-180000">
              <a:lnSpc>
                <a:spcPct val="113000"/>
              </a:lnSpc>
              <a:buFont typeface="Arial" panose="020B0604020202020204" pitchFamily="34" charset="0"/>
              <a:buChar char="•"/>
            </a:pPr>
            <a:r>
              <a:rPr lang="en-AU" sz="1400" dirty="0"/>
              <a:t>The Ombudsman will continue to feature at conferences, business events, videos and a bespoke podcast for chartered </a:t>
            </a:r>
            <a:r>
              <a:rPr lang="en-AU" sz="1400" dirty="0" smtClean="0"/>
              <a:t>accountants.</a:t>
            </a:r>
            <a:endParaRPr lang="en-AU" sz="1400" dirty="0"/>
          </a:p>
        </p:txBody>
      </p:sp>
      <p:sp>
        <p:nvSpPr>
          <p:cNvPr id="38" name="Rounded Rectangle 37"/>
          <p:cNvSpPr/>
          <p:nvPr/>
        </p:nvSpPr>
        <p:spPr>
          <a:xfrm>
            <a:off x="260140" y="680280"/>
            <a:ext cx="585615" cy="1682963"/>
          </a:xfrm>
          <a:prstGeom prst="roundRect">
            <a:avLst/>
          </a:prstGeom>
          <a:solidFill>
            <a:srgbClr val="AACD72"/>
          </a:solid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39" name="Rounded Rectangle 38"/>
          <p:cNvSpPr/>
          <p:nvPr/>
        </p:nvSpPr>
        <p:spPr>
          <a:xfrm>
            <a:off x="971599" y="680280"/>
            <a:ext cx="7810261" cy="1682963"/>
          </a:xfrm>
          <a:prstGeom prst="roundRect">
            <a:avLst/>
          </a:prstGeom>
          <a:noFill/>
          <a:ln>
            <a:solidFill>
              <a:srgbClr val="AACD7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40" name="TextBox 39"/>
          <p:cNvSpPr txBox="1"/>
          <p:nvPr/>
        </p:nvSpPr>
        <p:spPr>
          <a:xfrm rot="16200000">
            <a:off x="-375207" y="1311553"/>
            <a:ext cx="1812617" cy="430887"/>
          </a:xfrm>
          <a:prstGeom prst="rect">
            <a:avLst/>
          </a:prstGeom>
          <a:noFill/>
        </p:spPr>
        <p:txBody>
          <a:bodyPr wrap="square" rtlCol="0">
            <a:spAutoFit/>
          </a:bodyPr>
          <a:lstStyle/>
          <a:p>
            <a:pPr algn="ctr"/>
            <a:r>
              <a:rPr lang="en-AU" sz="2200" b="1" dirty="0" smtClean="0">
                <a:solidFill>
                  <a:schemeClr val="bg1"/>
                </a:solidFill>
              </a:rPr>
              <a:t>OUTREACH</a:t>
            </a:r>
            <a:endParaRPr lang="en-AU" sz="2200" b="1" dirty="0">
              <a:solidFill>
                <a:schemeClr val="bg1"/>
              </a:solidFill>
            </a:endParaRPr>
          </a:p>
        </p:txBody>
      </p:sp>
      <p:sp>
        <p:nvSpPr>
          <p:cNvPr id="42" name="Rounded Rectangle 41"/>
          <p:cNvSpPr/>
          <p:nvPr/>
        </p:nvSpPr>
        <p:spPr>
          <a:xfrm>
            <a:off x="251520" y="2433305"/>
            <a:ext cx="585615" cy="2273977"/>
          </a:xfrm>
          <a:prstGeom prst="roundRect">
            <a:avLst/>
          </a:prstGeom>
          <a:solidFill>
            <a:srgbClr val="00A0AC"/>
          </a:solid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44" name="TextBox 43"/>
          <p:cNvSpPr txBox="1"/>
          <p:nvPr/>
        </p:nvSpPr>
        <p:spPr>
          <a:xfrm>
            <a:off x="1115616" y="2478375"/>
            <a:ext cx="5760335" cy="2283510"/>
          </a:xfrm>
          <a:prstGeom prst="rect">
            <a:avLst/>
          </a:prstGeom>
          <a:noFill/>
        </p:spPr>
        <p:txBody>
          <a:bodyPr wrap="square" rtlCol="0">
            <a:spAutoFit/>
          </a:bodyPr>
          <a:lstStyle/>
          <a:p>
            <a:pPr marL="180000" lvl="0" indent="-180000">
              <a:lnSpc>
                <a:spcPct val="113000"/>
              </a:lnSpc>
              <a:buFont typeface="Arial" panose="020B0604020202020204" pitchFamily="34" charset="0"/>
              <a:buChar char="•"/>
            </a:pPr>
            <a:r>
              <a:rPr lang="en-AU" sz="1400" dirty="0" smtClean="0"/>
              <a:t>Publish the </a:t>
            </a:r>
            <a:r>
              <a:rPr lang="en-AU" sz="1400" dirty="0"/>
              <a:t>guide on </a:t>
            </a:r>
            <a:r>
              <a:rPr lang="en-AU" sz="1400" dirty="0" smtClean="0"/>
              <a:t>borrowing </a:t>
            </a:r>
            <a:r>
              <a:rPr lang="en-AU" sz="1400" dirty="0"/>
              <a:t>from </a:t>
            </a:r>
            <a:r>
              <a:rPr lang="en-AU" sz="1400" dirty="0" smtClean="0"/>
              <a:t>fintechs.</a:t>
            </a:r>
            <a:endParaRPr lang="en-AU" sz="1400" dirty="0"/>
          </a:p>
          <a:p>
            <a:pPr marL="180000" lvl="0" indent="-180000">
              <a:lnSpc>
                <a:spcPct val="113000"/>
              </a:lnSpc>
              <a:buFont typeface="Arial" panose="020B0604020202020204" pitchFamily="34" charset="0"/>
              <a:buChar char="•"/>
            </a:pPr>
            <a:r>
              <a:rPr lang="en-AU" sz="1400" dirty="0"/>
              <a:t>Monitor compliance with the fintech Code of </a:t>
            </a:r>
            <a:r>
              <a:rPr lang="en-AU" sz="1400" dirty="0" smtClean="0"/>
              <a:t>Lending Practice </a:t>
            </a:r>
            <a:r>
              <a:rPr lang="en-AU" sz="1400" dirty="0"/>
              <a:t>and the establishment of the governing </a:t>
            </a:r>
            <a:r>
              <a:rPr lang="en-AU" sz="1400" dirty="0" smtClean="0"/>
              <a:t>body.</a:t>
            </a:r>
            <a:endParaRPr lang="en-AU" sz="1400" dirty="0"/>
          </a:p>
          <a:p>
            <a:pPr marL="180000" lvl="0" indent="-180000">
              <a:lnSpc>
                <a:spcPct val="113000"/>
              </a:lnSpc>
              <a:buFont typeface="Arial" panose="020B0604020202020204" pitchFamily="34" charset="0"/>
              <a:buChar char="•"/>
            </a:pPr>
            <a:r>
              <a:rPr lang="en-AU" sz="1400" dirty="0" smtClean="0"/>
              <a:t>Release </a:t>
            </a:r>
            <a:r>
              <a:rPr lang="en-AU" sz="1400" i="1" dirty="0" smtClean="0"/>
              <a:t>Access </a:t>
            </a:r>
            <a:r>
              <a:rPr lang="en-AU" sz="1400" i="1" dirty="0"/>
              <a:t>to justice </a:t>
            </a:r>
            <a:r>
              <a:rPr lang="en-AU" sz="1400" dirty="0"/>
              <a:t>report </a:t>
            </a:r>
            <a:r>
              <a:rPr lang="en-AU" sz="1400" dirty="0" smtClean="0"/>
              <a:t>and launch phase II of the inquiry.</a:t>
            </a:r>
            <a:endParaRPr lang="en-AU" sz="1400" dirty="0"/>
          </a:p>
          <a:p>
            <a:pPr marL="180000" lvl="0" indent="-180000">
              <a:lnSpc>
                <a:spcPct val="113000"/>
              </a:lnSpc>
              <a:buFont typeface="Arial" panose="020B0604020202020204" pitchFamily="34" charset="0"/>
              <a:buChar char="•"/>
            </a:pPr>
            <a:r>
              <a:rPr lang="en-AU" sz="1400" dirty="0"/>
              <a:t>Develop a guide on lending </a:t>
            </a:r>
            <a:r>
              <a:rPr lang="en-AU" sz="1400" dirty="0" smtClean="0"/>
              <a:t>products for SMEs.</a:t>
            </a:r>
            <a:endParaRPr lang="en-AU" sz="1400" dirty="0"/>
          </a:p>
          <a:p>
            <a:pPr marL="180000" lvl="0" indent="-180000">
              <a:lnSpc>
                <a:spcPct val="113000"/>
              </a:lnSpc>
              <a:buFont typeface="Arial" panose="020B0604020202020204" pitchFamily="34" charset="0"/>
              <a:buChar char="•"/>
            </a:pPr>
            <a:r>
              <a:rPr lang="en-AU" sz="1400" dirty="0"/>
              <a:t>Raise awareness of </a:t>
            </a:r>
            <a:r>
              <a:rPr lang="en-AU" sz="1400" dirty="0" smtClean="0"/>
              <a:t>Personal </a:t>
            </a:r>
            <a:r>
              <a:rPr lang="en-AU" sz="1400" dirty="0"/>
              <a:t>Property Security Register and </a:t>
            </a:r>
            <a:r>
              <a:rPr lang="en-AU" sz="1400" dirty="0" smtClean="0"/>
              <a:t>its use.</a:t>
            </a:r>
          </a:p>
          <a:p>
            <a:pPr marL="180000" lvl="0" indent="-180000">
              <a:lnSpc>
                <a:spcPct val="113000"/>
              </a:lnSpc>
              <a:buFont typeface="Arial" panose="020B0604020202020204" pitchFamily="34" charset="0"/>
              <a:buChar char="•"/>
            </a:pPr>
            <a:r>
              <a:rPr lang="en-AU" sz="1400" dirty="0" smtClean="0"/>
              <a:t>Work </a:t>
            </a:r>
            <a:r>
              <a:rPr lang="en-AU" sz="1400" dirty="0"/>
              <a:t>with the BCA to undertake review of the Suppliers </a:t>
            </a:r>
            <a:r>
              <a:rPr lang="en-AU" sz="1400" dirty="0" smtClean="0"/>
              <a:t>Code.</a:t>
            </a:r>
            <a:endParaRPr lang="en-AU" sz="1400" dirty="0"/>
          </a:p>
          <a:p>
            <a:pPr marL="180000" indent="-180000">
              <a:lnSpc>
                <a:spcPct val="113000"/>
              </a:lnSpc>
              <a:buFont typeface="Arial" panose="020B0604020202020204" pitchFamily="34" charset="0"/>
              <a:buChar char="•"/>
            </a:pPr>
            <a:r>
              <a:rPr lang="en-AU" sz="1400" dirty="0"/>
              <a:t>Publish </a:t>
            </a:r>
            <a:r>
              <a:rPr lang="en-AU" sz="1400" dirty="0" smtClean="0"/>
              <a:t>resources on </a:t>
            </a:r>
            <a:r>
              <a:rPr lang="en-AU" sz="1400" dirty="0"/>
              <a:t>small business </a:t>
            </a:r>
            <a:r>
              <a:rPr lang="en-AU" sz="1400" dirty="0" smtClean="0"/>
              <a:t>data through an updated </a:t>
            </a:r>
            <a:r>
              <a:rPr lang="en-AU" sz="1400" i="1" dirty="0" smtClean="0"/>
              <a:t>Small Business Counts</a:t>
            </a:r>
            <a:r>
              <a:rPr lang="en-AU" sz="1400" dirty="0" smtClean="0"/>
              <a:t> report.</a:t>
            </a:r>
            <a:endParaRPr lang="en-AU" sz="1400" dirty="0"/>
          </a:p>
        </p:txBody>
      </p:sp>
      <p:sp>
        <p:nvSpPr>
          <p:cNvPr id="45" name="Rounded Rectangle 44"/>
          <p:cNvSpPr/>
          <p:nvPr/>
        </p:nvSpPr>
        <p:spPr>
          <a:xfrm>
            <a:off x="962979" y="2433305"/>
            <a:ext cx="7818881" cy="2273977"/>
          </a:xfrm>
          <a:prstGeom prst="roundRect">
            <a:avLst/>
          </a:prstGeom>
          <a:noFill/>
          <a:ln>
            <a:solidFill>
              <a:srgbClr val="00A0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46" name="TextBox 45"/>
          <p:cNvSpPr txBox="1"/>
          <p:nvPr/>
        </p:nvSpPr>
        <p:spPr>
          <a:xfrm rot="16200000">
            <a:off x="-488108" y="3404992"/>
            <a:ext cx="2111064" cy="430887"/>
          </a:xfrm>
          <a:prstGeom prst="rect">
            <a:avLst/>
          </a:prstGeom>
          <a:noFill/>
        </p:spPr>
        <p:txBody>
          <a:bodyPr wrap="square" rtlCol="0">
            <a:spAutoFit/>
          </a:bodyPr>
          <a:lstStyle/>
          <a:p>
            <a:pPr algn="ctr"/>
            <a:r>
              <a:rPr lang="en-AU" sz="2200" b="1" dirty="0" smtClean="0">
                <a:solidFill>
                  <a:schemeClr val="bg1"/>
                </a:solidFill>
              </a:rPr>
              <a:t>ADVOCACY</a:t>
            </a:r>
            <a:endParaRPr lang="en-AU" sz="2200" b="1" dirty="0">
              <a:solidFill>
                <a:schemeClr val="bg1"/>
              </a:solidFill>
            </a:endParaRPr>
          </a:p>
        </p:txBody>
      </p:sp>
      <p:sp>
        <p:nvSpPr>
          <p:cNvPr id="48" name="TextBox 47"/>
          <p:cNvSpPr txBox="1"/>
          <p:nvPr/>
        </p:nvSpPr>
        <p:spPr>
          <a:xfrm>
            <a:off x="1115616" y="4874671"/>
            <a:ext cx="5472608" cy="1796582"/>
          </a:xfrm>
          <a:prstGeom prst="rect">
            <a:avLst/>
          </a:prstGeom>
          <a:noFill/>
        </p:spPr>
        <p:txBody>
          <a:bodyPr wrap="square" rtlCol="0">
            <a:spAutoFit/>
          </a:bodyPr>
          <a:lstStyle/>
          <a:p>
            <a:pPr marL="180000" indent="-180000">
              <a:lnSpc>
                <a:spcPct val="113000"/>
              </a:lnSpc>
              <a:buFont typeface="Arial" panose="020B0604020202020204" pitchFamily="34" charset="0"/>
              <a:buChar char="•"/>
            </a:pPr>
            <a:r>
              <a:rPr lang="en-AU" sz="1400" dirty="0"/>
              <a:t>Finalise recruitment of new case managers </a:t>
            </a:r>
            <a:r>
              <a:rPr lang="en-AU" sz="1400" dirty="0" smtClean="0"/>
              <a:t>to </a:t>
            </a:r>
            <a:r>
              <a:rPr lang="en-AU" sz="1400" dirty="0"/>
              <a:t>help with the increasing requests for </a:t>
            </a:r>
            <a:r>
              <a:rPr lang="en-AU" sz="1400" dirty="0" smtClean="0"/>
              <a:t>assistance.</a:t>
            </a:r>
            <a:endParaRPr lang="en-AU" sz="1400" dirty="0"/>
          </a:p>
          <a:p>
            <a:pPr marL="180000" indent="-180000">
              <a:lnSpc>
                <a:spcPct val="113000"/>
              </a:lnSpc>
              <a:buFont typeface="Arial" panose="020B0604020202020204" pitchFamily="34" charset="0"/>
              <a:buChar char="•"/>
            </a:pPr>
            <a:r>
              <a:rPr lang="en-AU" sz="1400" dirty="0"/>
              <a:t>Continue working on various papers regarding emerging issues affecting small business, in particular, the print/photocopy industry. We aim to present the paper to the ACCC.</a:t>
            </a:r>
          </a:p>
          <a:p>
            <a:pPr marL="180000" indent="-180000">
              <a:lnSpc>
                <a:spcPct val="113000"/>
              </a:lnSpc>
              <a:buFont typeface="Arial" panose="020B0604020202020204" pitchFamily="34" charset="0"/>
              <a:buChar char="•"/>
            </a:pPr>
            <a:r>
              <a:rPr lang="en-AU" sz="1400" dirty="0"/>
              <a:t>Continue working with other agencies to understand how we can best assist small </a:t>
            </a:r>
            <a:r>
              <a:rPr lang="en-AU" sz="1400" dirty="0" smtClean="0"/>
              <a:t>business.</a:t>
            </a:r>
            <a:endParaRPr lang="en-AU" sz="1400" dirty="0"/>
          </a:p>
        </p:txBody>
      </p:sp>
      <p:sp>
        <p:nvSpPr>
          <p:cNvPr id="49" name="Rounded Rectangle 48"/>
          <p:cNvSpPr/>
          <p:nvPr/>
        </p:nvSpPr>
        <p:spPr>
          <a:xfrm>
            <a:off x="260140" y="4761368"/>
            <a:ext cx="585615" cy="1980000"/>
          </a:xfrm>
          <a:prstGeom prst="roundRect">
            <a:avLst/>
          </a:prstGeom>
          <a:solidFill>
            <a:srgbClr val="193264"/>
          </a:solid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50" name="Rounded Rectangle 49"/>
          <p:cNvSpPr/>
          <p:nvPr/>
        </p:nvSpPr>
        <p:spPr>
          <a:xfrm>
            <a:off x="971599" y="4761368"/>
            <a:ext cx="7810261" cy="1980000"/>
          </a:xfrm>
          <a:prstGeom prst="roundRect">
            <a:avLst/>
          </a:prstGeom>
          <a:noFill/>
          <a:ln>
            <a:solidFill>
              <a:srgbClr val="1932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solidFill>
                <a:srgbClr val="00A0AC"/>
              </a:solidFill>
            </a:endParaRPr>
          </a:p>
        </p:txBody>
      </p:sp>
      <p:sp>
        <p:nvSpPr>
          <p:cNvPr id="51" name="TextBox 50"/>
          <p:cNvSpPr txBox="1"/>
          <p:nvPr/>
        </p:nvSpPr>
        <p:spPr>
          <a:xfrm rot="16200000">
            <a:off x="-441637" y="5535923"/>
            <a:ext cx="1979998" cy="430887"/>
          </a:xfrm>
          <a:prstGeom prst="rect">
            <a:avLst/>
          </a:prstGeom>
          <a:noFill/>
        </p:spPr>
        <p:txBody>
          <a:bodyPr wrap="square" rtlCol="0">
            <a:spAutoFit/>
          </a:bodyPr>
          <a:lstStyle/>
          <a:p>
            <a:pPr algn="ctr"/>
            <a:r>
              <a:rPr lang="en-AU" sz="2200" b="1" dirty="0" smtClean="0">
                <a:solidFill>
                  <a:schemeClr val="bg1"/>
                </a:solidFill>
              </a:rPr>
              <a:t>ASSISTANCE</a:t>
            </a:r>
            <a:endParaRPr lang="en-AU" sz="2200" b="1" dirty="0">
              <a:solidFill>
                <a:schemeClr val="bg1"/>
              </a:solidFill>
            </a:endParaRPr>
          </a:p>
        </p:txBody>
      </p:sp>
      <p:pic>
        <p:nvPicPr>
          <p:cNvPr id="20" name="Picture 19"/>
          <p:cNvPicPr/>
          <p:nvPr/>
        </p:nvPicPr>
        <p:blipFill rotWithShape="1">
          <a:blip r:embed="rId3" cstate="screen">
            <a:extLst>
              <a:ext uri="{28A0092B-C50C-407E-A947-70E740481C1C}">
                <a14:useLocalDpi xmlns:a14="http://schemas.microsoft.com/office/drawing/2010/main"/>
              </a:ext>
            </a:extLst>
          </a:blip>
          <a:srcRect/>
          <a:stretch/>
        </p:blipFill>
        <p:spPr bwMode="auto">
          <a:xfrm>
            <a:off x="6875951" y="2708920"/>
            <a:ext cx="1789430" cy="1534160"/>
          </a:xfrm>
          <a:prstGeom prst="rect">
            <a:avLst/>
          </a:prstGeom>
          <a:ln>
            <a:solidFill>
              <a:srgbClr val="00A0AC"/>
            </a:solidFill>
          </a:ln>
          <a:extLst>
            <a:ext uri="{53640926-AAD7-44D8-BBD7-CCE9431645EC}">
              <a14:shadowObscured xmlns:a14="http://schemas.microsoft.com/office/drawing/2010/main"/>
            </a:ext>
          </a:extLst>
        </p:spPr>
      </p:pic>
      <p:sp>
        <p:nvSpPr>
          <p:cNvPr id="4" name="Rectangle 3"/>
          <p:cNvSpPr/>
          <p:nvPr/>
        </p:nvSpPr>
        <p:spPr>
          <a:xfrm>
            <a:off x="6875951" y="4292601"/>
            <a:ext cx="1775042" cy="338554"/>
          </a:xfrm>
          <a:prstGeom prst="rect">
            <a:avLst/>
          </a:prstGeom>
        </p:spPr>
        <p:txBody>
          <a:bodyPr wrap="square">
            <a:spAutoFit/>
          </a:bodyPr>
          <a:lstStyle/>
          <a:p>
            <a:pPr algn="ctr"/>
            <a:r>
              <a:rPr lang="en-AU" sz="800" dirty="0" smtClean="0"/>
              <a:t>Raise awareness of the  Personal </a:t>
            </a:r>
            <a:r>
              <a:rPr lang="en-AU" sz="800" dirty="0"/>
              <a:t>Property Security Register </a:t>
            </a:r>
          </a:p>
        </p:txBody>
      </p:sp>
      <p:pic>
        <p:nvPicPr>
          <p:cNvPr id="22" name="Picture 21"/>
          <p:cNvPicPr/>
          <p:nvPr/>
        </p:nvPicPr>
        <p:blipFill rotWithShape="1">
          <a:blip r:embed="rId4" cstate="screen">
            <a:extLst>
              <a:ext uri="{28A0092B-C50C-407E-A947-70E740481C1C}">
                <a14:useLocalDpi xmlns:a14="http://schemas.microsoft.com/office/drawing/2010/main"/>
              </a:ext>
            </a:extLst>
          </a:blip>
          <a:srcRect/>
          <a:stretch/>
        </p:blipFill>
        <p:spPr bwMode="auto">
          <a:xfrm>
            <a:off x="6875951" y="793583"/>
            <a:ext cx="1725295" cy="1279661"/>
          </a:xfrm>
          <a:prstGeom prst="rect">
            <a:avLst/>
          </a:prstGeom>
          <a:ln>
            <a:solidFill>
              <a:srgbClr val="AACD72"/>
            </a:solidFill>
          </a:ln>
          <a:extLst>
            <a:ext uri="{53640926-AAD7-44D8-BBD7-CCE9431645EC}">
              <a14:shadowObscured xmlns:a14="http://schemas.microsoft.com/office/drawing/2010/main"/>
            </a:ext>
          </a:extLst>
        </p:spPr>
      </p:pic>
      <p:sp>
        <p:nvSpPr>
          <p:cNvPr id="23" name="Rectangle 22"/>
          <p:cNvSpPr/>
          <p:nvPr/>
        </p:nvSpPr>
        <p:spPr>
          <a:xfrm>
            <a:off x="6875951" y="2068053"/>
            <a:ext cx="1725295" cy="338554"/>
          </a:xfrm>
          <a:prstGeom prst="rect">
            <a:avLst/>
          </a:prstGeom>
        </p:spPr>
        <p:txBody>
          <a:bodyPr wrap="square">
            <a:spAutoFit/>
          </a:bodyPr>
          <a:lstStyle/>
          <a:p>
            <a:pPr algn="ctr"/>
            <a:r>
              <a:rPr lang="en-AU" sz="800" dirty="0" smtClean="0"/>
              <a:t>Participate in COSBOA </a:t>
            </a:r>
            <a:r>
              <a:rPr lang="en-AU" sz="800" dirty="0"/>
              <a:t>Small Business Summit</a:t>
            </a:r>
          </a:p>
        </p:txBody>
      </p:sp>
      <p:pic>
        <p:nvPicPr>
          <p:cNvPr id="24" name="Picture 23"/>
          <p:cNvPicPr/>
          <p:nvPr/>
        </p:nvPicPr>
        <p:blipFill rotWithShape="1">
          <a:blip r:embed="rId5" cstate="screen">
            <a:extLst>
              <a:ext uri="{28A0092B-C50C-407E-A947-70E740481C1C}">
                <a14:useLocalDpi xmlns:a14="http://schemas.microsoft.com/office/drawing/2010/main"/>
              </a:ext>
            </a:extLst>
          </a:blip>
          <a:srcRect/>
          <a:stretch/>
        </p:blipFill>
        <p:spPr bwMode="auto">
          <a:xfrm>
            <a:off x="6875951" y="4960396"/>
            <a:ext cx="1717040" cy="1420932"/>
          </a:xfrm>
          <a:prstGeom prst="rect">
            <a:avLst/>
          </a:prstGeom>
          <a:ln>
            <a:solidFill>
              <a:srgbClr val="193264"/>
            </a:solidFill>
          </a:ln>
          <a:extLst>
            <a:ext uri="{53640926-AAD7-44D8-BBD7-CCE9431645EC}">
              <a14:shadowObscured xmlns:a14="http://schemas.microsoft.com/office/drawing/2010/main"/>
            </a:ext>
          </a:extLst>
        </p:spPr>
      </p:pic>
      <p:sp>
        <p:nvSpPr>
          <p:cNvPr id="25" name="Rectangle 24"/>
          <p:cNvSpPr/>
          <p:nvPr/>
        </p:nvSpPr>
        <p:spPr>
          <a:xfrm>
            <a:off x="6875951" y="6381328"/>
            <a:ext cx="1724137" cy="338554"/>
          </a:xfrm>
          <a:prstGeom prst="rect">
            <a:avLst/>
          </a:prstGeom>
        </p:spPr>
        <p:txBody>
          <a:bodyPr wrap="square">
            <a:spAutoFit/>
          </a:bodyPr>
          <a:lstStyle/>
          <a:p>
            <a:pPr algn="ctr"/>
            <a:r>
              <a:rPr lang="en-AU" sz="800" dirty="0" smtClean="0"/>
              <a:t>Highlight issues in print/photocopy industry to ACCC</a:t>
            </a:r>
            <a:endParaRPr lang="en-AU" sz="800" dirty="0"/>
          </a:p>
        </p:txBody>
      </p:sp>
    </p:spTree>
    <p:extLst>
      <p:ext uri="{BB962C8B-B14F-4D97-AF65-F5344CB8AC3E}">
        <p14:creationId xmlns:p14="http://schemas.microsoft.com/office/powerpoint/2010/main" val="4052293445"/>
      </p:ext>
    </p:extLst>
  </p:cSld>
  <p:clrMapOvr>
    <a:masterClrMapping/>
  </p:clrMapOvr>
  <p:timing>
    <p:tnLst>
      <p:par>
        <p:cTn id="1" dur="indefinite" restart="never" nodeType="tmRoot"/>
      </p:par>
    </p:tnLst>
  </p:timing>
</p:sld>
</file>

<file path=ppt/theme/theme1.xml><?xml version="1.0" encoding="utf-8"?>
<a:theme xmlns:a="http://schemas.openxmlformats.org/drawingml/2006/main" name="2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3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Quarterly report template - shell">
  <a:themeElements>
    <a:clrScheme name="ASBC Colours">
      <a:dk1>
        <a:sysClr val="windowText" lastClr="000000"/>
      </a:dk1>
      <a:lt1>
        <a:sysClr val="window" lastClr="FFFFFF"/>
      </a:lt1>
      <a:dk2>
        <a:srgbClr val="263563"/>
      </a:dk2>
      <a:lt2>
        <a:srgbClr val="F4F7EB"/>
      </a:lt2>
      <a:accent1>
        <a:srgbClr val="263563"/>
      </a:accent1>
      <a:accent2>
        <a:srgbClr val="B4CC76"/>
      </a:accent2>
      <a:accent3>
        <a:srgbClr val="41A6B3"/>
      </a:accent3>
      <a:accent4>
        <a:srgbClr val="8064A2"/>
      </a:accent4>
      <a:accent5>
        <a:srgbClr val="F79646"/>
      </a:accent5>
      <a:accent6>
        <a:srgbClr val="C0504D"/>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037F89C00E02F4C9091FEF4D0901707" ma:contentTypeVersion="0" ma:contentTypeDescription="Create a new document." ma:contentTypeScope="" ma:versionID="f33d6428bc0175ada44aae623b3b864e">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65BA838-E06D-4A00-930B-1648B65A60A2}">
  <ds:schemaRefs>
    <ds:schemaRef ds:uri="http://schemas.microsoft.com/sharepoint/v3/contenttype/forms"/>
  </ds:schemaRefs>
</ds:datastoreItem>
</file>

<file path=customXml/itemProps2.xml><?xml version="1.0" encoding="utf-8"?>
<ds:datastoreItem xmlns:ds="http://schemas.openxmlformats.org/officeDocument/2006/customXml" ds:itemID="{3C2488E0-A42D-4708-A63B-F69E7414F84F}">
  <ds:schemaRefs>
    <ds:schemaRef ds:uri="http://purl.org/dc/elements/1.1/"/>
    <ds:schemaRef ds:uri="http://purl.org/dc/terms/"/>
    <ds:schemaRef ds:uri="http://schemas.openxmlformats.org/package/2006/metadata/core-properties"/>
    <ds:schemaRef ds:uri="http://purl.org/dc/dcmitype/"/>
    <ds:schemaRef ds:uri="http://schemas.microsoft.com/office/2006/documentManagement/types"/>
    <ds:schemaRef ds:uri="http://schemas.microsoft.com/office/infopath/2007/PartnerControl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B827A603-B046-4E8C-84CD-8EE46B2D857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Quarterly report template - shell</Template>
  <TotalTime>8505</TotalTime>
  <Words>2158</Words>
  <Application>Microsoft Office PowerPoint</Application>
  <PresentationFormat>On-screen Show (4:3)</PresentationFormat>
  <Paragraphs>253</Paragraphs>
  <Slides>11</Slides>
  <Notes>5</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11</vt:i4>
      </vt:variant>
    </vt:vector>
  </HeadingPairs>
  <TitlesOfParts>
    <vt:vector size="16" baseType="lpstr">
      <vt:lpstr>Arial</vt:lpstr>
      <vt:lpstr>Calibri</vt:lpstr>
      <vt:lpstr>2_Quarterly report template - shell</vt:lpstr>
      <vt:lpstr>3_Quarterly report template - shell</vt:lpstr>
      <vt:lpstr>1_Quarterly report template - shell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Australian Government - The Treasury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Strachan, James</dc:creator>
  <cp:lastModifiedBy>DENIGAN,Kathleen</cp:lastModifiedBy>
  <cp:revision>637</cp:revision>
  <cp:lastPrinted>2018-07-08T22:52:21Z</cp:lastPrinted>
  <dcterms:created xsi:type="dcterms:W3CDTF">2017-04-28T00:43:21Z</dcterms:created>
  <dcterms:modified xsi:type="dcterms:W3CDTF">2018-10-05T04:50:12Z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0x0101004037F89C00E02F4C9091FEF4D0901707</vt:lpwstr>
  </property>
  <property fmtid="{D5CDD505-2E9C-101B-9397-08002B2CF9AE}" pid="3" name="_dlc_DocIdItemGuid">
    <vt:lpwstr>7485b8d8-4a59-46e3-91ae-145ca4a73d0a</vt:lpwstr>
  </property>
  <property fmtid="{D5CDD505-2E9C-101B-9397-08002B2CF9AE}" pid="4" name="TSYRecordClass">
    <vt:lpwstr>12;#TSY RA-9067 - Retain as national archives|3f97c4bb-830c-4deb-bddb-7dcb4dfed1cb</vt:lpwstr>
  </property>
  <property fmtid="{D5CDD505-2E9C-101B-9397-08002B2CF9AE}" pid="5" name="RecordPoint_WorkflowType">
    <vt:lpwstr>ActiveSubmitStub</vt:lpwstr>
  </property>
  <property fmtid="{D5CDD505-2E9C-101B-9397-08002B2CF9AE}" pid="6" name="RecordPoint_ActiveItemListId">
    <vt:lpwstr>{ebeb88fa-a7a1-4598-8ed5-780038326f5b}</vt:lpwstr>
  </property>
  <property fmtid="{D5CDD505-2E9C-101B-9397-08002B2CF9AE}" pid="7" name="RecordPoint_ActiveItemUniqueId">
    <vt:lpwstr>{7485b8d8-4a59-46e3-91ae-145ca4a73d0a}</vt:lpwstr>
  </property>
  <property fmtid="{D5CDD505-2E9C-101B-9397-08002B2CF9AE}" pid="8" name="RecordPoint_ActiveItemWebId">
    <vt:lpwstr>{1502bce8-5fd2-4e70-9268-1fae0065a0cb}</vt:lpwstr>
  </property>
  <property fmtid="{D5CDD505-2E9C-101B-9397-08002B2CF9AE}" pid="9" name="RecordPoint_ActiveItemSiteId">
    <vt:lpwstr>{08cedf7d-7ad2-4b81-a81f-47e3ec332c41}</vt:lpwstr>
  </property>
  <property fmtid="{D5CDD505-2E9C-101B-9397-08002B2CF9AE}" pid="10" name="RecordPoint_RecordNumberSubmitted">
    <vt:lpwstr>R0001800185</vt:lpwstr>
  </property>
  <property fmtid="{D5CDD505-2E9C-101B-9397-08002B2CF9AE}" pid="11" name="RecordPoint_SubmissionCompleted">
    <vt:lpwstr>2018-07-23T15:04:13.4728795+10:00</vt:lpwstr>
  </property>
  <property fmtid="{D5CDD505-2E9C-101B-9397-08002B2CF9AE}" pid="12" name="RecordPoint_SubmissionDate">
    <vt:lpwstr/>
  </property>
  <property fmtid="{D5CDD505-2E9C-101B-9397-08002B2CF9AE}" pid="13" name="RecordPoint_ActiveItemMoved">
    <vt:lpwstr/>
  </property>
  <property fmtid="{D5CDD505-2E9C-101B-9397-08002B2CF9AE}" pid="14" name="RecordPoint_RecordFormat">
    <vt:lpwstr/>
  </property>
  <property fmtid="{D5CDD505-2E9C-101B-9397-08002B2CF9AE}" pid="15" name="_AdHocReviewCycleID">
    <vt:i4>-670268681</vt:i4>
  </property>
  <property fmtid="{D5CDD505-2E9C-101B-9397-08002B2CF9AE}" pid="16" name="_NewReviewCycle">
    <vt:lpwstr/>
  </property>
  <property fmtid="{D5CDD505-2E9C-101B-9397-08002B2CF9AE}" pid="17" name="_EmailSubject">
    <vt:lpwstr>Qtrly Report - Update [SEC=UNCLASSIFIED]</vt:lpwstr>
  </property>
  <property fmtid="{D5CDD505-2E9C-101B-9397-08002B2CF9AE}" pid="18" name="_AuthorEmail">
    <vt:lpwstr>Madeline.Power@asbfeo.gov.au</vt:lpwstr>
  </property>
  <property fmtid="{D5CDD505-2E9C-101B-9397-08002B2CF9AE}" pid="19" name="_AuthorEmailDisplayName">
    <vt:lpwstr>Power, Madeline</vt:lpwstr>
  </property>
  <property fmtid="{D5CDD505-2E9C-101B-9397-08002B2CF9AE}" pid="20" name="_PreviousAdHocReviewCycleID">
    <vt:i4>-1624195186</vt:i4>
  </property>
  <property fmtid="{D5CDD505-2E9C-101B-9397-08002B2CF9AE}" pid="21" name="Order">
    <vt:r8>2659700</vt:r8>
  </property>
</Properties>
</file>