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7" r:id="rId4"/>
    <p:sldMasterId id="2147483934" r:id="rId5"/>
    <p:sldMasterId id="2147483941" r:id="rId6"/>
  </p:sldMasterIdLst>
  <p:notesMasterIdLst>
    <p:notesMasterId r:id="rId19"/>
  </p:notesMasterIdLst>
  <p:handoutMasterIdLst>
    <p:handoutMasterId r:id="rId20"/>
  </p:handoutMasterIdLst>
  <p:sldIdLst>
    <p:sldId id="256" r:id="rId7"/>
    <p:sldId id="298" r:id="rId8"/>
    <p:sldId id="284" r:id="rId9"/>
    <p:sldId id="270" r:id="rId10"/>
    <p:sldId id="292" r:id="rId11"/>
    <p:sldId id="277" r:id="rId12"/>
    <p:sldId id="279" r:id="rId13"/>
    <p:sldId id="295" r:id="rId14"/>
    <p:sldId id="296" r:id="rId15"/>
    <p:sldId id="299" r:id="rId16"/>
    <p:sldId id="285" r:id="rId17"/>
    <p:sldId id="268" r:id="rId18"/>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25F6F4-C06B-424C-B999-FCFC3581F076}">
          <p14:sldIdLst>
            <p14:sldId id="256"/>
          </p14:sldIdLst>
        </p14:section>
        <p14:section name="Untitled Section" id="{5DA743D6-07A3-414C-A063-3BC9F63DA273}">
          <p14:sldIdLst>
            <p14:sldId id="298"/>
            <p14:sldId id="284"/>
            <p14:sldId id="270"/>
            <p14:sldId id="292"/>
            <p14:sldId id="277"/>
            <p14:sldId id="279"/>
            <p14:sldId id="295"/>
            <p14:sldId id="296"/>
            <p14:sldId id="299"/>
            <p14:sldId id="285"/>
          </p14:sldIdLst>
        </p14:section>
        <p14:section name="Untitled Section" id="{34F92363-0009-4F90-BC51-CE8F21BE82D3}">
          <p14:sldIdLst>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THAM,Craig" initials="L" lastIdx="15" clrIdx="0">
    <p:extLst>
      <p:ext uri="{19B8F6BF-5375-455C-9EA6-DF929625EA0E}">
        <p15:presenceInfo xmlns:p15="http://schemas.microsoft.com/office/powerpoint/2012/main" userId="S-1-5-21-515967899-1965331169-725345543-2059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D72"/>
    <a:srgbClr val="00A0AC"/>
    <a:srgbClr val="FFFFFF"/>
    <a:srgbClr val="193264"/>
    <a:srgbClr val="000000"/>
    <a:srgbClr val="280E52"/>
    <a:srgbClr val="E2AB68"/>
    <a:srgbClr val="2D7983"/>
    <a:srgbClr val="FF5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2197" autoAdjust="0"/>
  </p:normalViewPr>
  <p:slideViewPr>
    <p:cSldViewPr>
      <p:cViewPr varScale="1">
        <p:scale>
          <a:sx n="118" d="100"/>
          <a:sy n="118" d="100"/>
        </p:scale>
        <p:origin x="118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44" y="-96"/>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prod.protected.ind\group\ASBFEO\Sharepoint\Communications\Documents\Quarterly%20Reports\Quarterly%20report%20-%20assistance%20stats%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B1622\AppData\Local\Microsoft\Windows\INetCache\Content.Outlook\OGFPO5SC\ASBFEO-CreditorWatch%20March%2021%20BR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B1622\AppData\Local\Microsoft\Windows\INetCache\Content.Outlook\OGFPO5SC\ASBFEO-CreditorWatch%20March%2021%20BR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400" b="1" dirty="0" smtClean="0"/>
              <a:t>Case Management</a:t>
            </a:r>
            <a:r>
              <a:rPr lang="en-AU" sz="1400" b="1" baseline="0" dirty="0" smtClean="0"/>
              <a:t> </a:t>
            </a:r>
            <a:r>
              <a:rPr lang="en-AU" sz="1400" b="1" dirty="0" smtClean="0"/>
              <a:t>Resolution </a:t>
            </a:r>
            <a:r>
              <a:rPr lang="en-AU" sz="1400" b="1" dirty="0"/>
              <a:t>Pathways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CDE-42F5-AF57-10F197F00ED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CDE-42F5-AF57-10F197F00ED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0CDE-42F5-AF57-10F197F00ED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6F53-469B-9ECC-42FDE006B9FF}"/>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0CDE-42F5-AF57-10F197F00ED9}"/>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3BBF-4EE5-AB50-102F17E3EF74}"/>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4572-426A-B467-6F2571872E2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Sheet1!$A$18:$A$22</c:f>
              <c:strCache>
                <c:ptCount val="5"/>
                <c:pt idx="0">
                  <c:v>Case Management prior to ADR or referral</c:v>
                </c:pt>
                <c:pt idx="1">
                  <c:v>Referred to Alternative Dispute Resolution</c:v>
                </c:pt>
                <c:pt idx="2">
                  <c:v>Referred to appropriate Commonwealth Agency</c:v>
                </c:pt>
                <c:pt idx="3">
                  <c:v>Referred to appropriate state agency including small business commissioners</c:v>
                </c:pt>
                <c:pt idx="4">
                  <c:v>Referred to other dispute resolution options</c:v>
                </c:pt>
              </c:strCache>
            </c:strRef>
          </c:cat>
          <c:val>
            <c:numRef>
              <c:f>Sheet1!$B$18:$B$22</c:f>
              <c:numCache>
                <c:formatCode>0%</c:formatCode>
                <c:ptCount val="5"/>
                <c:pt idx="0">
                  <c:v>0.57999999999999996</c:v>
                </c:pt>
                <c:pt idx="1">
                  <c:v>0.04</c:v>
                </c:pt>
                <c:pt idx="2">
                  <c:v>0.14000000000000001</c:v>
                </c:pt>
                <c:pt idx="3">
                  <c:v>0.23</c:v>
                </c:pt>
                <c:pt idx="4">
                  <c:v>0.01</c:v>
                </c:pt>
              </c:numCache>
            </c:numRef>
          </c:val>
          <c:extLst xmlns:c16r2="http://schemas.microsoft.com/office/drawing/2015/06/chart">
            <c:ext xmlns:c16="http://schemas.microsoft.com/office/drawing/2014/chart" uri="{C3380CC4-5D6E-409C-BE32-E72D297353CC}">
              <c16:uniqueId val="{00000000-6F53-469B-9ECC-42FDE006B9FF}"/>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3192583231850585"/>
          <c:y val="0.14169287313710022"/>
          <c:w val="0.34828127595322134"/>
          <c:h val="0.858307126862899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nchor="ctr" anchorCtr="0"/>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000" b="1" i="0" u="none" strike="noStrike" kern="1200" spc="0" baseline="0">
                <a:solidFill>
                  <a:schemeClr val="tx1">
                    <a:lumMod val="65000"/>
                    <a:lumOff val="35000"/>
                  </a:schemeClr>
                </a:solidFill>
                <a:latin typeface="+mn-lt"/>
                <a:ea typeface="+mn-ea"/>
                <a:cs typeface="+mn-cs"/>
              </a:defRPr>
            </a:pPr>
            <a:r>
              <a:rPr lang="en-US" sz="1000" b="1" dirty="0"/>
              <a:t>Businesses</a:t>
            </a:r>
            <a:r>
              <a:rPr lang="en-US" sz="1000" b="1" baseline="0" dirty="0"/>
              <a:t> entering external voluntary administration in Australia</a:t>
            </a:r>
            <a:endParaRPr lang="en-US" sz="1000" b="1" dirty="0"/>
          </a:p>
        </c:rich>
      </c:tx>
      <c:layout>
        <c:manualLayout>
          <c:xMode val="edge"/>
          <c:yMode val="edge"/>
          <c:x val="0.1762848175800236"/>
          <c:y val="2.4310109957472757E-2"/>
        </c:manualLayout>
      </c:layout>
      <c:overlay val="0"/>
      <c:spPr>
        <a:noFill/>
        <a:ln>
          <a:noFill/>
        </a:ln>
        <a:effectLst/>
      </c:spPr>
      <c:txPr>
        <a:bodyPr rot="0" spcFirstLastPara="1" vertOverflow="ellipsis" vert="horz" wrap="square" anchor="ctr" anchorCtr="1"/>
        <a:lstStyle/>
        <a:p>
          <a:pPr algn="ctr">
            <a:defRPr sz="1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'[ASBFEO-CreditorWatch March 21 BRR.xlsx]Monthly External Admins'!$E$1</c:f>
              <c:strCache>
                <c:ptCount val="1"/>
                <c:pt idx="0">
                  <c:v>Total number of EXAD</c:v>
                </c:pt>
              </c:strCache>
            </c:strRef>
          </c:tx>
          <c:spPr>
            <a:ln w="28575" cap="rnd">
              <a:solidFill>
                <a:schemeClr val="accent1"/>
              </a:solidFill>
              <a:round/>
            </a:ln>
            <a:effectLst/>
          </c:spPr>
          <c:marker>
            <c:symbol val="none"/>
          </c:marker>
          <c:cat>
            <c:numRef>
              <c:f>'[ASBFEO-CreditorWatch March 21 BRR.xlsx]Monthly External Admins'!$C$4:$C$40</c:f>
              <c:numCache>
                <c:formatCode>mmm\-yy</c:formatCode>
                <c:ptCount val="37"/>
                <c:pt idx="0">
                  <c:v>43160</c:v>
                </c:pt>
                <c:pt idx="1">
                  <c:v>43191</c:v>
                </c:pt>
                <c:pt idx="2">
                  <c:v>43221</c:v>
                </c:pt>
                <c:pt idx="3">
                  <c:v>43252</c:v>
                </c:pt>
                <c:pt idx="4">
                  <c:v>43282</c:v>
                </c:pt>
                <c:pt idx="5">
                  <c:v>43313</c:v>
                </c:pt>
                <c:pt idx="6">
                  <c:v>43344</c:v>
                </c:pt>
                <c:pt idx="7">
                  <c:v>43374</c:v>
                </c:pt>
                <c:pt idx="8">
                  <c:v>43405</c:v>
                </c:pt>
                <c:pt idx="9">
                  <c:v>43435</c:v>
                </c:pt>
                <c:pt idx="10">
                  <c:v>43466</c:v>
                </c:pt>
                <c:pt idx="11">
                  <c:v>43497</c:v>
                </c:pt>
                <c:pt idx="12">
                  <c:v>43525</c:v>
                </c:pt>
                <c:pt idx="13">
                  <c:v>43556</c:v>
                </c:pt>
                <c:pt idx="14">
                  <c:v>43586</c:v>
                </c:pt>
                <c:pt idx="15">
                  <c:v>43617</c:v>
                </c:pt>
                <c:pt idx="16">
                  <c:v>43647</c:v>
                </c:pt>
                <c:pt idx="17">
                  <c:v>43678</c:v>
                </c:pt>
                <c:pt idx="18">
                  <c:v>43709</c:v>
                </c:pt>
                <c:pt idx="19">
                  <c:v>43739</c:v>
                </c:pt>
                <c:pt idx="20">
                  <c:v>43770</c:v>
                </c:pt>
                <c:pt idx="21">
                  <c:v>43800</c:v>
                </c:pt>
                <c:pt idx="22">
                  <c:v>43831</c:v>
                </c:pt>
                <c:pt idx="23">
                  <c:v>43862</c:v>
                </c:pt>
                <c:pt idx="24">
                  <c:v>43891</c:v>
                </c:pt>
                <c:pt idx="25">
                  <c:v>43922</c:v>
                </c:pt>
                <c:pt idx="26">
                  <c:v>43952</c:v>
                </c:pt>
                <c:pt idx="27">
                  <c:v>43983</c:v>
                </c:pt>
                <c:pt idx="28">
                  <c:v>44013</c:v>
                </c:pt>
                <c:pt idx="29">
                  <c:v>44044</c:v>
                </c:pt>
                <c:pt idx="30">
                  <c:v>44075</c:v>
                </c:pt>
                <c:pt idx="31">
                  <c:v>44105</c:v>
                </c:pt>
                <c:pt idx="32">
                  <c:v>44136</c:v>
                </c:pt>
                <c:pt idx="33">
                  <c:v>44166</c:v>
                </c:pt>
                <c:pt idx="34">
                  <c:v>44197</c:v>
                </c:pt>
                <c:pt idx="35">
                  <c:v>44228</c:v>
                </c:pt>
                <c:pt idx="36">
                  <c:v>44256</c:v>
                </c:pt>
              </c:numCache>
            </c:numRef>
          </c:cat>
          <c:val>
            <c:numRef>
              <c:f>'[ASBFEO-CreditorWatch March 21 BRR.xlsx]Monthly External Admins'!$E$4:$E$40</c:f>
              <c:numCache>
                <c:formatCode>General</c:formatCode>
                <c:ptCount val="37"/>
                <c:pt idx="0">
                  <c:v>878</c:v>
                </c:pt>
                <c:pt idx="1">
                  <c:v>770</c:v>
                </c:pt>
                <c:pt idx="2">
                  <c:v>945</c:v>
                </c:pt>
                <c:pt idx="3">
                  <c:v>878</c:v>
                </c:pt>
                <c:pt idx="4">
                  <c:v>909</c:v>
                </c:pt>
                <c:pt idx="5">
                  <c:v>929</c:v>
                </c:pt>
                <c:pt idx="6">
                  <c:v>730</c:v>
                </c:pt>
                <c:pt idx="7">
                  <c:v>885</c:v>
                </c:pt>
                <c:pt idx="8">
                  <c:v>851</c:v>
                </c:pt>
                <c:pt idx="9">
                  <c:v>729</c:v>
                </c:pt>
                <c:pt idx="10">
                  <c:v>582</c:v>
                </c:pt>
                <c:pt idx="11">
                  <c:v>779</c:v>
                </c:pt>
                <c:pt idx="12">
                  <c:v>878</c:v>
                </c:pt>
                <c:pt idx="13">
                  <c:v>756</c:v>
                </c:pt>
                <c:pt idx="14">
                  <c:v>924</c:v>
                </c:pt>
                <c:pt idx="15">
                  <c:v>897</c:v>
                </c:pt>
                <c:pt idx="16">
                  <c:v>998</c:v>
                </c:pt>
                <c:pt idx="17">
                  <c:v>944</c:v>
                </c:pt>
                <c:pt idx="18">
                  <c:v>833</c:v>
                </c:pt>
                <c:pt idx="19">
                  <c:v>895</c:v>
                </c:pt>
                <c:pt idx="20">
                  <c:v>863</c:v>
                </c:pt>
                <c:pt idx="21">
                  <c:v>782</c:v>
                </c:pt>
                <c:pt idx="22">
                  <c:v>482</c:v>
                </c:pt>
                <c:pt idx="23">
                  <c:v>823</c:v>
                </c:pt>
                <c:pt idx="24">
                  <c:v>862</c:v>
                </c:pt>
                <c:pt idx="25">
                  <c:v>538</c:v>
                </c:pt>
                <c:pt idx="26">
                  <c:v>565</c:v>
                </c:pt>
                <c:pt idx="27">
                  <c:v>595</c:v>
                </c:pt>
                <c:pt idx="28">
                  <c:v>541</c:v>
                </c:pt>
                <c:pt idx="29">
                  <c:v>396</c:v>
                </c:pt>
                <c:pt idx="30">
                  <c:v>460</c:v>
                </c:pt>
                <c:pt idx="31">
                  <c:v>413</c:v>
                </c:pt>
                <c:pt idx="32">
                  <c:v>433</c:v>
                </c:pt>
                <c:pt idx="33">
                  <c:v>622</c:v>
                </c:pt>
                <c:pt idx="34">
                  <c:v>258</c:v>
                </c:pt>
                <c:pt idx="35">
                  <c:v>434</c:v>
                </c:pt>
                <c:pt idx="36">
                  <c:v>493</c:v>
                </c:pt>
              </c:numCache>
            </c:numRef>
          </c:val>
          <c:smooth val="0"/>
          <c:extLst xmlns:c16r2="http://schemas.microsoft.com/office/drawing/2015/06/chart">
            <c:ext xmlns:c16="http://schemas.microsoft.com/office/drawing/2014/chart" uri="{C3380CC4-5D6E-409C-BE32-E72D297353CC}">
              <c16:uniqueId val="{00000000-22F2-EF49-A9FD-FBA2D13026B0}"/>
            </c:ext>
          </c:extLst>
        </c:ser>
        <c:dLbls>
          <c:showLegendKey val="0"/>
          <c:showVal val="0"/>
          <c:showCatName val="0"/>
          <c:showSerName val="0"/>
          <c:showPercent val="0"/>
          <c:showBubbleSize val="0"/>
        </c:dLbls>
        <c:smooth val="0"/>
        <c:axId val="703476416"/>
        <c:axId val="703477200"/>
      </c:lineChart>
      <c:dateAx>
        <c:axId val="703476416"/>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AU" sz="800"/>
                  <a:t>Date</a:t>
                </a:r>
                <a:r>
                  <a:rPr lang="en-AU" sz="800" baseline="0"/>
                  <a:t> </a:t>
                </a:r>
                <a:endParaRPr lang="en-AU" sz="800"/>
              </a:p>
            </c:rich>
          </c:tx>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03477200"/>
        <c:crosses val="autoZero"/>
        <c:auto val="1"/>
        <c:lblOffset val="100"/>
        <c:baseTimeUnit val="months"/>
      </c:dateAx>
      <c:valAx>
        <c:axId val="703477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AU" sz="800" dirty="0"/>
                  <a:t>Businesses</a:t>
                </a:r>
                <a:r>
                  <a:rPr lang="en-AU" sz="800" baseline="0" dirty="0"/>
                  <a:t> (no.)</a:t>
                </a:r>
                <a:endParaRPr lang="en-AU" sz="800" dirty="0"/>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0347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960" b="1" i="0" u="none" strike="noStrike" kern="1200" spc="0" baseline="0">
                <a:solidFill>
                  <a:schemeClr val="tx1">
                    <a:lumMod val="65000"/>
                    <a:lumOff val="35000"/>
                  </a:schemeClr>
                </a:solidFill>
                <a:latin typeface="+mn-lt"/>
                <a:ea typeface="+mn-ea"/>
                <a:cs typeface="+mn-cs"/>
              </a:defRPr>
            </a:pPr>
            <a:r>
              <a:rPr lang="en-US" b="1" dirty="0"/>
              <a:t>Number of days payment is overdue, by industry</a:t>
            </a:r>
          </a:p>
        </c:rich>
      </c:tx>
      <c:layout>
        <c:manualLayout>
          <c:xMode val="edge"/>
          <c:yMode val="edge"/>
          <c:x val="0.26620088778708156"/>
          <c:y val="1.5728009706372351E-2"/>
        </c:manualLayout>
      </c:layout>
      <c:overlay val="0"/>
      <c:spPr>
        <a:noFill/>
        <a:ln>
          <a:noFill/>
        </a:ln>
        <a:effectLst/>
      </c:spPr>
      <c:txPr>
        <a:bodyPr rot="0" spcFirstLastPara="1" vertOverflow="ellipsis" vert="horz" wrap="square" anchor="ctr" anchorCtr="1"/>
        <a:lstStyle/>
        <a:p>
          <a:pPr algn="l">
            <a:defRPr sz="9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913009457573379"/>
          <c:y val="8.0901031584552557E-2"/>
          <c:w val="0.79261398432268415"/>
          <c:h val="0.48159927738939262"/>
        </c:manualLayout>
      </c:layout>
      <c:barChart>
        <c:barDir val="col"/>
        <c:grouping val="clustered"/>
        <c:varyColors val="0"/>
        <c:ser>
          <c:idx val="0"/>
          <c:order val="0"/>
          <c:tx>
            <c:strRef>
              <c:f>'[ASBFEO-CreditorWatch March 21 BRR.xlsx]Industry Payment Times'!$C$26</c:f>
              <c:strCache>
                <c:ptCount val="1"/>
                <c:pt idx="0">
                  <c:v>Mar-20</c:v>
                </c:pt>
              </c:strCache>
            </c:strRef>
          </c:tx>
          <c:spPr>
            <a:solidFill>
              <a:schemeClr val="accent1"/>
            </a:solidFill>
            <a:ln>
              <a:noFill/>
            </a:ln>
            <a:effectLst/>
          </c:spPr>
          <c:invertIfNegative val="0"/>
          <c:cat>
            <c:strRef>
              <c:f>'[ASBFEO-CreditorWatch March 21 BRR.xlsx]Industry Payment Times'!$B$27:$B$45</c:f>
              <c:strCache>
                <c:ptCount val="19"/>
                <c:pt idx="0">
                  <c:v>	Agriculture, Forestry and Fishing</c:v>
                </c:pt>
                <c:pt idx="1">
                  <c:v>Mining</c:v>
                </c:pt>
                <c:pt idx="2">
                  <c:v>Manufacturing</c:v>
                </c:pt>
                <c:pt idx="3">
                  <c:v>Electricity, Gas, Water and Waste Services</c:v>
                </c:pt>
                <c:pt idx="4">
                  <c:v>Construction</c:v>
                </c:pt>
                <c:pt idx="5">
                  <c:v>Wholesale Trade</c:v>
                </c:pt>
                <c:pt idx="6">
                  <c:v>Retail</c:v>
                </c:pt>
                <c:pt idx="7">
                  <c:v>Accommodation and Food Services</c:v>
                </c:pt>
                <c:pt idx="8">
                  <c:v>Transport, Postal and Warehousing</c:v>
                </c:pt>
                <c:pt idx="9">
                  <c:v>	Information Media and Telecommunications</c:v>
                </c:pt>
                <c:pt idx="10">
                  <c:v>Financial and Insurance Services</c:v>
                </c:pt>
                <c:pt idx="11">
                  <c:v>Rental, Hiring and Real Estate Services</c:v>
                </c:pt>
                <c:pt idx="12">
                  <c:v>Professional, Scientific and Technical Services</c:v>
                </c:pt>
                <c:pt idx="13">
                  <c:v>Administrative and Support Services</c:v>
                </c:pt>
                <c:pt idx="14">
                  <c:v>	Public Administration and Safety</c:v>
                </c:pt>
                <c:pt idx="15">
                  <c:v>Education and Training</c:v>
                </c:pt>
                <c:pt idx="16">
                  <c:v>Health Care and Social Assistance</c:v>
                </c:pt>
                <c:pt idx="17">
                  <c:v>Arts and Recreation Services</c:v>
                </c:pt>
                <c:pt idx="18">
                  <c:v>Other Services</c:v>
                </c:pt>
              </c:strCache>
            </c:strRef>
          </c:cat>
          <c:val>
            <c:numRef>
              <c:f>'[ASBFEO-CreditorWatch March 21 BRR.xlsx]Industry Payment Times'!$C$27:$C$45</c:f>
              <c:numCache>
                <c:formatCode>General</c:formatCode>
                <c:ptCount val="19"/>
                <c:pt idx="0">
                  <c:v>32</c:v>
                </c:pt>
                <c:pt idx="1">
                  <c:v>13</c:v>
                </c:pt>
                <c:pt idx="2">
                  <c:v>27</c:v>
                </c:pt>
                <c:pt idx="3">
                  <c:v>29</c:v>
                </c:pt>
                <c:pt idx="4">
                  <c:v>34</c:v>
                </c:pt>
                <c:pt idx="5">
                  <c:v>21</c:v>
                </c:pt>
                <c:pt idx="6">
                  <c:v>26</c:v>
                </c:pt>
                <c:pt idx="7">
                  <c:v>47</c:v>
                </c:pt>
                <c:pt idx="8">
                  <c:v>48</c:v>
                </c:pt>
                <c:pt idx="9">
                  <c:v>22</c:v>
                </c:pt>
                <c:pt idx="10">
                  <c:v>26</c:v>
                </c:pt>
                <c:pt idx="11">
                  <c:v>28</c:v>
                </c:pt>
                <c:pt idx="12">
                  <c:v>28</c:v>
                </c:pt>
                <c:pt idx="13">
                  <c:v>47</c:v>
                </c:pt>
                <c:pt idx="14">
                  <c:v>15</c:v>
                </c:pt>
                <c:pt idx="15">
                  <c:v>14</c:v>
                </c:pt>
                <c:pt idx="16">
                  <c:v>20</c:v>
                </c:pt>
                <c:pt idx="17">
                  <c:v>27</c:v>
                </c:pt>
                <c:pt idx="18">
                  <c:v>31</c:v>
                </c:pt>
              </c:numCache>
            </c:numRef>
          </c:val>
          <c:extLst xmlns:c16r2="http://schemas.microsoft.com/office/drawing/2015/06/chart">
            <c:ext xmlns:c16="http://schemas.microsoft.com/office/drawing/2014/chart" uri="{C3380CC4-5D6E-409C-BE32-E72D297353CC}">
              <c16:uniqueId val="{00000000-9A1D-AC4D-85FF-4BC6118C3CBF}"/>
            </c:ext>
          </c:extLst>
        </c:ser>
        <c:ser>
          <c:idx val="1"/>
          <c:order val="1"/>
          <c:tx>
            <c:strRef>
              <c:f>'[ASBFEO-CreditorWatch March 21 BRR.xlsx]Industry Payment Times'!$D$26</c:f>
              <c:strCache>
                <c:ptCount val="1"/>
                <c:pt idx="0">
                  <c:v>Mar-21</c:v>
                </c:pt>
              </c:strCache>
            </c:strRef>
          </c:tx>
          <c:spPr>
            <a:solidFill>
              <a:schemeClr val="accent2"/>
            </a:solidFill>
            <a:ln>
              <a:noFill/>
            </a:ln>
            <a:effectLst/>
          </c:spPr>
          <c:invertIfNegative val="0"/>
          <c:cat>
            <c:strRef>
              <c:f>'[ASBFEO-CreditorWatch March 21 BRR.xlsx]Industry Payment Times'!$B$27:$B$45</c:f>
              <c:strCache>
                <c:ptCount val="19"/>
                <c:pt idx="0">
                  <c:v>	Agriculture, Forestry and Fishing</c:v>
                </c:pt>
                <c:pt idx="1">
                  <c:v>Mining</c:v>
                </c:pt>
                <c:pt idx="2">
                  <c:v>Manufacturing</c:v>
                </c:pt>
                <c:pt idx="3">
                  <c:v>Electricity, Gas, Water and Waste Services</c:v>
                </c:pt>
                <c:pt idx="4">
                  <c:v>Construction</c:v>
                </c:pt>
                <c:pt idx="5">
                  <c:v>Wholesale Trade</c:v>
                </c:pt>
                <c:pt idx="6">
                  <c:v>Retail</c:v>
                </c:pt>
                <c:pt idx="7">
                  <c:v>Accommodation and Food Services</c:v>
                </c:pt>
                <c:pt idx="8">
                  <c:v>Transport, Postal and Warehousing</c:v>
                </c:pt>
                <c:pt idx="9">
                  <c:v>	Information Media and Telecommunications</c:v>
                </c:pt>
                <c:pt idx="10">
                  <c:v>Financial and Insurance Services</c:v>
                </c:pt>
                <c:pt idx="11">
                  <c:v>Rental, Hiring and Real Estate Services</c:v>
                </c:pt>
                <c:pt idx="12">
                  <c:v>Professional, Scientific and Technical Services</c:v>
                </c:pt>
                <c:pt idx="13">
                  <c:v>Administrative and Support Services</c:v>
                </c:pt>
                <c:pt idx="14">
                  <c:v>	Public Administration and Safety</c:v>
                </c:pt>
                <c:pt idx="15">
                  <c:v>Education and Training</c:v>
                </c:pt>
                <c:pt idx="16">
                  <c:v>Health Care and Social Assistance</c:v>
                </c:pt>
                <c:pt idx="17">
                  <c:v>Arts and Recreation Services</c:v>
                </c:pt>
                <c:pt idx="18">
                  <c:v>Other Services</c:v>
                </c:pt>
              </c:strCache>
            </c:strRef>
          </c:cat>
          <c:val>
            <c:numRef>
              <c:f>'[ASBFEO-CreditorWatch March 21 BRR.xlsx]Industry Payment Times'!$D$27:$D$45</c:f>
              <c:numCache>
                <c:formatCode>General</c:formatCode>
                <c:ptCount val="19"/>
                <c:pt idx="0">
                  <c:v>27</c:v>
                </c:pt>
                <c:pt idx="1">
                  <c:v>15</c:v>
                </c:pt>
                <c:pt idx="2">
                  <c:v>23</c:v>
                </c:pt>
                <c:pt idx="3">
                  <c:v>21</c:v>
                </c:pt>
                <c:pt idx="4">
                  <c:v>44</c:v>
                </c:pt>
                <c:pt idx="5">
                  <c:v>29</c:v>
                </c:pt>
                <c:pt idx="6">
                  <c:v>20</c:v>
                </c:pt>
                <c:pt idx="7">
                  <c:v>20</c:v>
                </c:pt>
                <c:pt idx="8">
                  <c:v>48</c:v>
                </c:pt>
                <c:pt idx="9">
                  <c:v>19</c:v>
                </c:pt>
                <c:pt idx="10">
                  <c:v>29</c:v>
                </c:pt>
                <c:pt idx="11">
                  <c:v>33</c:v>
                </c:pt>
                <c:pt idx="12">
                  <c:v>35</c:v>
                </c:pt>
                <c:pt idx="13">
                  <c:v>70</c:v>
                </c:pt>
                <c:pt idx="14">
                  <c:v>12</c:v>
                </c:pt>
                <c:pt idx="15">
                  <c:v>12</c:v>
                </c:pt>
                <c:pt idx="16">
                  <c:v>48</c:v>
                </c:pt>
                <c:pt idx="17">
                  <c:v>19</c:v>
                </c:pt>
                <c:pt idx="18">
                  <c:v>32</c:v>
                </c:pt>
              </c:numCache>
            </c:numRef>
          </c:val>
          <c:extLst xmlns:c16r2="http://schemas.microsoft.com/office/drawing/2015/06/chart">
            <c:ext xmlns:c16="http://schemas.microsoft.com/office/drawing/2014/chart" uri="{C3380CC4-5D6E-409C-BE32-E72D297353CC}">
              <c16:uniqueId val="{00000001-9A1D-AC4D-85FF-4BC6118C3CBF}"/>
            </c:ext>
          </c:extLst>
        </c:ser>
        <c:dLbls>
          <c:showLegendKey val="0"/>
          <c:showVal val="0"/>
          <c:showCatName val="0"/>
          <c:showSerName val="0"/>
          <c:showPercent val="0"/>
          <c:showBubbleSize val="0"/>
        </c:dLbls>
        <c:gapWidth val="219"/>
        <c:overlap val="-27"/>
        <c:axId val="703476024"/>
        <c:axId val="930352432"/>
      </c:barChart>
      <c:catAx>
        <c:axId val="703476024"/>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AU"/>
                  <a:t>Industry</a:t>
                </a:r>
              </a:p>
            </c:rich>
          </c:tx>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30352432"/>
        <c:crosses val="autoZero"/>
        <c:auto val="1"/>
        <c:lblAlgn val="ctr"/>
        <c:lblOffset val="100"/>
        <c:noMultiLvlLbl val="0"/>
      </c:catAx>
      <c:valAx>
        <c:axId val="930352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AU" dirty="0" smtClean="0"/>
                  <a:t>Businesses</a:t>
                </a:r>
                <a:r>
                  <a:rPr lang="en-AU" baseline="0" dirty="0" smtClean="0"/>
                  <a:t> (no.)</a:t>
                </a:r>
                <a:endParaRPr lang="en-AU" dirty="0"/>
              </a:p>
            </c:rich>
          </c:tx>
          <c:layout>
            <c:manualLayout>
              <c:xMode val="edge"/>
              <c:yMode val="edge"/>
              <c:x val="1.360086570435106E-2"/>
              <c:y val="0.33649875440590132"/>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03476024"/>
        <c:crosses val="autoZero"/>
        <c:crossBetween val="between"/>
      </c:valAx>
      <c:spPr>
        <a:noFill/>
        <a:ln>
          <a:noFill/>
        </a:ln>
        <a:effectLst/>
      </c:spPr>
    </c:plotArea>
    <c:legend>
      <c:legendPos val="r"/>
      <c:layout>
        <c:manualLayout>
          <c:xMode val="edge"/>
          <c:yMode val="edge"/>
          <c:x val="0.90989508937149288"/>
          <c:y val="0.46042132040280315"/>
          <c:w val="8.1797748399276879E-2"/>
          <c:h val="0.1331511740656804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b="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2949786" cy="496967"/>
          </a:xfrm>
          <a:prstGeom prst="rect">
            <a:avLst/>
          </a:prstGeom>
        </p:spPr>
        <p:txBody>
          <a:bodyPr vert="horz" lIns="91507" tIns="45753" rIns="91507" bIns="45753" rtlCol="0"/>
          <a:lstStyle>
            <a:lvl1pPr algn="l">
              <a:defRPr sz="1200"/>
            </a:lvl1pPr>
          </a:lstStyle>
          <a:p>
            <a:endParaRPr lang="en-AU" dirty="0"/>
          </a:p>
        </p:txBody>
      </p:sp>
      <p:sp>
        <p:nvSpPr>
          <p:cNvPr id="3" name="Date Placeholder 2"/>
          <p:cNvSpPr>
            <a:spLocks noGrp="1"/>
          </p:cNvSpPr>
          <p:nvPr>
            <p:ph type="dt" sz="quarter" idx="1"/>
          </p:nvPr>
        </p:nvSpPr>
        <p:spPr>
          <a:xfrm>
            <a:off x="3855842" y="5"/>
            <a:ext cx="2949786" cy="496967"/>
          </a:xfrm>
          <a:prstGeom prst="rect">
            <a:avLst/>
          </a:prstGeom>
        </p:spPr>
        <p:txBody>
          <a:bodyPr vert="horz" lIns="91507" tIns="45753" rIns="91507" bIns="45753" rtlCol="0"/>
          <a:lstStyle>
            <a:lvl1pPr algn="r">
              <a:defRPr sz="1200"/>
            </a:lvl1pPr>
          </a:lstStyle>
          <a:p>
            <a:fld id="{8FA88C15-6818-4F25-A08D-1212A87DB615}" type="datetimeFigureOut">
              <a:rPr lang="en-AU" smtClean="0"/>
              <a:t>19/04/2021</a:t>
            </a:fld>
            <a:endParaRPr lang="en-AU" dirty="0"/>
          </a:p>
        </p:txBody>
      </p:sp>
      <p:sp>
        <p:nvSpPr>
          <p:cNvPr id="4" name="Footer Placeholder 3"/>
          <p:cNvSpPr>
            <a:spLocks noGrp="1"/>
          </p:cNvSpPr>
          <p:nvPr>
            <p:ph type="ftr" sz="quarter" idx="2"/>
          </p:nvPr>
        </p:nvSpPr>
        <p:spPr>
          <a:xfrm>
            <a:off x="5" y="9440651"/>
            <a:ext cx="2949786" cy="496967"/>
          </a:xfrm>
          <a:prstGeom prst="rect">
            <a:avLst/>
          </a:prstGeom>
        </p:spPr>
        <p:txBody>
          <a:bodyPr vert="horz" lIns="91507" tIns="45753" rIns="91507" bIns="45753"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42" y="9440651"/>
            <a:ext cx="2949786" cy="496967"/>
          </a:xfrm>
          <a:prstGeom prst="rect">
            <a:avLst/>
          </a:prstGeom>
        </p:spPr>
        <p:txBody>
          <a:bodyPr vert="horz" lIns="91507" tIns="45753" rIns="91507" bIns="45753" rtlCol="0" anchor="b"/>
          <a:lstStyle>
            <a:lvl1pPr algn="r">
              <a:defRPr sz="1200"/>
            </a:lvl1pPr>
          </a:lstStyle>
          <a:p>
            <a:fld id="{854D3B3D-BBB5-42AC-9656-4E4782686D2F}" type="slidenum">
              <a:rPr lang="en-AU" smtClean="0"/>
              <a:t>‹#›</a:t>
            </a:fld>
            <a:endParaRPr lang="en-AU" dirty="0"/>
          </a:p>
        </p:txBody>
      </p:sp>
    </p:spTree>
    <p:extLst>
      <p:ext uri="{BB962C8B-B14F-4D97-AF65-F5344CB8AC3E}">
        <p14:creationId xmlns:p14="http://schemas.microsoft.com/office/powerpoint/2010/main" val="4205776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2949786" cy="496967"/>
          </a:xfrm>
          <a:prstGeom prst="rect">
            <a:avLst/>
          </a:prstGeom>
        </p:spPr>
        <p:txBody>
          <a:bodyPr vert="horz" lIns="91507" tIns="45753" rIns="91507" bIns="45753" rtlCol="0"/>
          <a:lstStyle>
            <a:lvl1pPr algn="l">
              <a:defRPr sz="1200"/>
            </a:lvl1pPr>
          </a:lstStyle>
          <a:p>
            <a:endParaRPr lang="en-AU" dirty="0"/>
          </a:p>
        </p:txBody>
      </p:sp>
      <p:sp>
        <p:nvSpPr>
          <p:cNvPr id="3" name="Date Placeholder 2"/>
          <p:cNvSpPr>
            <a:spLocks noGrp="1"/>
          </p:cNvSpPr>
          <p:nvPr>
            <p:ph type="dt" idx="1"/>
          </p:nvPr>
        </p:nvSpPr>
        <p:spPr>
          <a:xfrm>
            <a:off x="3855842" y="5"/>
            <a:ext cx="2949786" cy="496967"/>
          </a:xfrm>
          <a:prstGeom prst="rect">
            <a:avLst/>
          </a:prstGeom>
        </p:spPr>
        <p:txBody>
          <a:bodyPr vert="horz" lIns="91507" tIns="45753" rIns="91507" bIns="45753" rtlCol="0"/>
          <a:lstStyle>
            <a:lvl1pPr algn="r">
              <a:defRPr sz="1200"/>
            </a:lvl1pPr>
          </a:lstStyle>
          <a:p>
            <a:fld id="{F3359930-95F3-44AB-B114-F3AC4B0183E4}" type="datetimeFigureOut">
              <a:rPr lang="en-AU" smtClean="0"/>
              <a:t>19/04/2021</a:t>
            </a:fld>
            <a:endParaRPr lang="en-AU" dirty="0"/>
          </a:p>
        </p:txBody>
      </p:sp>
      <p:sp>
        <p:nvSpPr>
          <p:cNvPr id="4" name="Slide Image Placeholder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507" tIns="45753" rIns="91507" bIns="45753" rtlCol="0" anchor="ctr"/>
          <a:lstStyle/>
          <a:p>
            <a:endParaRPr lang="en-AU" dirty="0"/>
          </a:p>
        </p:txBody>
      </p:sp>
      <p:sp>
        <p:nvSpPr>
          <p:cNvPr id="5" name="Notes Placeholder 4"/>
          <p:cNvSpPr>
            <a:spLocks noGrp="1"/>
          </p:cNvSpPr>
          <p:nvPr>
            <p:ph type="body" sz="quarter" idx="3"/>
          </p:nvPr>
        </p:nvSpPr>
        <p:spPr>
          <a:xfrm>
            <a:off x="680723" y="4721187"/>
            <a:ext cx="5445760" cy="4472702"/>
          </a:xfrm>
          <a:prstGeom prst="rect">
            <a:avLst/>
          </a:prstGeom>
        </p:spPr>
        <p:txBody>
          <a:bodyPr vert="horz" lIns="91507" tIns="45753" rIns="91507" bIns="457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5" y="9440651"/>
            <a:ext cx="2949786" cy="496967"/>
          </a:xfrm>
          <a:prstGeom prst="rect">
            <a:avLst/>
          </a:prstGeom>
        </p:spPr>
        <p:txBody>
          <a:bodyPr vert="horz" lIns="91507" tIns="45753" rIns="91507" bIns="45753"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5842" y="9440651"/>
            <a:ext cx="2949786" cy="496967"/>
          </a:xfrm>
          <a:prstGeom prst="rect">
            <a:avLst/>
          </a:prstGeom>
        </p:spPr>
        <p:txBody>
          <a:bodyPr vert="horz" lIns="91507" tIns="45753" rIns="91507" bIns="45753" rtlCol="0" anchor="b"/>
          <a:lstStyle>
            <a:lvl1pPr algn="r">
              <a:defRPr sz="1200"/>
            </a:lvl1pPr>
          </a:lstStyle>
          <a:p>
            <a:fld id="{19BD7D4B-DB05-4FD7-8478-0293294430FF}" type="slidenum">
              <a:rPr lang="en-AU" smtClean="0"/>
              <a:t>‹#›</a:t>
            </a:fld>
            <a:endParaRPr lang="en-AU" dirty="0"/>
          </a:p>
        </p:txBody>
      </p:sp>
    </p:spTree>
    <p:extLst>
      <p:ext uri="{BB962C8B-B14F-4D97-AF65-F5344CB8AC3E}">
        <p14:creationId xmlns:p14="http://schemas.microsoft.com/office/powerpoint/2010/main" val="10347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2</a:t>
            </a:fld>
            <a:endParaRPr lang="en-AU" dirty="0"/>
          </a:p>
        </p:txBody>
      </p:sp>
    </p:spTree>
    <p:extLst>
      <p:ext uri="{BB962C8B-B14F-4D97-AF65-F5344CB8AC3E}">
        <p14:creationId xmlns:p14="http://schemas.microsoft.com/office/powerpoint/2010/main" val="20934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3</a:t>
            </a:fld>
            <a:endParaRPr lang="en-AU" dirty="0"/>
          </a:p>
        </p:txBody>
      </p:sp>
    </p:spTree>
    <p:extLst>
      <p:ext uri="{BB962C8B-B14F-4D97-AF65-F5344CB8AC3E}">
        <p14:creationId xmlns:p14="http://schemas.microsoft.com/office/powerpoint/2010/main" val="289900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4</a:t>
            </a:fld>
            <a:endParaRPr lang="en-AU" dirty="0"/>
          </a:p>
        </p:txBody>
      </p:sp>
    </p:spTree>
    <p:extLst>
      <p:ext uri="{BB962C8B-B14F-4D97-AF65-F5344CB8AC3E}">
        <p14:creationId xmlns:p14="http://schemas.microsoft.com/office/powerpoint/2010/main" val="102919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5</a:t>
            </a:fld>
            <a:endParaRPr lang="en-AU" dirty="0"/>
          </a:p>
        </p:txBody>
      </p:sp>
    </p:spTree>
    <p:extLst>
      <p:ext uri="{BB962C8B-B14F-4D97-AF65-F5344CB8AC3E}">
        <p14:creationId xmlns:p14="http://schemas.microsoft.com/office/powerpoint/2010/main" val="306863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6</a:t>
            </a:fld>
            <a:endParaRPr lang="en-AU" dirty="0"/>
          </a:p>
        </p:txBody>
      </p:sp>
    </p:spTree>
    <p:extLst>
      <p:ext uri="{BB962C8B-B14F-4D97-AF65-F5344CB8AC3E}">
        <p14:creationId xmlns:p14="http://schemas.microsoft.com/office/powerpoint/2010/main" val="153711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1</a:t>
            </a:r>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7</a:t>
            </a:fld>
            <a:endParaRPr lang="en-AU" dirty="0"/>
          </a:p>
        </p:txBody>
      </p:sp>
    </p:spTree>
    <p:extLst>
      <p:ext uri="{BB962C8B-B14F-4D97-AF65-F5344CB8AC3E}">
        <p14:creationId xmlns:p14="http://schemas.microsoft.com/office/powerpoint/2010/main" val="2615708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8</a:t>
            </a:fld>
            <a:endParaRPr lang="en-AU" dirty="0"/>
          </a:p>
        </p:txBody>
      </p:sp>
    </p:spTree>
    <p:extLst>
      <p:ext uri="{BB962C8B-B14F-4D97-AF65-F5344CB8AC3E}">
        <p14:creationId xmlns:p14="http://schemas.microsoft.com/office/powerpoint/2010/main" val="180518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9</a:t>
            </a:fld>
            <a:endParaRPr lang="en-AU" dirty="0"/>
          </a:p>
        </p:txBody>
      </p:sp>
    </p:spTree>
    <p:extLst>
      <p:ext uri="{BB962C8B-B14F-4D97-AF65-F5344CB8AC3E}">
        <p14:creationId xmlns:p14="http://schemas.microsoft.com/office/powerpoint/2010/main" val="266925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dirty="0"/>
              <a:t>Click icon to add picture</a:t>
            </a:r>
            <a:endParaRPr lang="en-AU" dirty="0"/>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2129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br>
              <a:rPr lang="en-AU" dirty="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a:t>Title</a:t>
            </a:r>
          </a:p>
          <a:p>
            <a:pPr lvl="3"/>
            <a:r>
              <a:rPr lang="en-AU" dirty="0"/>
              <a:t>Stats</a:t>
            </a:r>
          </a:p>
          <a:p>
            <a:pPr lvl="3"/>
            <a:r>
              <a:rPr lang="en-AU" dirty="0"/>
              <a:t>stats</a:t>
            </a:r>
            <a:br>
              <a:rPr lang="en-AU" dirty="0"/>
            </a:br>
            <a:endParaRPr lang="en-AU" dirty="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br>
              <a:rPr lang="en-AU" dirty="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dirty="0"/>
              <a:t>Click icon to add picture</a:t>
            </a:r>
            <a:endParaRPr lang="en-AU" dirty="0"/>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a:t>Cases in</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a:t>In Progress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a:t>Solved/Out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a:t>Title</a:t>
            </a:r>
            <a:br>
              <a:rPr lang="en-US" dirty="0"/>
            </a:br>
            <a:r>
              <a:rPr lang="en-US" dirty="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dirty="0"/>
              <a:t>Click icon to add picture</a:t>
            </a:r>
            <a:endParaRPr lang="en-AU" dirty="0"/>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a:t>Click to edit Master text styles</a:t>
            </a:r>
          </a:p>
          <a:p>
            <a:pPr lvl="1"/>
            <a:r>
              <a:rPr lang="en-US"/>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a:t>Title</a:t>
            </a:r>
          </a:p>
        </p:txBody>
      </p:sp>
    </p:spTree>
    <p:extLst>
      <p:ext uri="{BB962C8B-B14F-4D97-AF65-F5344CB8AC3E}">
        <p14:creationId xmlns:p14="http://schemas.microsoft.com/office/powerpoint/2010/main" val="51719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dirty="0">
                <a:solidFill>
                  <a:schemeClr val="bg1"/>
                </a:solidFill>
                <a:latin typeface="+mj-lt"/>
              </a:rPr>
              <a:t>Next steps</a:t>
            </a: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17959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dirty="0"/>
              <a:t>Click icon to add picture</a:t>
            </a:r>
            <a:endParaRPr lang="en-AU" dirty="0"/>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2129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br>
              <a:rPr lang="en-AU" dirty="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a:t>Title</a:t>
            </a:r>
          </a:p>
          <a:p>
            <a:pPr lvl="3"/>
            <a:r>
              <a:rPr lang="en-AU" dirty="0"/>
              <a:t>Stats</a:t>
            </a:r>
          </a:p>
          <a:p>
            <a:pPr lvl="3"/>
            <a:r>
              <a:rPr lang="en-AU" dirty="0"/>
              <a:t>stats</a:t>
            </a:r>
            <a:br>
              <a:rPr lang="en-AU" dirty="0"/>
            </a:br>
            <a:endParaRPr lang="en-AU" dirty="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br>
              <a:rPr lang="en-AU" dirty="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dirty="0"/>
              <a:t>Click icon to add picture</a:t>
            </a:r>
            <a:endParaRPr lang="en-AU" dirty="0"/>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a:t>Cases in</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a:t>In Progress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a:t>Solved/Out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a:t>Title</a:t>
            </a:r>
            <a:br>
              <a:rPr lang="en-US" dirty="0"/>
            </a:br>
            <a:r>
              <a:rPr lang="en-US" dirty="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dirty="0"/>
              <a:t>Click icon to add picture</a:t>
            </a:r>
            <a:endParaRPr lang="en-AU" dirty="0"/>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a:t>Click to edit Master text styles</a:t>
            </a:r>
          </a:p>
          <a:p>
            <a:pPr lvl="1"/>
            <a:r>
              <a:rPr lang="en-US"/>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a:t>Title</a:t>
            </a:r>
          </a:p>
        </p:txBody>
      </p:sp>
    </p:spTree>
    <p:extLst>
      <p:ext uri="{BB962C8B-B14F-4D97-AF65-F5344CB8AC3E}">
        <p14:creationId xmlns:p14="http://schemas.microsoft.com/office/powerpoint/2010/main" val="5171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dirty="0">
                <a:solidFill>
                  <a:schemeClr val="bg1"/>
                </a:solidFill>
                <a:latin typeface="+mj-lt"/>
              </a:rPr>
              <a:t>Next steps</a:t>
            </a: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1795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dirty="0"/>
              <a:t>Click icon to add picture</a:t>
            </a:r>
            <a:endParaRPr lang="en-AU" dirty="0"/>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21294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br>
              <a:rPr lang="en-AU" dirty="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a:t>Title</a:t>
            </a:r>
          </a:p>
          <a:p>
            <a:pPr lvl="3"/>
            <a:r>
              <a:rPr lang="en-AU" dirty="0"/>
              <a:t>Stats</a:t>
            </a:r>
          </a:p>
          <a:p>
            <a:pPr lvl="3"/>
            <a:r>
              <a:rPr lang="en-AU" dirty="0"/>
              <a:t>stats</a:t>
            </a:r>
            <a:br>
              <a:rPr lang="en-AU" dirty="0"/>
            </a:br>
            <a:endParaRPr lang="en-AU" dirty="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br>
              <a:rPr lang="en-AU" dirty="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dirty="0"/>
              <a:t>Click icon to add picture</a:t>
            </a:r>
            <a:endParaRPr lang="en-AU" dirty="0"/>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a:t>Cases in</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a:t>In Progress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a:t>Solved/Out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a:t>Title</a:t>
            </a:r>
            <a:br>
              <a:rPr lang="en-US" dirty="0"/>
            </a:br>
            <a:r>
              <a:rPr lang="en-US" dirty="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dirty="0"/>
              <a:t>Click icon to add picture</a:t>
            </a:r>
            <a:endParaRPr lang="en-AU" dirty="0"/>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a:t>Click to edit Master text styles</a:t>
            </a:r>
          </a:p>
          <a:p>
            <a:pPr lvl="1"/>
            <a:r>
              <a:rPr lang="en-US"/>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a:t>Title</a:t>
            </a:r>
          </a:p>
        </p:txBody>
      </p:sp>
    </p:spTree>
    <p:extLst>
      <p:ext uri="{BB962C8B-B14F-4D97-AF65-F5344CB8AC3E}">
        <p14:creationId xmlns:p14="http://schemas.microsoft.com/office/powerpoint/2010/main" val="5171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dirty="0">
                <a:solidFill>
                  <a:schemeClr val="bg1"/>
                </a:solidFill>
                <a:latin typeface="+mj-lt"/>
              </a:rPr>
              <a:t>Next steps</a:t>
            </a: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17959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3.0/au/" TargetMode="Externa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mailto:media@asbfeo.gov.au" TargetMode="External"/><Relationship Id="rId4" Type="http://schemas.openxmlformats.org/officeDocument/2006/relationships/hyperlink" Target="http://thenounprojec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chart" Target="../charts/chart1.xm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hyperlink" Target="https://www.asbfeo.gov.au/news/news-articles/contracts-viewble-media-and-shoppers-networ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1048"/>
          <a:stretch/>
        </p:blipFill>
        <p:spPr>
          <a:xfrm>
            <a:off x="0" y="0"/>
            <a:ext cx="9150573" cy="6858000"/>
          </a:xfrm>
          <a:prstGeom prst="rect">
            <a:avLst/>
          </a:prstGeom>
        </p:spPr>
      </p:pic>
      <p:sp>
        <p:nvSpPr>
          <p:cNvPr id="14" name="Rounded Rectangle 40"/>
          <p:cNvSpPr/>
          <p:nvPr/>
        </p:nvSpPr>
        <p:spPr>
          <a:xfrm>
            <a:off x="251520" y="4869160"/>
            <a:ext cx="4536504" cy="1800200"/>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a:off x="395536" y="4869160"/>
            <a:ext cx="4392488" cy="1754326"/>
          </a:xfrm>
          <a:prstGeom prst="rect">
            <a:avLst/>
          </a:prstGeom>
          <a:noFill/>
        </p:spPr>
        <p:txBody>
          <a:bodyPr wrap="square" rtlCol="0">
            <a:spAutoFit/>
          </a:bodyPr>
          <a:lstStyle/>
          <a:p>
            <a:r>
              <a:rPr lang="en-AU" sz="4000" b="1" kern="1200" dirty="0" smtClean="0">
                <a:solidFill>
                  <a:schemeClr val="bg1"/>
                </a:solidFill>
                <a:effectLst/>
              </a:rPr>
              <a:t>Quarterly Report</a:t>
            </a:r>
          </a:p>
          <a:p>
            <a:r>
              <a:rPr lang="en-AU" sz="2000" b="1" dirty="0" smtClean="0">
                <a:solidFill>
                  <a:schemeClr val="bg1"/>
                </a:solidFill>
              </a:rPr>
              <a:t>Q1 [January-March] 2021 </a:t>
            </a:r>
            <a:endParaRPr lang="en-AU" sz="2000" b="1" baseline="0" dirty="0" smtClean="0">
              <a:solidFill>
                <a:schemeClr val="bg1"/>
              </a:solidFill>
            </a:endParaRPr>
          </a:p>
          <a:p>
            <a:endParaRPr lang="en-AU" sz="1200" baseline="0" dirty="0" smtClean="0">
              <a:solidFill>
                <a:schemeClr val="bg1"/>
              </a:solidFill>
            </a:endParaRPr>
          </a:p>
          <a:p>
            <a:r>
              <a:rPr lang="en-AU" sz="1800" b="1" kern="1200" dirty="0" smtClean="0">
                <a:solidFill>
                  <a:schemeClr val="bg1"/>
                </a:solidFill>
                <a:effectLst/>
                <a:latin typeface="+mn-lt"/>
                <a:ea typeface="+mn-ea"/>
                <a:cs typeface="+mn-cs"/>
              </a:rPr>
              <a:t>Australian Small Business </a:t>
            </a:r>
            <a:br>
              <a:rPr lang="en-AU" sz="1800" b="1" kern="1200" dirty="0" smtClean="0">
                <a:solidFill>
                  <a:schemeClr val="bg1"/>
                </a:solidFill>
                <a:effectLst/>
                <a:latin typeface="+mn-lt"/>
                <a:ea typeface="+mn-ea"/>
                <a:cs typeface="+mn-cs"/>
              </a:rPr>
            </a:br>
            <a:r>
              <a:rPr lang="en-AU" sz="1800" b="1" kern="1200" dirty="0" smtClean="0">
                <a:solidFill>
                  <a:schemeClr val="bg1"/>
                </a:solidFill>
                <a:effectLst/>
                <a:latin typeface="+mn-lt"/>
                <a:ea typeface="+mn-ea"/>
                <a:cs typeface="+mn-cs"/>
              </a:rPr>
              <a:t>and Family Enterprise Ombudsman</a:t>
            </a:r>
            <a:endParaRPr lang="en-AU" sz="1800" b="1" kern="1200" dirty="0">
              <a:solidFill>
                <a:schemeClr val="bg1"/>
              </a:solidFill>
              <a:effectLst/>
              <a:latin typeface="+mn-lt"/>
              <a:ea typeface="+mn-ea"/>
              <a:cs typeface="+mn-cs"/>
            </a:endParaRPr>
          </a:p>
        </p:txBody>
      </p:sp>
      <p:sp>
        <p:nvSpPr>
          <p:cNvPr id="16" name="Rounded Rectangle 40"/>
          <p:cNvSpPr/>
          <p:nvPr/>
        </p:nvSpPr>
        <p:spPr>
          <a:xfrm>
            <a:off x="5796136" y="188640"/>
            <a:ext cx="3139217" cy="771480"/>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5086" y="214854"/>
            <a:ext cx="3041315" cy="677159"/>
          </a:xfrm>
          <a:prstGeom prst="rect">
            <a:avLst/>
          </a:prstGeom>
        </p:spPr>
      </p:pic>
    </p:spTree>
    <p:extLst>
      <p:ext uri="{BB962C8B-B14F-4D97-AF65-F5344CB8AC3E}">
        <p14:creationId xmlns:p14="http://schemas.microsoft.com/office/powerpoint/2010/main" val="268781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596962" y="3709787"/>
            <a:ext cx="2295518" cy="1951461"/>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3" name="Rounded Rectangle 12"/>
          <p:cNvSpPr/>
          <p:nvPr/>
        </p:nvSpPr>
        <p:spPr>
          <a:xfrm>
            <a:off x="6596962" y="1268760"/>
            <a:ext cx="2295518" cy="1676760"/>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5" name="TextBox 4"/>
          <p:cNvSpPr txBox="1"/>
          <p:nvPr/>
        </p:nvSpPr>
        <p:spPr>
          <a:xfrm>
            <a:off x="251520" y="200253"/>
            <a:ext cx="3384376" cy="492443"/>
          </a:xfrm>
          <a:prstGeom prst="rect">
            <a:avLst/>
          </a:prstGeom>
          <a:noFill/>
        </p:spPr>
        <p:txBody>
          <a:bodyPr wrap="square" rtlCol="0">
            <a:spAutoFit/>
          </a:bodyPr>
          <a:lstStyle/>
          <a:p>
            <a:r>
              <a:rPr lang="en-AU" sz="2600" b="1" dirty="0">
                <a:solidFill>
                  <a:srgbClr val="193264"/>
                </a:solidFill>
                <a:latin typeface="+mj-lt"/>
              </a:rPr>
              <a:t>Stats</a:t>
            </a:r>
            <a:r>
              <a:rPr lang="en-AU" dirty="0" smtClean="0"/>
              <a:t> </a:t>
            </a:r>
            <a:r>
              <a:rPr lang="en-AU" sz="2600" b="1" dirty="0">
                <a:solidFill>
                  <a:srgbClr val="193264"/>
                </a:solidFill>
                <a:latin typeface="+mj-lt"/>
              </a:rPr>
              <a:t>Snapshot</a:t>
            </a:r>
          </a:p>
        </p:txBody>
      </p:sp>
      <p:sp>
        <p:nvSpPr>
          <p:cNvPr id="6" name="TextBox 5"/>
          <p:cNvSpPr txBox="1"/>
          <p:nvPr/>
        </p:nvSpPr>
        <p:spPr>
          <a:xfrm>
            <a:off x="6665910" y="3905840"/>
            <a:ext cx="2160240" cy="1384995"/>
          </a:xfrm>
          <a:prstGeom prst="rect">
            <a:avLst/>
          </a:prstGeom>
          <a:noFill/>
        </p:spPr>
        <p:txBody>
          <a:bodyPr wrap="square" rtlCol="0">
            <a:spAutoFit/>
          </a:bodyPr>
          <a:lstStyle/>
          <a:p>
            <a:r>
              <a:rPr lang="en-AU" sz="1050" dirty="0" smtClean="0">
                <a:solidFill>
                  <a:srgbClr val="FFFFFF"/>
                </a:solidFill>
              </a:rPr>
              <a:t>Payment times have increased on average by 1 day between March 2020 and March 2021. The industry with the biggest increase in payment times is the </a:t>
            </a:r>
            <a:r>
              <a:rPr lang="en-AU" sz="1050" dirty="0">
                <a:solidFill>
                  <a:srgbClr val="FFFFFF"/>
                </a:solidFill>
              </a:rPr>
              <a:t>‘Health Care and Social </a:t>
            </a:r>
            <a:r>
              <a:rPr lang="en-AU" sz="1050" dirty="0" smtClean="0">
                <a:solidFill>
                  <a:srgbClr val="FFFFFF"/>
                </a:solidFill>
              </a:rPr>
              <a:t>Assistance’ industry with an increase of 28 days. </a:t>
            </a:r>
            <a:endParaRPr lang="en-AU" sz="1050" dirty="0">
              <a:solidFill>
                <a:srgbClr val="FFFFFF"/>
              </a:solidFill>
            </a:endParaRPr>
          </a:p>
        </p:txBody>
      </p:sp>
      <p:sp>
        <p:nvSpPr>
          <p:cNvPr id="9" name="TextBox 8"/>
          <p:cNvSpPr txBox="1"/>
          <p:nvPr/>
        </p:nvSpPr>
        <p:spPr>
          <a:xfrm>
            <a:off x="6665910" y="1361344"/>
            <a:ext cx="2088232" cy="1546577"/>
          </a:xfrm>
          <a:prstGeom prst="rect">
            <a:avLst/>
          </a:prstGeom>
          <a:noFill/>
        </p:spPr>
        <p:txBody>
          <a:bodyPr wrap="square" rtlCol="0">
            <a:spAutoFit/>
          </a:bodyPr>
          <a:lstStyle/>
          <a:p>
            <a:r>
              <a:rPr lang="en-AU" sz="1050" dirty="0" smtClean="0">
                <a:solidFill>
                  <a:srgbClr val="FFFFFF"/>
                </a:solidFill>
              </a:rPr>
              <a:t>The latest ASIC data </a:t>
            </a:r>
            <a:r>
              <a:rPr lang="en-AU" sz="1050" dirty="0">
                <a:solidFill>
                  <a:srgbClr val="FFFFFF"/>
                </a:solidFill>
              </a:rPr>
              <a:t>shows external administrator </a:t>
            </a:r>
            <a:r>
              <a:rPr lang="en-AU" sz="1050" dirty="0" smtClean="0">
                <a:solidFill>
                  <a:srgbClr val="FFFFFF"/>
                </a:solidFill>
              </a:rPr>
              <a:t>appointments in March 2021 are down 57% compared to March 2020. </a:t>
            </a:r>
            <a:r>
              <a:rPr lang="en-AU" sz="1050" dirty="0">
                <a:solidFill>
                  <a:srgbClr val="FFFFFF"/>
                </a:solidFill>
              </a:rPr>
              <a:t> </a:t>
            </a:r>
            <a:r>
              <a:rPr lang="en-AU" sz="1050" dirty="0" err="1" smtClean="0">
                <a:solidFill>
                  <a:srgbClr val="FFFFFF"/>
                </a:solidFill>
              </a:rPr>
              <a:t>CreditorWatch</a:t>
            </a:r>
            <a:r>
              <a:rPr lang="en-AU" sz="1050" dirty="0" smtClean="0">
                <a:solidFill>
                  <a:srgbClr val="FFFFFF"/>
                </a:solidFill>
              </a:rPr>
              <a:t> estimate that in the coming months 3,000 business could be placed into voluntary administration. </a:t>
            </a:r>
            <a:endParaRPr lang="en-AU" sz="1050" dirty="0">
              <a:solidFill>
                <a:srgbClr val="FFFFFF"/>
              </a:solidFill>
            </a:endParaRPr>
          </a:p>
        </p:txBody>
      </p:sp>
      <p:sp>
        <p:nvSpPr>
          <p:cNvPr id="12" name="TextBox 11"/>
          <p:cNvSpPr txBox="1"/>
          <p:nvPr/>
        </p:nvSpPr>
        <p:spPr>
          <a:xfrm>
            <a:off x="8676273" y="6597352"/>
            <a:ext cx="467544" cy="200055"/>
          </a:xfrm>
          <a:prstGeom prst="rect">
            <a:avLst/>
          </a:prstGeom>
          <a:noFill/>
        </p:spPr>
        <p:txBody>
          <a:bodyPr wrap="square" rtlCol="0">
            <a:spAutoFit/>
          </a:bodyPr>
          <a:lstStyle/>
          <a:p>
            <a:pPr algn="ctr"/>
            <a:r>
              <a:rPr lang="en-AU" sz="700" dirty="0" smtClean="0"/>
              <a:t>12</a:t>
            </a:r>
            <a:endParaRPr lang="en-AU" sz="1050" dirty="0"/>
          </a:p>
        </p:txBody>
      </p:sp>
      <p:graphicFrame>
        <p:nvGraphicFramePr>
          <p:cNvPr id="15" name="Chart 14">
            <a:extLst>
              <a:ext uri="{FF2B5EF4-FFF2-40B4-BE49-F238E27FC236}">
                <a16:creationId xmlns="" xmlns:xdr="http://schemas.openxmlformats.org/drawingml/2006/spreadsheetDrawing" xmlns:a16="http://schemas.microsoft.com/office/drawing/2014/main" xmlns:lc="http://schemas.openxmlformats.org/drawingml/2006/lockedCanvas" id="{34894316-9BFF-1E46-9C2D-4F0BEA0BBC99}"/>
              </a:ext>
            </a:extLst>
          </p:cNvPr>
          <p:cNvGraphicFramePr>
            <a:graphicFrameLocks/>
          </p:cNvGraphicFramePr>
          <p:nvPr>
            <p:extLst/>
          </p:nvPr>
        </p:nvGraphicFramePr>
        <p:xfrm>
          <a:off x="611561" y="663523"/>
          <a:ext cx="5985402" cy="276547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329003" y="3308685"/>
            <a:ext cx="2952328" cy="200055"/>
          </a:xfrm>
          <a:prstGeom prst="rect">
            <a:avLst/>
          </a:prstGeom>
          <a:noFill/>
        </p:spPr>
        <p:txBody>
          <a:bodyPr wrap="square" rtlCol="0">
            <a:spAutoFit/>
          </a:bodyPr>
          <a:lstStyle/>
          <a:p>
            <a:r>
              <a:rPr lang="en-AU" sz="700" i="1" dirty="0" smtClean="0"/>
              <a:t>Source: </a:t>
            </a:r>
            <a:r>
              <a:rPr lang="en-AU" sz="700" i="1" dirty="0" err="1" smtClean="0"/>
              <a:t>CreditorWatch</a:t>
            </a:r>
            <a:r>
              <a:rPr lang="en-AU" sz="700" i="1" dirty="0" smtClean="0"/>
              <a:t> calculations of </a:t>
            </a:r>
            <a:r>
              <a:rPr lang="en-AU" sz="700" i="1" dirty="0"/>
              <a:t>ASIC </a:t>
            </a:r>
            <a:r>
              <a:rPr lang="en-AU" sz="700" i="1" dirty="0" smtClean="0"/>
              <a:t>data, Mach 2021</a:t>
            </a:r>
            <a:endParaRPr lang="en-AU" sz="700" dirty="0"/>
          </a:p>
        </p:txBody>
      </p:sp>
      <p:sp>
        <p:nvSpPr>
          <p:cNvPr id="11" name="TextBox 10"/>
          <p:cNvSpPr txBox="1"/>
          <p:nvPr/>
        </p:nvSpPr>
        <p:spPr>
          <a:xfrm>
            <a:off x="311789" y="6397297"/>
            <a:ext cx="2952328" cy="200055"/>
          </a:xfrm>
          <a:prstGeom prst="rect">
            <a:avLst/>
          </a:prstGeom>
          <a:noFill/>
        </p:spPr>
        <p:txBody>
          <a:bodyPr wrap="square" rtlCol="0">
            <a:spAutoFit/>
          </a:bodyPr>
          <a:lstStyle/>
          <a:p>
            <a:r>
              <a:rPr lang="en-AU" sz="700" i="1" dirty="0" smtClean="0"/>
              <a:t>Source: </a:t>
            </a:r>
            <a:r>
              <a:rPr lang="en-AU" sz="700" i="1" dirty="0" err="1" smtClean="0"/>
              <a:t>CreditorWatch</a:t>
            </a:r>
            <a:r>
              <a:rPr lang="en-AU" sz="700" i="1" dirty="0" smtClean="0"/>
              <a:t> Industry Payment Times Data, March 2021</a:t>
            </a:r>
            <a:endParaRPr lang="en-AU" sz="700" dirty="0"/>
          </a:p>
        </p:txBody>
      </p:sp>
      <p:graphicFrame>
        <p:nvGraphicFramePr>
          <p:cNvPr id="17" name="Chart 16">
            <a:extLst>
              <a:ext uri="{FF2B5EF4-FFF2-40B4-BE49-F238E27FC236}">
                <a16:creationId xmlns="" xmlns:xdr="http://schemas.openxmlformats.org/drawingml/2006/spreadsheetDrawing" xmlns:a16="http://schemas.microsoft.com/office/drawing/2014/main" xmlns:lc="http://schemas.openxmlformats.org/drawingml/2006/lockedCanvas" id="{1A6DCBC4-5B96-4D4F-BB95-61B07692A74B}"/>
              </a:ext>
            </a:extLst>
          </p:cNvPr>
          <p:cNvGraphicFramePr>
            <a:graphicFrameLocks/>
          </p:cNvGraphicFramePr>
          <p:nvPr>
            <p:extLst>
              <p:ext uri="{D42A27DB-BD31-4B8C-83A1-F6EECF244321}">
                <p14:modId xmlns:p14="http://schemas.microsoft.com/office/powerpoint/2010/main" val="3200293531"/>
              </p:ext>
            </p:extLst>
          </p:nvPr>
        </p:nvGraphicFramePr>
        <p:xfrm>
          <a:off x="329002" y="3565343"/>
          <a:ext cx="6115205" cy="2831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868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553" y="128244"/>
            <a:ext cx="2026192" cy="492443"/>
          </a:xfrm>
          <a:prstGeom prst="rect">
            <a:avLst/>
          </a:prstGeom>
          <a:noFill/>
        </p:spPr>
        <p:txBody>
          <a:bodyPr wrap="square" rtlCol="0">
            <a:spAutoFit/>
          </a:bodyPr>
          <a:lstStyle/>
          <a:p>
            <a:r>
              <a:rPr lang="en-AU" sz="2600" b="1" dirty="0">
                <a:solidFill>
                  <a:srgbClr val="193264"/>
                </a:solidFill>
                <a:latin typeface="+mj-lt"/>
              </a:rPr>
              <a:t>Next steps</a:t>
            </a:r>
            <a:endParaRPr lang="en-AU" sz="2600" b="1" dirty="0">
              <a:solidFill>
                <a:srgbClr val="FF0000"/>
              </a:solidFill>
              <a:latin typeface="+mj-lt"/>
            </a:endParaRPr>
          </a:p>
        </p:txBody>
      </p:sp>
      <p:sp>
        <p:nvSpPr>
          <p:cNvPr id="6" name="Rounded Rectangle 5"/>
          <p:cNvSpPr/>
          <p:nvPr/>
        </p:nvSpPr>
        <p:spPr>
          <a:xfrm>
            <a:off x="960183" y="667262"/>
            <a:ext cx="7810261" cy="2045720"/>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7" name="Rounded Rectangle 6"/>
          <p:cNvSpPr/>
          <p:nvPr/>
        </p:nvSpPr>
        <p:spPr>
          <a:xfrm>
            <a:off x="255906" y="705823"/>
            <a:ext cx="585615" cy="2007159"/>
          </a:xfrm>
          <a:prstGeom prst="roundRect">
            <a:avLst/>
          </a:prstGeom>
          <a:solidFill>
            <a:srgbClr val="AACD72"/>
          </a:solid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8" name="TextBox 7"/>
          <p:cNvSpPr txBox="1"/>
          <p:nvPr/>
        </p:nvSpPr>
        <p:spPr>
          <a:xfrm rot="16200000">
            <a:off x="-295443" y="1607107"/>
            <a:ext cx="1688312" cy="369332"/>
          </a:xfrm>
          <a:prstGeom prst="rect">
            <a:avLst/>
          </a:prstGeom>
          <a:noFill/>
        </p:spPr>
        <p:txBody>
          <a:bodyPr wrap="square" rtlCol="0">
            <a:spAutoFit/>
          </a:bodyPr>
          <a:lstStyle/>
          <a:p>
            <a:pPr algn="ctr"/>
            <a:r>
              <a:rPr lang="en-AU" b="1" dirty="0">
                <a:solidFill>
                  <a:schemeClr val="bg1"/>
                </a:solidFill>
              </a:rPr>
              <a:t>OUTREACH</a:t>
            </a:r>
          </a:p>
        </p:txBody>
      </p:sp>
      <p:sp>
        <p:nvSpPr>
          <p:cNvPr id="9" name="Rounded Rectangle 8"/>
          <p:cNvSpPr/>
          <p:nvPr/>
        </p:nvSpPr>
        <p:spPr>
          <a:xfrm>
            <a:off x="260139" y="2852936"/>
            <a:ext cx="585615" cy="1648346"/>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0" name="Rounded Rectangle 9"/>
          <p:cNvSpPr/>
          <p:nvPr/>
        </p:nvSpPr>
        <p:spPr>
          <a:xfrm>
            <a:off x="929121" y="2852937"/>
            <a:ext cx="7818881" cy="1648346"/>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1" name="TextBox 10"/>
          <p:cNvSpPr txBox="1"/>
          <p:nvPr/>
        </p:nvSpPr>
        <p:spPr>
          <a:xfrm rot="16200000">
            <a:off x="-249067" y="3486436"/>
            <a:ext cx="1636331" cy="369332"/>
          </a:xfrm>
          <a:prstGeom prst="rect">
            <a:avLst/>
          </a:prstGeom>
          <a:noFill/>
        </p:spPr>
        <p:txBody>
          <a:bodyPr wrap="square" rtlCol="0">
            <a:spAutoFit/>
          </a:bodyPr>
          <a:lstStyle/>
          <a:p>
            <a:pPr algn="ctr"/>
            <a:r>
              <a:rPr lang="en-AU" b="1" dirty="0">
                <a:solidFill>
                  <a:schemeClr val="bg1"/>
                </a:solidFill>
              </a:rPr>
              <a:t>ADVOCACY</a:t>
            </a:r>
          </a:p>
        </p:txBody>
      </p:sp>
      <p:sp>
        <p:nvSpPr>
          <p:cNvPr id="12" name="TextBox 11"/>
          <p:cNvSpPr txBox="1"/>
          <p:nvPr/>
        </p:nvSpPr>
        <p:spPr>
          <a:xfrm>
            <a:off x="1024938" y="4725144"/>
            <a:ext cx="7745222" cy="1923604"/>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US" sz="1100" dirty="0"/>
              <a:t>Further improve the ADR system relating to the mediation and other processes including </a:t>
            </a:r>
            <a:r>
              <a:rPr lang="en-US" sz="1100" dirty="0" smtClean="0"/>
              <a:t>examining the option for an online ADR management system to streamline the process for participants.</a:t>
            </a:r>
            <a:endParaRPr lang="en-US" sz="1100" dirty="0"/>
          </a:p>
          <a:p>
            <a:pPr marL="171450" lvl="0" indent="-171450">
              <a:spcAft>
                <a:spcPts val="600"/>
              </a:spcAft>
              <a:buFont typeface="Arial" panose="020B0604020202020204" pitchFamily="34" charset="0"/>
              <a:buChar char="•"/>
            </a:pPr>
            <a:r>
              <a:rPr lang="en-US" sz="1100" dirty="0"/>
              <a:t>Work closely with the Advocacy team to identify emerging trends and systemic issues for small businesses for further research.</a:t>
            </a:r>
          </a:p>
          <a:p>
            <a:pPr marL="171450" lvl="0" indent="-171450">
              <a:spcAft>
                <a:spcPts val="600"/>
              </a:spcAft>
              <a:buFont typeface="Arial" panose="020B0604020202020204" pitchFamily="34" charset="0"/>
              <a:buChar char="•"/>
            </a:pPr>
            <a:r>
              <a:rPr lang="en-US" sz="1100" dirty="0"/>
              <a:t>Further </a:t>
            </a:r>
            <a:r>
              <a:rPr lang="en-US" sz="1100" dirty="0" smtClean="0"/>
              <a:t>refine and promote </a:t>
            </a:r>
            <a:r>
              <a:rPr lang="en-US" sz="1100" dirty="0"/>
              <a:t>the ADR process under the Dairy, Franchising, Horticulture and Oil Codes of Conduct, including processes that enable small businesses to access both mediation and arbitration </a:t>
            </a:r>
            <a:r>
              <a:rPr lang="en-US" sz="1100" dirty="0" smtClean="0"/>
              <a:t>under </a:t>
            </a:r>
            <a:r>
              <a:rPr lang="en-US" sz="1100" dirty="0"/>
              <a:t>the relevant Codes</a:t>
            </a:r>
            <a:r>
              <a:rPr lang="en-US" sz="1100" dirty="0" smtClean="0"/>
              <a:t>.</a:t>
            </a:r>
          </a:p>
          <a:p>
            <a:pPr marL="171450" lvl="0" indent="-171450">
              <a:spcAft>
                <a:spcPts val="600"/>
              </a:spcAft>
              <a:buFont typeface="Arial" panose="020B0604020202020204" pitchFamily="34" charset="0"/>
              <a:buChar char="•"/>
            </a:pPr>
            <a:r>
              <a:rPr lang="en-US" sz="1100" dirty="0" smtClean="0"/>
              <a:t>Explore ‘best practice’ processes, systems and technologies used by other dispute resolution agencies to improve our approach, case management and </a:t>
            </a:r>
            <a:r>
              <a:rPr lang="en-US" sz="1100" smtClean="0"/>
              <a:t>data analysis.</a:t>
            </a:r>
          </a:p>
          <a:p>
            <a:pPr marL="171450" lvl="0" indent="-171450">
              <a:spcAft>
                <a:spcPts val="600"/>
              </a:spcAft>
              <a:buFont typeface="Arial" panose="020B0604020202020204" pitchFamily="34" charset="0"/>
              <a:buChar char="•"/>
            </a:pPr>
            <a:endParaRPr lang="en-US" sz="1100" dirty="0"/>
          </a:p>
        </p:txBody>
      </p:sp>
      <p:sp>
        <p:nvSpPr>
          <p:cNvPr id="13" name="Rounded Rectangle 12"/>
          <p:cNvSpPr/>
          <p:nvPr/>
        </p:nvSpPr>
        <p:spPr>
          <a:xfrm>
            <a:off x="268991" y="4645299"/>
            <a:ext cx="585615" cy="1872208"/>
          </a:xfrm>
          <a:prstGeom prst="roundRect">
            <a:avLst/>
          </a:prstGeom>
          <a:solidFill>
            <a:srgbClr val="193264"/>
          </a:solid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4" name="Rounded Rectangle 13"/>
          <p:cNvSpPr/>
          <p:nvPr/>
        </p:nvSpPr>
        <p:spPr>
          <a:xfrm>
            <a:off x="971599" y="4645299"/>
            <a:ext cx="7810261" cy="1872208"/>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rot="16200000">
            <a:off x="-292100" y="5423922"/>
            <a:ext cx="1702929" cy="369332"/>
          </a:xfrm>
          <a:prstGeom prst="rect">
            <a:avLst/>
          </a:prstGeom>
          <a:noFill/>
        </p:spPr>
        <p:txBody>
          <a:bodyPr wrap="square" rtlCol="0">
            <a:spAutoFit/>
          </a:bodyPr>
          <a:lstStyle/>
          <a:p>
            <a:pPr algn="ctr"/>
            <a:r>
              <a:rPr lang="en-AU" b="1" dirty="0">
                <a:solidFill>
                  <a:schemeClr val="bg1"/>
                </a:solidFill>
              </a:rPr>
              <a:t>ASSISTANCE</a:t>
            </a:r>
          </a:p>
        </p:txBody>
      </p:sp>
      <p:sp>
        <p:nvSpPr>
          <p:cNvPr id="16" name="Rectangle 15"/>
          <p:cNvSpPr/>
          <p:nvPr/>
        </p:nvSpPr>
        <p:spPr>
          <a:xfrm>
            <a:off x="1056820" y="734207"/>
            <a:ext cx="7639818" cy="1614673"/>
          </a:xfrm>
          <a:prstGeom prst="rect">
            <a:avLst/>
          </a:prstGeom>
        </p:spPr>
        <p:txBody>
          <a:bodyPr wrap="square">
            <a:spAutoFit/>
          </a:bodyPr>
          <a:lstStyle/>
          <a:p>
            <a:pPr marL="144000" lvl="0" indent="-144000">
              <a:lnSpc>
                <a:spcPct val="112000"/>
              </a:lnSpc>
              <a:spcAft>
                <a:spcPts val="600"/>
              </a:spcAft>
              <a:buFont typeface="Arial" panose="020B0604020202020204" pitchFamily="34" charset="0"/>
              <a:buChar char="•"/>
            </a:pPr>
            <a:r>
              <a:rPr lang="en-US" sz="1100" dirty="0" smtClean="0"/>
              <a:t>Commence a redevelopment of the ASBFEO website, following extensive user testing.</a:t>
            </a:r>
          </a:p>
          <a:p>
            <a:pPr marL="144000" lvl="0" indent="-144000">
              <a:lnSpc>
                <a:spcPct val="112000"/>
              </a:lnSpc>
              <a:spcAft>
                <a:spcPts val="600"/>
              </a:spcAft>
              <a:buFont typeface="Arial" panose="020B0604020202020204" pitchFamily="34" charset="0"/>
              <a:buChar char="•"/>
            </a:pPr>
            <a:r>
              <a:rPr lang="en-US" sz="1100" dirty="0" smtClean="0"/>
              <a:t>Continue to promote the My Business Health portal via </a:t>
            </a:r>
            <a:r>
              <a:rPr lang="en-US" sz="1100" dirty="0"/>
              <a:t>social </a:t>
            </a:r>
            <a:r>
              <a:rPr lang="en-US" sz="1100" dirty="0" smtClean="0"/>
              <a:t>media advertising.</a:t>
            </a:r>
          </a:p>
          <a:p>
            <a:pPr marL="144000" lvl="0" indent="-144000">
              <a:lnSpc>
                <a:spcPct val="112000"/>
              </a:lnSpc>
              <a:spcAft>
                <a:spcPts val="600"/>
              </a:spcAft>
              <a:buFont typeface="Arial" panose="020B0604020202020204" pitchFamily="34" charset="0"/>
              <a:buChar char="•"/>
            </a:pPr>
            <a:r>
              <a:rPr lang="en-US" sz="1100" dirty="0" smtClean="0"/>
              <a:t>Continue to promote Beyond Blue’s </a:t>
            </a:r>
            <a:r>
              <a:rPr lang="en-US" sz="1100" i="1" dirty="0" err="1" smtClean="0"/>
              <a:t>NewAccess</a:t>
            </a:r>
            <a:r>
              <a:rPr lang="en-US" sz="1100" i="1" dirty="0" smtClean="0"/>
              <a:t> for Small Business Owners program</a:t>
            </a:r>
            <a:r>
              <a:rPr lang="en-US" sz="1100" dirty="0" smtClean="0"/>
              <a:t>.</a:t>
            </a:r>
            <a:endParaRPr lang="en-US" sz="1100" dirty="0"/>
          </a:p>
          <a:p>
            <a:pPr marL="144000" lvl="0" indent="-144000">
              <a:lnSpc>
                <a:spcPct val="112000"/>
              </a:lnSpc>
              <a:spcAft>
                <a:spcPts val="600"/>
              </a:spcAft>
              <a:buFont typeface="Arial" panose="020B0604020202020204" pitchFamily="34" charset="0"/>
              <a:buChar char="•"/>
            </a:pPr>
            <a:r>
              <a:rPr lang="en-US" sz="1100" dirty="0" smtClean="0"/>
              <a:t>Focus </a:t>
            </a:r>
            <a:r>
              <a:rPr lang="en-US" sz="1100" dirty="0"/>
              <a:t>on social media and developing ASBFEO’s persona and brand </a:t>
            </a:r>
            <a:r>
              <a:rPr lang="en-US" sz="1100" dirty="0" smtClean="0"/>
              <a:t>identity.</a:t>
            </a:r>
          </a:p>
          <a:p>
            <a:pPr marL="144000" lvl="0" indent="-144000">
              <a:lnSpc>
                <a:spcPct val="112000"/>
              </a:lnSpc>
              <a:spcAft>
                <a:spcPts val="600"/>
              </a:spcAft>
              <a:buFont typeface="Arial" panose="020B0604020202020204" pitchFamily="34" charset="0"/>
              <a:buChar char="•"/>
            </a:pPr>
            <a:r>
              <a:rPr lang="en-US" sz="1100" dirty="0"/>
              <a:t>Continue to </a:t>
            </a:r>
            <a:r>
              <a:rPr lang="en-US" sz="1100" dirty="0" smtClean="0"/>
              <a:t>promote awareness about the Horticulture</a:t>
            </a:r>
            <a:r>
              <a:rPr lang="en-US" sz="1100" dirty="0"/>
              <a:t>, Dairy, Oil and </a:t>
            </a:r>
            <a:r>
              <a:rPr lang="en-US" sz="1100" dirty="0" smtClean="0"/>
              <a:t>Franchising Codes</a:t>
            </a:r>
            <a:r>
              <a:rPr lang="en-US" sz="1100" dirty="0"/>
              <a:t> </a:t>
            </a:r>
            <a:r>
              <a:rPr lang="en-US" sz="1100" dirty="0" smtClean="0"/>
              <a:t>of Conduct.</a:t>
            </a:r>
          </a:p>
          <a:p>
            <a:pPr marL="144000" lvl="0" indent="-144000">
              <a:lnSpc>
                <a:spcPct val="112000"/>
              </a:lnSpc>
              <a:spcAft>
                <a:spcPts val="600"/>
              </a:spcAft>
              <a:buFont typeface="Arial" panose="020B0604020202020204" pitchFamily="34" charset="0"/>
              <a:buChar char="•"/>
            </a:pPr>
            <a:r>
              <a:rPr lang="en-US" sz="1100" dirty="0" smtClean="0"/>
              <a:t>Support </a:t>
            </a:r>
            <a:r>
              <a:rPr lang="en-US" sz="1100" dirty="0"/>
              <a:t>t</a:t>
            </a:r>
            <a:r>
              <a:rPr lang="en-US" sz="1100" dirty="0" smtClean="0"/>
              <a:t>he work of the Advocacy team through media and social media promotion.</a:t>
            </a:r>
            <a:endParaRPr lang="en-US" sz="1100" dirty="0"/>
          </a:p>
        </p:txBody>
      </p:sp>
      <p:sp>
        <p:nvSpPr>
          <p:cNvPr id="17" name="Rectangle 16"/>
          <p:cNvSpPr/>
          <p:nvPr/>
        </p:nvSpPr>
        <p:spPr>
          <a:xfrm>
            <a:off x="1056820" y="2924944"/>
            <a:ext cx="7732404" cy="1508105"/>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100" dirty="0" smtClean="0"/>
              <a:t>Examine </a:t>
            </a:r>
            <a:r>
              <a:rPr lang="en-AU" sz="1100" dirty="0"/>
              <a:t>ways to support small and family businesses to </a:t>
            </a:r>
            <a:r>
              <a:rPr lang="en-AU" sz="1100" dirty="0" smtClean="0"/>
              <a:t>digitise </a:t>
            </a:r>
            <a:r>
              <a:rPr lang="en-AU" sz="1100" dirty="0"/>
              <a:t>effectively, while ensuring appropriate safety measures are in place.</a:t>
            </a:r>
          </a:p>
          <a:p>
            <a:pPr marL="171450" lvl="0" indent="-171450">
              <a:spcAft>
                <a:spcPts val="600"/>
              </a:spcAft>
              <a:buFont typeface="Arial" panose="020B0604020202020204" pitchFamily="34" charset="0"/>
              <a:buChar char="•"/>
            </a:pPr>
            <a:r>
              <a:rPr lang="en-AU" sz="1100" dirty="0" smtClean="0"/>
              <a:t>Looking </a:t>
            </a:r>
            <a:r>
              <a:rPr lang="en-AU" sz="1100" dirty="0"/>
              <a:t>at ways to support businesses unable to access insurance, and examining the ways this tightening market will affect other business sectors.  </a:t>
            </a:r>
          </a:p>
          <a:p>
            <a:pPr marL="171450" lvl="0" indent="-171450">
              <a:spcAft>
                <a:spcPts val="600"/>
              </a:spcAft>
              <a:buFont typeface="Arial" panose="020B0604020202020204" pitchFamily="34" charset="0"/>
              <a:buChar char="•"/>
            </a:pPr>
            <a:r>
              <a:rPr lang="en-AU" sz="1100" dirty="0" smtClean="0"/>
              <a:t>Working </a:t>
            </a:r>
            <a:r>
              <a:rPr lang="en-AU" sz="1100" dirty="0"/>
              <a:t>with other agencies to deliver promised regulatory change, including the unfair contracts terms regime, and franchising reform. </a:t>
            </a:r>
          </a:p>
          <a:p>
            <a:pPr marL="171450" lvl="0" indent="-171450">
              <a:spcAft>
                <a:spcPts val="600"/>
              </a:spcAft>
              <a:buFont typeface="Arial" panose="020B0604020202020204" pitchFamily="34" charset="0"/>
              <a:buChar char="•"/>
            </a:pPr>
            <a:r>
              <a:rPr lang="en-AU" sz="1100" dirty="0" smtClean="0"/>
              <a:t>Continue </a:t>
            </a:r>
            <a:r>
              <a:rPr lang="en-AU" sz="1100" dirty="0"/>
              <a:t>our research into barriers to trade and the impacts of cost-recovered services. </a:t>
            </a:r>
          </a:p>
        </p:txBody>
      </p:sp>
      <p:sp>
        <p:nvSpPr>
          <p:cNvPr id="18" name="TextBox 17"/>
          <p:cNvSpPr txBox="1"/>
          <p:nvPr/>
        </p:nvSpPr>
        <p:spPr>
          <a:xfrm>
            <a:off x="8676273" y="6597352"/>
            <a:ext cx="467544" cy="200055"/>
          </a:xfrm>
          <a:prstGeom prst="rect">
            <a:avLst/>
          </a:prstGeom>
          <a:noFill/>
        </p:spPr>
        <p:txBody>
          <a:bodyPr wrap="square" rtlCol="0">
            <a:spAutoFit/>
          </a:bodyPr>
          <a:lstStyle/>
          <a:p>
            <a:pPr algn="ctr"/>
            <a:fld id="{4AF07FE0-AE2A-41EE-8105-776AF3157FF3}" type="slidenum">
              <a:rPr lang="en-AU" sz="700" dirty="0"/>
              <a:t>11</a:t>
            </a:fld>
            <a:endParaRPr lang="en-AU" sz="1050" dirty="0"/>
          </a:p>
        </p:txBody>
      </p:sp>
    </p:spTree>
    <p:extLst>
      <p:ext uri="{BB962C8B-B14F-4D97-AF65-F5344CB8AC3E}">
        <p14:creationId xmlns:p14="http://schemas.microsoft.com/office/powerpoint/2010/main" val="2532774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3264"/>
        </a:solidFill>
        <a:effectLst/>
      </p:bgPr>
    </p:bg>
    <p:spTree>
      <p:nvGrpSpPr>
        <p:cNvPr id="1" name=""/>
        <p:cNvGrpSpPr/>
        <p:nvPr/>
      </p:nvGrpSpPr>
      <p:grpSpPr>
        <a:xfrm>
          <a:off x="0" y="0"/>
          <a:ext cx="0" cy="0"/>
          <a:chOff x="0" y="0"/>
          <a:chExt cx="0" cy="0"/>
        </a:xfrm>
      </p:grpSpPr>
      <p:sp>
        <p:nvSpPr>
          <p:cNvPr id="4" name="TextBox 3"/>
          <p:cNvSpPr txBox="1"/>
          <p:nvPr/>
        </p:nvSpPr>
        <p:spPr>
          <a:xfrm>
            <a:off x="454248" y="512948"/>
            <a:ext cx="3541687" cy="3200876"/>
          </a:xfrm>
          <a:prstGeom prst="rect">
            <a:avLst/>
          </a:prstGeom>
          <a:noFill/>
        </p:spPr>
        <p:txBody>
          <a:bodyPr wrap="square" rtlCol="0">
            <a:spAutoFit/>
          </a:bodyPr>
          <a:lstStyle/>
          <a:p>
            <a:r>
              <a:rPr lang="en-AU" sz="800" b="1" dirty="0">
                <a:solidFill>
                  <a:schemeClr val="bg1"/>
                </a:solidFill>
              </a:rPr>
              <a:t>Canberra		</a:t>
            </a:r>
          </a:p>
          <a:p>
            <a:r>
              <a:rPr lang="en-AU" sz="800" dirty="0">
                <a:solidFill>
                  <a:schemeClr val="bg1"/>
                </a:solidFill>
              </a:rPr>
              <a:t>Level 2	</a:t>
            </a:r>
          </a:p>
          <a:p>
            <a:r>
              <a:rPr lang="en-AU" sz="800" dirty="0">
                <a:solidFill>
                  <a:schemeClr val="bg1"/>
                </a:solidFill>
              </a:rPr>
              <a:t>15 Moore Street		</a:t>
            </a:r>
          </a:p>
          <a:p>
            <a:r>
              <a:rPr lang="en-AU" sz="800" dirty="0">
                <a:solidFill>
                  <a:schemeClr val="bg1"/>
                </a:solidFill>
              </a:rPr>
              <a:t>Canberra ACT		</a:t>
            </a:r>
          </a:p>
          <a:p>
            <a:endParaRPr lang="en-AU" sz="800" dirty="0">
              <a:solidFill>
                <a:schemeClr val="bg1"/>
              </a:solidFill>
            </a:endParaRPr>
          </a:p>
          <a:p>
            <a:r>
              <a:rPr lang="en-AU" sz="800" b="1" dirty="0">
                <a:solidFill>
                  <a:schemeClr val="bg1"/>
                </a:solidFill>
              </a:rPr>
              <a:t>Sydney</a:t>
            </a:r>
          </a:p>
          <a:p>
            <a:r>
              <a:rPr lang="en-AU" sz="800" dirty="0">
                <a:solidFill>
                  <a:schemeClr val="bg1"/>
                </a:solidFill>
              </a:rPr>
              <a:t>Level 9</a:t>
            </a:r>
          </a:p>
          <a:p>
            <a:r>
              <a:rPr lang="en-AU" sz="800" dirty="0">
                <a:solidFill>
                  <a:schemeClr val="bg1"/>
                </a:solidFill>
              </a:rPr>
              <a:t>255 Elizabeth Street</a:t>
            </a:r>
          </a:p>
          <a:p>
            <a:r>
              <a:rPr lang="en-AU" sz="800" dirty="0">
                <a:solidFill>
                  <a:schemeClr val="bg1"/>
                </a:solidFill>
              </a:rPr>
              <a:t>Sydney NSW 2000</a:t>
            </a:r>
          </a:p>
          <a:p>
            <a:endParaRPr lang="en-AU" sz="800" dirty="0">
              <a:solidFill>
                <a:schemeClr val="bg1"/>
              </a:solidFill>
            </a:endParaRPr>
          </a:p>
          <a:p>
            <a:r>
              <a:rPr lang="en-AU" sz="800" dirty="0">
                <a:solidFill>
                  <a:schemeClr val="bg1"/>
                </a:solidFill>
              </a:rPr>
              <a:t>GPO Box 1791 </a:t>
            </a:r>
          </a:p>
          <a:p>
            <a:r>
              <a:rPr lang="en-AU" sz="800" dirty="0">
                <a:solidFill>
                  <a:schemeClr val="bg1"/>
                </a:solidFill>
              </a:rPr>
              <a:t>Canberra City ACT 2601</a:t>
            </a:r>
            <a:br>
              <a:rPr lang="en-AU" sz="800" dirty="0">
                <a:solidFill>
                  <a:schemeClr val="bg1"/>
                </a:solidFill>
              </a:rPr>
            </a:br>
            <a:endParaRPr lang="en-AU" sz="800" dirty="0">
              <a:solidFill>
                <a:schemeClr val="bg1"/>
              </a:solidFill>
            </a:endParaRPr>
          </a:p>
          <a:p>
            <a:r>
              <a:rPr lang="en-AU" sz="800" dirty="0">
                <a:solidFill>
                  <a:schemeClr val="bg1"/>
                </a:solidFill>
              </a:rPr>
              <a:t>T  1300 650 460</a:t>
            </a:r>
            <a:br>
              <a:rPr lang="en-AU" sz="800" dirty="0">
                <a:solidFill>
                  <a:schemeClr val="bg1"/>
                </a:solidFill>
              </a:rPr>
            </a:br>
            <a:r>
              <a:rPr lang="en-AU" sz="800" dirty="0">
                <a:solidFill>
                  <a:schemeClr val="bg1"/>
                </a:solidFill>
              </a:rPr>
              <a:t>E  info@asbfeo.gov.au</a:t>
            </a:r>
          </a:p>
          <a:p>
            <a:endParaRPr lang="en-AU" sz="800" dirty="0">
              <a:solidFill>
                <a:schemeClr val="bg1"/>
              </a:solidFill>
            </a:endParaRPr>
          </a:p>
          <a:p>
            <a:r>
              <a:rPr lang="en-AU" sz="800" dirty="0">
                <a:solidFill>
                  <a:schemeClr val="bg1"/>
                </a:solidFill>
              </a:rPr>
              <a:t>Twitter : @ASBFEO</a:t>
            </a:r>
          </a:p>
          <a:p>
            <a:r>
              <a:rPr lang="en-AU" sz="800" dirty="0">
                <a:solidFill>
                  <a:schemeClr val="bg1"/>
                </a:solidFill>
              </a:rPr>
              <a:t>Facebook: @ASBFEO</a:t>
            </a:r>
          </a:p>
          <a:p>
            <a:r>
              <a:rPr lang="en-AU" sz="800" dirty="0">
                <a:solidFill>
                  <a:schemeClr val="bg1"/>
                </a:solidFill>
              </a:rPr>
              <a:t>LinkedIn: Australian Small Business and Family Enterprise Ombudsman</a:t>
            </a:r>
          </a:p>
          <a:p>
            <a:r>
              <a:rPr lang="en-AU" sz="800" dirty="0">
                <a:solidFill>
                  <a:schemeClr val="bg1"/>
                </a:solidFill>
              </a:rPr>
              <a:t>YouTube : Australian Small Business and Family Enterprise Ombudsman</a:t>
            </a:r>
            <a:br>
              <a:rPr lang="en-AU" sz="800" dirty="0">
                <a:solidFill>
                  <a:schemeClr val="bg1"/>
                </a:solidFill>
              </a:rPr>
            </a:br>
            <a:r>
              <a:rPr lang="en-AU" sz="800" dirty="0">
                <a:solidFill>
                  <a:schemeClr val="bg1"/>
                </a:solidFill>
              </a:rPr>
              <a:t>Instagram: @</a:t>
            </a:r>
            <a:r>
              <a:rPr lang="en-AU" sz="800" dirty="0" err="1">
                <a:solidFill>
                  <a:schemeClr val="bg1"/>
                </a:solidFill>
              </a:rPr>
              <a:t>asbfeo</a:t>
            </a:r>
            <a:endParaRPr lang="en-AU" sz="800" dirty="0">
              <a:solidFill>
                <a:schemeClr val="bg1"/>
              </a:solidFill>
            </a:endParaRPr>
          </a:p>
          <a:p>
            <a:endParaRPr lang="en-AU" sz="800" dirty="0">
              <a:solidFill>
                <a:schemeClr val="bg1"/>
              </a:solidFill>
            </a:endParaRPr>
          </a:p>
          <a:p>
            <a:endParaRPr lang="en-AU" sz="800" dirty="0">
              <a:solidFill>
                <a:schemeClr val="bg1"/>
              </a:solidFill>
            </a:endParaRPr>
          </a:p>
          <a:p>
            <a:endParaRPr lang="en-AU" b="1" dirty="0">
              <a:solidFill>
                <a:schemeClr val="bg1"/>
              </a:solidFill>
            </a:endParaRPr>
          </a:p>
        </p:txBody>
      </p:sp>
      <p:pic>
        <p:nvPicPr>
          <p:cNvPr id="7" name="Picture 2" descr="\\tweb\DavWWWRoot\sites\mg\asbfeo\comm\LOGOS\PNG\ASBFEO Logo 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998" y="5733256"/>
            <a:ext cx="3396004" cy="7563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98087" y="512948"/>
            <a:ext cx="4392488" cy="2800767"/>
          </a:xfrm>
          <a:prstGeom prst="rect">
            <a:avLst/>
          </a:prstGeom>
          <a:noFill/>
        </p:spPr>
        <p:txBody>
          <a:bodyPr wrap="square" rtlCol="0">
            <a:spAutoFit/>
          </a:bodyPr>
          <a:lstStyle/>
          <a:p>
            <a:pPr algn="r"/>
            <a:r>
              <a:rPr lang="en-AU" sz="800" b="1" dirty="0">
                <a:solidFill>
                  <a:schemeClr val="bg1"/>
                </a:solidFill>
              </a:rPr>
              <a:t>Copyright notice</a:t>
            </a:r>
          </a:p>
          <a:p>
            <a:pPr algn="r"/>
            <a:endParaRPr lang="en-AU" sz="800" b="1" dirty="0">
              <a:solidFill>
                <a:schemeClr val="bg1"/>
              </a:solidFill>
            </a:endParaRPr>
          </a:p>
          <a:p>
            <a:pPr algn="r"/>
            <a:r>
              <a:rPr lang="en-AU" sz="800" u="sng" dirty="0">
                <a:solidFill>
                  <a:schemeClr val="bg1"/>
                </a:solidFill>
              </a:rPr>
              <a:t>creativecommons.org/licenses/by/3.0/au/</a:t>
            </a:r>
          </a:p>
          <a:p>
            <a:pPr algn="r"/>
            <a:endParaRPr lang="en-AU" sz="800" dirty="0">
              <a:solidFill>
                <a:schemeClr val="bg1"/>
              </a:solidFill>
            </a:endParaRPr>
          </a:p>
          <a:p>
            <a:pPr algn="r"/>
            <a:r>
              <a:rPr lang="en-AU" sz="800" dirty="0">
                <a:solidFill>
                  <a:schemeClr val="bg1"/>
                </a:solidFill>
              </a:rPr>
              <a:t>With the exception of coats of arms, logos, emblems, images, other third-party material or devices protected by a trademark, this content is licensed under the </a:t>
            </a:r>
            <a:br>
              <a:rPr lang="en-AU" sz="800" dirty="0">
                <a:solidFill>
                  <a:schemeClr val="bg1"/>
                </a:solidFill>
              </a:rPr>
            </a:br>
            <a:r>
              <a:rPr lang="en-AU" sz="800" dirty="0">
                <a:solidFill>
                  <a:schemeClr val="bg1"/>
                </a:solidFill>
              </a:rPr>
              <a:t>Creative Commons Australia Attribution 3.0 Licence. </a:t>
            </a:r>
          </a:p>
          <a:p>
            <a:pPr algn="r"/>
            <a:endParaRPr lang="en-AU" sz="800" dirty="0">
              <a:solidFill>
                <a:schemeClr val="bg1"/>
              </a:solidFill>
            </a:endParaRPr>
          </a:p>
          <a:p>
            <a:pPr algn="r"/>
            <a:r>
              <a:rPr lang="en-AU" sz="800" dirty="0">
                <a:solidFill>
                  <a:schemeClr val="bg1"/>
                </a:solidFill>
              </a:rPr>
              <a:t>We request attribution as © Commonwealth of Australia </a:t>
            </a:r>
            <a:br>
              <a:rPr lang="en-AU" sz="800" dirty="0">
                <a:solidFill>
                  <a:schemeClr val="bg1"/>
                </a:solidFill>
              </a:rPr>
            </a:br>
            <a:r>
              <a:rPr lang="en-AU" sz="800" dirty="0">
                <a:solidFill>
                  <a:schemeClr val="bg1"/>
                </a:solidFill>
              </a:rPr>
              <a:t>(Australian Small Business and Family Enterprise Ombudsman) 2020.</a:t>
            </a:r>
          </a:p>
          <a:p>
            <a:pPr algn="r"/>
            <a:endParaRPr lang="en-AU" sz="800" dirty="0">
              <a:solidFill>
                <a:schemeClr val="bg1"/>
              </a:solidFill>
            </a:endParaRPr>
          </a:p>
          <a:p>
            <a:pPr algn="r"/>
            <a:r>
              <a:rPr lang="en-AU" sz="800" dirty="0">
                <a:solidFill>
                  <a:schemeClr val="bg1"/>
                </a:solidFill>
              </a:rPr>
              <a:t>All other rights are reserved.</a:t>
            </a:r>
          </a:p>
          <a:p>
            <a:pPr algn="r"/>
            <a:endParaRPr lang="en-AU" sz="800" dirty="0">
              <a:solidFill>
                <a:schemeClr val="bg1"/>
              </a:solidFill>
            </a:endParaRPr>
          </a:p>
          <a:p>
            <a:pPr algn="r"/>
            <a:r>
              <a:rPr lang="en-AU" sz="800" dirty="0">
                <a:solidFill>
                  <a:schemeClr val="bg1"/>
                </a:solidFill>
              </a:rPr>
              <a:t>Icons in this document were used under a Creative Commons license from </a:t>
            </a:r>
            <a:br>
              <a:rPr lang="en-AU" sz="800" dirty="0">
                <a:solidFill>
                  <a:schemeClr val="bg1"/>
                </a:solidFill>
              </a:rPr>
            </a:br>
            <a:r>
              <a:rPr lang="en-AU" sz="800" dirty="0">
                <a:solidFill>
                  <a:schemeClr val="bg1"/>
                </a:solidFill>
              </a:rPr>
              <a:t>the Noun Project (thenounproject.com). </a:t>
            </a:r>
          </a:p>
          <a:p>
            <a:pPr algn="r"/>
            <a:r>
              <a:rPr lang="en-AU" sz="800" dirty="0">
                <a:solidFill>
                  <a:schemeClr val="bg1"/>
                </a:solidFill>
              </a:rPr>
              <a:t>Permission may need to be obtained from third parties to re-use their material. </a:t>
            </a:r>
          </a:p>
          <a:p>
            <a:pPr algn="r"/>
            <a:endParaRPr lang="en-AU" sz="800" dirty="0">
              <a:solidFill>
                <a:schemeClr val="bg1"/>
              </a:solidFill>
            </a:endParaRPr>
          </a:p>
          <a:p>
            <a:pPr algn="r"/>
            <a:r>
              <a:rPr lang="en-AU" sz="800" dirty="0">
                <a:solidFill>
                  <a:schemeClr val="bg1"/>
                </a:solidFill>
              </a:rPr>
              <a:t>Written enquiries may be sent to:</a:t>
            </a:r>
          </a:p>
          <a:p>
            <a:pPr algn="r"/>
            <a:endParaRPr lang="en-AU" sz="800" dirty="0">
              <a:solidFill>
                <a:schemeClr val="bg1"/>
              </a:solidFill>
            </a:endParaRPr>
          </a:p>
          <a:p>
            <a:pPr algn="r"/>
            <a:r>
              <a:rPr lang="en-AU" sz="800" dirty="0" smtClean="0">
                <a:solidFill>
                  <a:schemeClr val="bg1"/>
                </a:solidFill>
              </a:rPr>
              <a:t>Media </a:t>
            </a:r>
            <a:r>
              <a:rPr lang="en-AU" sz="800" dirty="0">
                <a:solidFill>
                  <a:schemeClr val="bg1"/>
                </a:solidFill>
              </a:rPr>
              <a:t>and Communications</a:t>
            </a:r>
            <a:br>
              <a:rPr lang="en-AU" sz="800" dirty="0">
                <a:solidFill>
                  <a:schemeClr val="bg1"/>
                </a:solidFill>
              </a:rPr>
            </a:br>
            <a:r>
              <a:rPr lang="en-AU" sz="800" dirty="0">
                <a:solidFill>
                  <a:schemeClr val="bg1"/>
                </a:solidFill>
              </a:rPr>
              <a:t>Australian Small Business and Family Enterprise Ombudsman</a:t>
            </a:r>
            <a:br>
              <a:rPr lang="en-AU" sz="800" dirty="0">
                <a:solidFill>
                  <a:schemeClr val="bg1"/>
                </a:solidFill>
              </a:rPr>
            </a:br>
            <a:r>
              <a:rPr lang="en-AU" sz="800" u="sng" dirty="0">
                <a:solidFill>
                  <a:schemeClr val="bg1"/>
                </a:solidFill>
              </a:rPr>
              <a:t>media@asbfeo.gov.au</a:t>
            </a:r>
            <a:endParaRPr lang="en-AU" sz="800" dirty="0">
              <a:solidFill>
                <a:schemeClr val="bg1"/>
              </a:solidFill>
            </a:endParaRPr>
          </a:p>
        </p:txBody>
      </p:sp>
      <p:sp>
        <p:nvSpPr>
          <p:cNvPr id="2" name="Rectangle 1">
            <a:hlinkClick r:id="rId3"/>
          </p:cNvPr>
          <p:cNvSpPr/>
          <p:nvPr/>
        </p:nvSpPr>
        <p:spPr>
          <a:xfrm>
            <a:off x="6930216" y="542664"/>
            <a:ext cx="1944216" cy="169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hlinkClick r:id="rId4"/>
          </p:cNvPr>
          <p:cNvSpPr/>
          <p:nvPr/>
        </p:nvSpPr>
        <p:spPr>
          <a:xfrm>
            <a:off x="7740352" y="2000872"/>
            <a:ext cx="1080120"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hlinkClick r:id="rId5"/>
          </p:cNvPr>
          <p:cNvSpPr/>
          <p:nvPr/>
        </p:nvSpPr>
        <p:spPr>
          <a:xfrm>
            <a:off x="7710272" y="3112213"/>
            <a:ext cx="1134080" cy="155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6140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504" y="12379"/>
            <a:ext cx="5190694" cy="492443"/>
          </a:xfrm>
          <a:prstGeom prst="rect">
            <a:avLst/>
          </a:prstGeom>
        </p:spPr>
        <p:txBody>
          <a:bodyPr wrap="square">
            <a:spAutoFit/>
          </a:bodyPr>
          <a:lstStyle/>
          <a:p>
            <a:r>
              <a:rPr lang="en-AU" sz="2600" b="1" dirty="0">
                <a:solidFill>
                  <a:srgbClr val="193264"/>
                </a:solidFill>
              </a:rPr>
              <a:t>Message from the Ombudsman</a:t>
            </a:r>
          </a:p>
        </p:txBody>
      </p:sp>
      <p:sp>
        <p:nvSpPr>
          <p:cNvPr id="18" name="TextBox 17"/>
          <p:cNvSpPr txBox="1"/>
          <p:nvPr/>
        </p:nvSpPr>
        <p:spPr>
          <a:xfrm>
            <a:off x="8676456" y="6660307"/>
            <a:ext cx="467544" cy="200055"/>
          </a:xfrm>
          <a:prstGeom prst="rect">
            <a:avLst/>
          </a:prstGeom>
          <a:noFill/>
        </p:spPr>
        <p:txBody>
          <a:bodyPr wrap="square" rtlCol="0">
            <a:spAutoFit/>
          </a:bodyPr>
          <a:lstStyle/>
          <a:p>
            <a:pPr algn="ctr"/>
            <a:fld id="{772A3BAB-E5F2-4DBA-9973-B05B60FF4C6E}" type="slidenum">
              <a:rPr lang="en-AU" sz="700" smtClean="0"/>
              <a:t>2</a:t>
            </a:fld>
            <a:endParaRPr lang="en-AU" sz="700" dirty="0"/>
          </a:p>
        </p:txBody>
      </p:sp>
      <p:sp>
        <p:nvSpPr>
          <p:cNvPr id="31" name="Round Diagonal Corner Rectangle 30"/>
          <p:cNvSpPr/>
          <p:nvPr/>
        </p:nvSpPr>
        <p:spPr>
          <a:xfrm>
            <a:off x="251520" y="504822"/>
            <a:ext cx="8712968" cy="6236546"/>
          </a:xfrm>
          <a:prstGeom prst="round2Diag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38" name="Rectangle 37"/>
          <p:cNvSpPr/>
          <p:nvPr/>
        </p:nvSpPr>
        <p:spPr>
          <a:xfrm>
            <a:off x="2289664" y="1988840"/>
            <a:ext cx="2160000" cy="246221"/>
          </a:xfrm>
          <a:prstGeom prst="rect">
            <a:avLst/>
          </a:prstGeom>
        </p:spPr>
        <p:txBody>
          <a:bodyPr wrap="square">
            <a:spAutoFit/>
          </a:bodyPr>
          <a:lstStyle/>
          <a:p>
            <a:r>
              <a:rPr lang="en-AU" sz="1000" dirty="0"/>
              <a:t> </a:t>
            </a:r>
            <a:endParaRPr lang="en-US" sz="1000" dirty="0"/>
          </a:p>
        </p:txBody>
      </p:sp>
      <p:sp>
        <p:nvSpPr>
          <p:cNvPr id="10" name="Rectangle 9"/>
          <p:cNvSpPr/>
          <p:nvPr/>
        </p:nvSpPr>
        <p:spPr>
          <a:xfrm>
            <a:off x="303994" y="381961"/>
            <a:ext cx="4032448" cy="3480505"/>
          </a:xfrm>
          <a:prstGeom prst="rect">
            <a:avLst/>
          </a:prstGeom>
        </p:spPr>
        <p:txBody>
          <a:bodyPr wrap="square">
            <a:spAutoFit/>
          </a:bodyPr>
          <a:lstStyle/>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p:txBody>
      </p:sp>
      <p:sp>
        <p:nvSpPr>
          <p:cNvPr id="27" name="TextBox 31"/>
          <p:cNvSpPr txBox="1"/>
          <p:nvPr/>
        </p:nvSpPr>
        <p:spPr>
          <a:xfrm>
            <a:off x="244319" y="620688"/>
            <a:ext cx="8727370" cy="6109365"/>
          </a:xfrm>
          <a:prstGeom prst="rect">
            <a:avLst/>
          </a:prstGeom>
          <a:noFill/>
        </p:spPr>
        <p:txBody>
          <a:bodyPr wrap="square" numCol="2" spcCol="180000" rtlCol="0">
            <a:spAutoFit/>
          </a:bodyPr>
          <a:lstStyle/>
          <a:p>
            <a:r>
              <a:rPr lang="en-AU" sz="1100" dirty="0" smtClean="0"/>
              <a:t>		</a:t>
            </a:r>
            <a:r>
              <a:rPr lang="en-AU" sz="1000" dirty="0"/>
              <a:t>It’s an honour to have been appointed </a:t>
            </a:r>
            <a:r>
              <a:rPr lang="en-AU" sz="1000" dirty="0" smtClean="0"/>
              <a:t>		Australian </a:t>
            </a:r>
            <a:r>
              <a:rPr lang="en-AU" sz="1000" dirty="0"/>
              <a:t>Small Business and Family </a:t>
            </a:r>
            <a:r>
              <a:rPr lang="en-AU" sz="1000" dirty="0" smtClean="0"/>
              <a:t>		Enterprise </a:t>
            </a:r>
            <a:r>
              <a:rPr lang="en-AU" sz="1000" dirty="0"/>
              <a:t>Ombudsman. I believe </a:t>
            </a:r>
            <a:r>
              <a:rPr lang="en-AU" sz="1000" dirty="0" smtClean="0"/>
              <a:t>		Australia should </a:t>
            </a:r>
            <a:r>
              <a:rPr lang="en-AU" sz="1000" dirty="0"/>
              <a:t>be the best place to start </a:t>
            </a:r>
            <a:r>
              <a:rPr lang="en-AU" sz="1000" dirty="0" smtClean="0"/>
              <a:t>		and </a:t>
            </a:r>
            <a:r>
              <a:rPr lang="en-AU" sz="1000" dirty="0"/>
              <a:t>grow a </a:t>
            </a:r>
            <a:r>
              <a:rPr lang="en-AU" sz="1000" dirty="0" smtClean="0"/>
              <a:t>business </a:t>
            </a:r>
            <a:r>
              <a:rPr lang="en-AU" sz="1000" dirty="0"/>
              <a:t>and that’s what I will </a:t>
            </a:r>
            <a:r>
              <a:rPr lang="en-AU" sz="1000" dirty="0" smtClean="0"/>
              <a:t>		be </a:t>
            </a:r>
            <a:r>
              <a:rPr lang="en-AU" sz="1000" dirty="0"/>
              <a:t>focusing on t</a:t>
            </a:r>
            <a:r>
              <a:rPr lang="en-AU" sz="1000" dirty="0" smtClean="0"/>
              <a:t>hroughout </a:t>
            </a:r>
            <a:r>
              <a:rPr lang="en-AU" sz="1000" dirty="0"/>
              <a:t>my </a:t>
            </a:r>
            <a:r>
              <a:rPr lang="en-AU" sz="1000" dirty="0" smtClean="0"/>
              <a:t>5-year 		term</a:t>
            </a:r>
            <a:r>
              <a:rPr lang="en-AU" sz="1000" dirty="0"/>
              <a:t>.</a:t>
            </a:r>
          </a:p>
          <a:p>
            <a:r>
              <a:rPr lang="en-AU" sz="1000" dirty="0" smtClean="0"/>
              <a:t>		</a:t>
            </a:r>
          </a:p>
          <a:p>
            <a:r>
              <a:rPr lang="en-AU" sz="1000" dirty="0"/>
              <a:t>	</a:t>
            </a:r>
            <a:r>
              <a:rPr lang="en-AU" sz="1000" dirty="0" smtClean="0"/>
              <a:t>	I </a:t>
            </a:r>
            <a:r>
              <a:rPr lang="en-AU" sz="1000" dirty="0"/>
              <a:t>want to acknowledge my predecessor </a:t>
            </a:r>
            <a:r>
              <a:rPr lang="en-AU" sz="1000" dirty="0" smtClean="0"/>
              <a:t>		Kate Carnell</a:t>
            </a:r>
            <a:r>
              <a:rPr lang="en-AU" sz="1000" dirty="0"/>
              <a:t>, who worked tirelessly for </a:t>
            </a:r>
            <a:r>
              <a:rPr lang="en-AU" sz="1000" dirty="0" smtClean="0"/>
              <a:t>small </a:t>
            </a:r>
            <a:r>
              <a:rPr lang="en-AU" sz="1000" dirty="0"/>
              <a:t>and </a:t>
            </a:r>
            <a:r>
              <a:rPr lang="en-AU" sz="1000" dirty="0" smtClean="0"/>
              <a:t>family </a:t>
            </a:r>
            <a:r>
              <a:rPr lang="en-AU" sz="1000" dirty="0"/>
              <a:t>businesses and made a real difference </a:t>
            </a:r>
            <a:r>
              <a:rPr lang="en-AU" sz="1000" dirty="0" smtClean="0"/>
              <a:t>through </a:t>
            </a:r>
            <a:r>
              <a:rPr lang="en-AU" sz="1000" dirty="0"/>
              <a:t>her contribution. Big shoes to fill.</a:t>
            </a:r>
          </a:p>
          <a:p>
            <a:endParaRPr lang="en-AU" sz="1000" dirty="0" smtClean="0"/>
          </a:p>
          <a:p>
            <a:r>
              <a:rPr lang="en-AU" sz="1000" dirty="0" smtClean="0"/>
              <a:t>The </a:t>
            </a:r>
            <a:r>
              <a:rPr lang="en-AU" sz="1000" dirty="0"/>
              <a:t>year got off to a busy start for my office. We released our report “A tax system that works for small business” including a number of recommendations related to the ATO’s interactions with small business</a:t>
            </a:r>
            <a:r>
              <a:rPr lang="en-AU" sz="1000" dirty="0" smtClean="0"/>
              <a:t>.</a:t>
            </a:r>
          </a:p>
          <a:p>
            <a:endParaRPr lang="en-AU" sz="1000" dirty="0"/>
          </a:p>
          <a:p>
            <a:r>
              <a:rPr lang="en-AU" sz="1000" dirty="0"/>
              <a:t>The report focuses on small, achievable changes to the tax system that would make a big difference to small businesses</a:t>
            </a:r>
            <a:r>
              <a:rPr lang="en-AU" sz="1000" dirty="0" smtClean="0"/>
              <a:t>.</a:t>
            </a:r>
          </a:p>
          <a:p>
            <a:endParaRPr lang="en-AU" sz="1000" dirty="0"/>
          </a:p>
          <a:p>
            <a:r>
              <a:rPr lang="en-AU" sz="1000" dirty="0"/>
              <a:t>Recommendations include waiving interest and penalties for a first offence, restricting ATO review and audit periods to one year when a small business is using an accredited tax or BAS agent and immediately ceasing debt recovery action against a small business that is seeking a review of its tax position, regardless of whether the dispute is before the AAT</a:t>
            </a:r>
            <a:r>
              <a:rPr lang="en-AU" sz="1000" dirty="0" smtClean="0"/>
              <a:t>.</a:t>
            </a:r>
          </a:p>
          <a:p>
            <a:endParaRPr lang="en-AU" sz="1000" dirty="0"/>
          </a:p>
          <a:p>
            <a:r>
              <a:rPr lang="en-AU" sz="1000" dirty="0"/>
              <a:t>Importantly, our report makes a number of recommendations to take the unnecessary burden off the shoulders of small businesses. After all, the tax system should be easy for small businesses to get right and hard to get wrong</a:t>
            </a:r>
            <a:r>
              <a:rPr lang="en-AU" sz="1000" dirty="0" smtClean="0"/>
              <a:t>.</a:t>
            </a:r>
          </a:p>
          <a:p>
            <a:endParaRPr lang="en-AU" sz="1000" dirty="0"/>
          </a:p>
          <a:p>
            <a:r>
              <a:rPr lang="en-AU" sz="1000" dirty="0"/>
              <a:t>Now, more than ever, it is critical to deliver a tax system that works for the small business sector and will allow them to achieve greater productivity, return to profitability and grow employment</a:t>
            </a:r>
            <a:r>
              <a:rPr lang="en-AU" sz="1000" dirty="0" smtClean="0"/>
              <a:t>.</a:t>
            </a:r>
          </a:p>
          <a:p>
            <a:endParaRPr lang="en-AU" sz="1000" dirty="0"/>
          </a:p>
          <a:p>
            <a:r>
              <a:rPr lang="en-AU" sz="1000" dirty="0"/>
              <a:t>It has been very encouraging to see the ATO’s swift action to implement a key recommendation in our report by making permanent its small business independent review service. This will help support small businesses when they disagree with an ATO audit position. It’s a substantial step in the right direction in ensuring small businesses get a fair go</a:t>
            </a:r>
            <a:r>
              <a:rPr lang="en-AU" sz="1000" dirty="0" smtClean="0"/>
              <a:t>.</a:t>
            </a:r>
          </a:p>
          <a:p>
            <a:endParaRPr lang="en-AU" sz="1000" dirty="0" smtClean="0"/>
          </a:p>
          <a:p>
            <a:r>
              <a:rPr lang="en-AU" sz="1000" dirty="0" smtClean="0"/>
              <a:t>Mental </a:t>
            </a:r>
            <a:r>
              <a:rPr lang="en-AU" sz="1000" dirty="0"/>
              <a:t>health has been another focus for my office, with the redevelopment of our My Business Health web portal to fully integrate Beyond Blue’s </a:t>
            </a:r>
            <a:r>
              <a:rPr lang="en-AU" sz="1000" i="1" dirty="0"/>
              <a:t>New Access for Small Business Owners</a:t>
            </a:r>
            <a:r>
              <a:rPr lang="en-AU" sz="1000" dirty="0"/>
              <a:t> program</a:t>
            </a:r>
            <a:r>
              <a:rPr lang="en-AU" sz="1000" dirty="0" smtClean="0"/>
              <a:t>.</a:t>
            </a:r>
          </a:p>
          <a:p>
            <a:endParaRPr lang="en-AU" sz="1000" dirty="0"/>
          </a:p>
          <a:p>
            <a:r>
              <a:rPr lang="en-AU" sz="1000" dirty="0"/>
              <a:t>Small business owners experiencing stress can now connect to this tailored mental health support service by visiting My Business Health</a:t>
            </a:r>
            <a:r>
              <a:rPr lang="en-AU" sz="1000" dirty="0" smtClean="0"/>
              <a:t>.</a:t>
            </a:r>
          </a:p>
          <a:p>
            <a:endParaRPr lang="en-AU" sz="1000" dirty="0"/>
          </a:p>
          <a:p>
            <a:r>
              <a:rPr lang="en-AU" sz="1000" i="1" dirty="0" err="1"/>
              <a:t>NewAccess</a:t>
            </a:r>
            <a:r>
              <a:rPr lang="en-AU" sz="1000" i="1" dirty="0"/>
              <a:t> for Small Business Owners</a:t>
            </a:r>
            <a:r>
              <a:rPr lang="en-AU" sz="1000" dirty="0"/>
              <a:t> offers free one-on-one telehealth sessions with specially trained mental health coaches providing evidence-based advice on strategies for managing stress.</a:t>
            </a:r>
          </a:p>
          <a:p>
            <a:endParaRPr lang="en-AU" sz="1000" dirty="0"/>
          </a:p>
          <a:p>
            <a:r>
              <a:rPr lang="en-AU" sz="1000" dirty="0"/>
              <a:t>The </a:t>
            </a:r>
            <a:r>
              <a:rPr lang="en-AU" sz="1000" dirty="0" smtClean="0"/>
              <a:t>program provides coaches </a:t>
            </a:r>
            <a:r>
              <a:rPr lang="en-AU" sz="1000" dirty="0"/>
              <a:t>that have experience in small business. </a:t>
            </a:r>
            <a:r>
              <a:rPr lang="en-AU" sz="1000" dirty="0" smtClean="0"/>
              <a:t>Participants </a:t>
            </a:r>
            <a:r>
              <a:rPr lang="en-AU" sz="1000" dirty="0"/>
              <a:t>in this program will be able to talk to someone who understands the challenges of running a small business</a:t>
            </a:r>
            <a:r>
              <a:rPr lang="en-AU" sz="1000" dirty="0" smtClean="0"/>
              <a:t>.</a:t>
            </a:r>
          </a:p>
          <a:p>
            <a:endParaRPr lang="en-AU" sz="1000" dirty="0"/>
          </a:p>
          <a:p>
            <a:r>
              <a:rPr lang="en-AU" sz="1000" dirty="0"/>
              <a:t>My office also collaborated with Family Business Australia to develop a free online guide to succession planning</a:t>
            </a:r>
            <a:r>
              <a:rPr lang="en-AU" sz="1000" dirty="0" smtClean="0"/>
              <a:t>.</a:t>
            </a:r>
          </a:p>
          <a:p>
            <a:endParaRPr lang="en-AU" sz="1000" dirty="0"/>
          </a:p>
          <a:p>
            <a:r>
              <a:rPr lang="en-AU" sz="1000" dirty="0"/>
              <a:t>The Introductory Guide to Family Business Succession Planning provides a step-by-step guide to passing the family business on to the next generation.</a:t>
            </a:r>
          </a:p>
          <a:p>
            <a:endParaRPr lang="en-AU" sz="1000" dirty="0"/>
          </a:p>
          <a:p>
            <a:r>
              <a:rPr lang="en-AU" sz="1000" dirty="0"/>
              <a:t>Our succession planning guide provides a great starting point for families in business to consider the what, why and how of transitioning the business to the next generation.</a:t>
            </a:r>
          </a:p>
          <a:p>
            <a:endParaRPr lang="en-AU" sz="1000" dirty="0"/>
          </a:p>
          <a:p>
            <a:r>
              <a:rPr lang="en-AU" sz="1000" dirty="0"/>
              <a:t>Finally, it was great to meet with the new Minister for Employment, Workforce, Skills, Small and Family Business the Hon Stuart </a:t>
            </a:r>
            <a:r>
              <a:rPr lang="en-AU" sz="1000" dirty="0" smtClean="0"/>
              <a:t>Robert so soon after his appointment </a:t>
            </a:r>
            <a:r>
              <a:rPr lang="en-AU" sz="1000" dirty="0"/>
              <a:t>to talk about supporting small and family businesses </a:t>
            </a:r>
            <a:r>
              <a:rPr lang="en-AU" sz="1000" dirty="0" smtClean="0"/>
              <a:t>and to introduce him to my dedicated team.</a:t>
            </a:r>
          </a:p>
          <a:p>
            <a:endParaRPr lang="en-AU" sz="1000" dirty="0"/>
          </a:p>
          <a:p>
            <a:r>
              <a:rPr lang="en-AU" sz="1000" dirty="0"/>
              <a:t>I also thank former Minister for Employment, Skills, Small and Family Business </a:t>
            </a:r>
            <a:r>
              <a:rPr lang="en-AU" sz="1000" dirty="0" err="1"/>
              <a:t>Michaelia</a:t>
            </a:r>
            <a:r>
              <a:rPr lang="en-AU" sz="1000" dirty="0"/>
              <a:t> Cash for her commitment to the small business sector over the past two years. </a:t>
            </a:r>
          </a:p>
          <a:p>
            <a:endParaRPr lang="en-AU" sz="700" b="1" dirty="0">
              <a:solidFill>
                <a:srgbClr val="193264"/>
              </a:solidFill>
            </a:endParaRPr>
          </a:p>
        </p:txBody>
      </p:sp>
      <p:sp>
        <p:nvSpPr>
          <p:cNvPr id="11" name="Rectangle 10"/>
          <p:cNvSpPr/>
          <p:nvPr/>
        </p:nvSpPr>
        <p:spPr>
          <a:xfrm>
            <a:off x="4600803" y="6241188"/>
            <a:ext cx="4075653" cy="407804"/>
          </a:xfrm>
          <a:prstGeom prst="rect">
            <a:avLst/>
          </a:prstGeom>
        </p:spPr>
        <p:txBody>
          <a:bodyPr wrap="square">
            <a:spAutoFit/>
          </a:bodyPr>
          <a:lstStyle/>
          <a:p>
            <a:r>
              <a:rPr lang="en-AU" sz="1050" b="1" dirty="0" smtClean="0">
                <a:solidFill>
                  <a:srgbClr val="193264"/>
                </a:solidFill>
              </a:rPr>
              <a:t>Bruce Billson</a:t>
            </a:r>
            <a:r>
              <a:rPr lang="en-AU" sz="1050" b="1" dirty="0">
                <a:solidFill>
                  <a:srgbClr val="193264"/>
                </a:solidFill>
              </a:rPr>
              <a:t/>
            </a:r>
            <a:br>
              <a:rPr lang="en-AU" sz="1050" b="1" dirty="0">
                <a:solidFill>
                  <a:srgbClr val="193264"/>
                </a:solidFill>
              </a:rPr>
            </a:br>
            <a:r>
              <a:rPr lang="en-AU" sz="1000" dirty="0">
                <a:solidFill>
                  <a:srgbClr val="193264"/>
                </a:solidFill>
              </a:rPr>
              <a:t>Australian Small Business and Family Enterprise Ombudsman</a:t>
            </a:r>
            <a:endParaRPr lang="en-US" sz="1050" dirty="0">
              <a:solidFill>
                <a:srgbClr val="193264"/>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721"/>
          <a:stretch/>
        </p:blipFill>
        <p:spPr>
          <a:xfrm>
            <a:off x="691623" y="712622"/>
            <a:ext cx="1272570" cy="1409591"/>
          </a:xfrm>
          <a:prstGeom prst="rect">
            <a:avLst/>
          </a:prstGeom>
        </p:spPr>
      </p:pic>
    </p:spTree>
    <p:extLst>
      <p:ext uri="{BB962C8B-B14F-4D97-AF65-F5344CB8AC3E}">
        <p14:creationId xmlns:p14="http://schemas.microsoft.com/office/powerpoint/2010/main" val="214570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1"/>
          <p:cNvSpPr txBox="1"/>
          <p:nvPr/>
        </p:nvSpPr>
        <p:spPr>
          <a:xfrm>
            <a:off x="1375822" y="5063986"/>
            <a:ext cx="7509768" cy="1677382"/>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AU" sz="1100" dirty="0"/>
              <a:t>Received </a:t>
            </a:r>
            <a:r>
              <a:rPr lang="en-AU" sz="1100" dirty="0" smtClean="0"/>
              <a:t>1,731 </a:t>
            </a:r>
            <a:r>
              <a:rPr lang="en-AU" sz="1100" dirty="0"/>
              <a:t>contacts – </a:t>
            </a:r>
            <a:r>
              <a:rPr lang="en-AU" sz="1100" dirty="0" smtClean="0"/>
              <a:t>85</a:t>
            </a:r>
            <a:r>
              <a:rPr lang="en-US" sz="1100" dirty="0" smtClean="0"/>
              <a:t>% </a:t>
            </a:r>
            <a:r>
              <a:rPr lang="en-US" sz="1100" dirty="0"/>
              <a:t>were requests for assistance </a:t>
            </a:r>
            <a:r>
              <a:rPr lang="en-US" sz="1100" dirty="0" smtClean="0"/>
              <a:t>from small and family businesses.</a:t>
            </a:r>
            <a:endParaRPr lang="en-US" sz="1100" dirty="0"/>
          </a:p>
          <a:p>
            <a:pPr marL="171450" lvl="0" indent="-171450">
              <a:spcAft>
                <a:spcPts val="600"/>
              </a:spcAft>
              <a:buFont typeface="Arial" panose="020B0604020202020204" pitchFamily="34" charset="0"/>
              <a:buChar char="•"/>
            </a:pPr>
            <a:r>
              <a:rPr lang="en-US" sz="1100" dirty="0" smtClean="0"/>
              <a:t>101 contacts </a:t>
            </a:r>
            <a:r>
              <a:rPr lang="en-US" sz="1100" dirty="0"/>
              <a:t>relating to the Small Business Concierge Service </a:t>
            </a:r>
            <a:r>
              <a:rPr lang="en-US" sz="1100" dirty="0" smtClean="0"/>
              <a:t>which provides </a:t>
            </a:r>
            <a:r>
              <a:rPr lang="en-US" sz="1100" dirty="0"/>
              <a:t>assistance to small businesses </a:t>
            </a:r>
            <a:r>
              <a:rPr lang="en-US" sz="1100" dirty="0" smtClean="0"/>
              <a:t>that have received </a:t>
            </a:r>
            <a:r>
              <a:rPr lang="en-US" sz="1100" dirty="0"/>
              <a:t>an ATO negative decision letter.</a:t>
            </a:r>
          </a:p>
          <a:p>
            <a:pPr marL="171450" indent="-171450">
              <a:spcAft>
                <a:spcPts val="600"/>
              </a:spcAft>
              <a:buFont typeface="Arial" panose="020B0604020202020204" pitchFamily="34" charset="0"/>
              <a:buChar char="•"/>
            </a:pPr>
            <a:r>
              <a:rPr lang="en-US" sz="1100" dirty="0" smtClean="0"/>
              <a:t>COVID-19 influenced many of the requests for assistance received from small businesses, with concerns about access to government support measures, payment </a:t>
            </a:r>
            <a:r>
              <a:rPr lang="en-US" sz="1100" dirty="0"/>
              <a:t>or contract negotiations for affected </a:t>
            </a:r>
            <a:r>
              <a:rPr lang="en-US" sz="1100" dirty="0" smtClean="0"/>
              <a:t>parties and mental </a:t>
            </a:r>
            <a:r>
              <a:rPr lang="en-US" sz="1100" dirty="0"/>
              <a:t>health issues due to impact of </a:t>
            </a:r>
            <a:r>
              <a:rPr lang="en-US" sz="1100" dirty="0" smtClean="0"/>
              <a:t>COVID-19.</a:t>
            </a:r>
            <a:endParaRPr lang="en-US" sz="1100" dirty="0"/>
          </a:p>
          <a:p>
            <a:pPr marL="171450" lvl="0" indent="-171450">
              <a:spcAft>
                <a:spcPts val="600"/>
              </a:spcAft>
              <a:buFont typeface="Arial" panose="020B0604020202020204" pitchFamily="34" charset="0"/>
              <a:buChar char="•"/>
            </a:pPr>
            <a:r>
              <a:rPr lang="en-US" sz="1100" dirty="0"/>
              <a:t>Main issues – ATO negative decision letter (particularly relating to </a:t>
            </a:r>
            <a:r>
              <a:rPr lang="en-US" sz="1100" dirty="0" smtClean="0"/>
              <a:t>Cash Flow </a:t>
            </a:r>
            <a:r>
              <a:rPr lang="en-US" sz="1100" dirty="0"/>
              <a:t>Boost and </a:t>
            </a:r>
            <a:r>
              <a:rPr lang="en-US" sz="1100" dirty="0" err="1"/>
              <a:t>JobKeeper</a:t>
            </a:r>
            <a:r>
              <a:rPr lang="en-US" sz="1100" dirty="0"/>
              <a:t>), </a:t>
            </a:r>
            <a:r>
              <a:rPr lang="en-US" sz="1100" dirty="0" smtClean="0"/>
              <a:t>Codes (predominantly franchising disputes), payment </a:t>
            </a:r>
            <a:r>
              <a:rPr lang="en-US" sz="1100" dirty="0" smtClean="0"/>
              <a:t>disputes, contract disputes, lease disputes.</a:t>
            </a:r>
            <a:endParaRPr lang="en-US" sz="1100" dirty="0"/>
          </a:p>
        </p:txBody>
      </p:sp>
      <p:sp>
        <p:nvSpPr>
          <p:cNvPr id="9" name="Rectangle 8"/>
          <p:cNvSpPr/>
          <p:nvPr/>
        </p:nvSpPr>
        <p:spPr>
          <a:xfrm>
            <a:off x="539552" y="44624"/>
            <a:ext cx="2504281" cy="492443"/>
          </a:xfrm>
          <a:prstGeom prst="rect">
            <a:avLst/>
          </a:prstGeom>
        </p:spPr>
        <p:txBody>
          <a:bodyPr wrap="square">
            <a:spAutoFit/>
          </a:bodyPr>
          <a:lstStyle/>
          <a:p>
            <a:r>
              <a:rPr lang="en-AU" sz="2600" b="1" dirty="0">
                <a:solidFill>
                  <a:srgbClr val="193264"/>
                </a:solidFill>
              </a:rPr>
              <a:t>Key activities</a:t>
            </a:r>
          </a:p>
        </p:txBody>
      </p:sp>
      <p:sp>
        <p:nvSpPr>
          <p:cNvPr id="4" name="Rounded Rectangle 26"/>
          <p:cNvSpPr/>
          <p:nvPr/>
        </p:nvSpPr>
        <p:spPr>
          <a:xfrm>
            <a:off x="1251876" y="548680"/>
            <a:ext cx="7640604" cy="1387818"/>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pSp>
        <p:nvGrpSpPr>
          <p:cNvPr id="2" name="Group 1"/>
          <p:cNvGrpSpPr/>
          <p:nvPr/>
        </p:nvGrpSpPr>
        <p:grpSpPr>
          <a:xfrm>
            <a:off x="608480" y="568346"/>
            <a:ext cx="430887" cy="1421206"/>
            <a:chOff x="400212" y="995753"/>
            <a:chExt cx="430887" cy="1730081"/>
          </a:xfrm>
        </p:grpSpPr>
        <p:sp>
          <p:nvSpPr>
            <p:cNvPr id="3" name="Rounded Rectangle 21"/>
            <p:cNvSpPr/>
            <p:nvPr/>
          </p:nvSpPr>
          <p:spPr>
            <a:xfrm>
              <a:off x="400212" y="995753"/>
              <a:ext cx="430887" cy="1730081"/>
            </a:xfrm>
            <a:prstGeom prst="roundRect">
              <a:avLst/>
            </a:prstGeom>
            <a:solidFill>
              <a:srgbClr val="AACD72"/>
            </a:solid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8" name="TextBox 13"/>
            <p:cNvSpPr txBox="1"/>
            <p:nvPr/>
          </p:nvSpPr>
          <p:spPr>
            <a:xfrm rot="16200000">
              <a:off x="-203274" y="1709991"/>
              <a:ext cx="1637860" cy="338554"/>
            </a:xfrm>
            <a:prstGeom prst="rect">
              <a:avLst/>
            </a:prstGeom>
            <a:noFill/>
          </p:spPr>
          <p:txBody>
            <a:bodyPr wrap="square" rtlCol="0">
              <a:spAutoFit/>
            </a:bodyPr>
            <a:lstStyle/>
            <a:p>
              <a:pPr algn="ctr"/>
              <a:r>
                <a:rPr lang="en-AU" sz="1600" b="1" dirty="0">
                  <a:solidFill>
                    <a:schemeClr val="bg1"/>
                  </a:solidFill>
                </a:rPr>
                <a:t>OUTREACH</a:t>
              </a:r>
            </a:p>
          </p:txBody>
        </p:sp>
      </p:grpSp>
      <p:sp>
        <p:nvSpPr>
          <p:cNvPr id="22" name="TextBox 31"/>
          <p:cNvSpPr txBox="1"/>
          <p:nvPr/>
        </p:nvSpPr>
        <p:spPr>
          <a:xfrm>
            <a:off x="1368932" y="1988840"/>
            <a:ext cx="7523548" cy="3000821"/>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AU" sz="1100" dirty="0" smtClean="0"/>
              <a:t>Continued </a:t>
            </a:r>
            <a:r>
              <a:rPr lang="en-AU" sz="1100" dirty="0"/>
              <a:t>working with Government to support small business through COVID-19, including issues around coverage and availability of support measures. </a:t>
            </a:r>
          </a:p>
          <a:p>
            <a:pPr marL="171450" lvl="0" indent="-171450">
              <a:spcAft>
                <a:spcPts val="600"/>
              </a:spcAft>
              <a:buFont typeface="Arial" panose="020B0604020202020204" pitchFamily="34" charset="0"/>
              <a:buChar char="•"/>
            </a:pPr>
            <a:r>
              <a:rPr lang="en-AU" sz="1100" dirty="0" smtClean="0"/>
              <a:t>Released </a:t>
            </a:r>
            <a:r>
              <a:rPr lang="en-AU" sz="1100" dirty="0"/>
              <a:t>a report into a tax system that ‘works’ for small businesses, which includes a range of recommendations to make compliance easier.  </a:t>
            </a:r>
          </a:p>
          <a:p>
            <a:pPr marL="171450" lvl="0" indent="-171450">
              <a:spcAft>
                <a:spcPts val="600"/>
              </a:spcAft>
              <a:buFont typeface="Arial" panose="020B0604020202020204" pitchFamily="34" charset="0"/>
              <a:buChar char="•"/>
            </a:pPr>
            <a:r>
              <a:rPr lang="en-AU" sz="1100" dirty="0" smtClean="0"/>
              <a:t>Provided </a:t>
            </a:r>
            <a:r>
              <a:rPr lang="en-AU" sz="1100" dirty="0"/>
              <a:t>ongoing input into the delivery of the Payment Times Reporting Framework. </a:t>
            </a:r>
          </a:p>
          <a:p>
            <a:pPr marL="171450" lvl="0" indent="-171450">
              <a:spcAft>
                <a:spcPts val="600"/>
              </a:spcAft>
              <a:buFont typeface="Arial" panose="020B0604020202020204" pitchFamily="34" charset="0"/>
              <a:buChar char="•"/>
            </a:pPr>
            <a:r>
              <a:rPr lang="en-AU" sz="1100" dirty="0" smtClean="0"/>
              <a:t>Released </a:t>
            </a:r>
            <a:r>
              <a:rPr lang="en-AU" sz="1100" dirty="0"/>
              <a:t>a report on the operations of the Personal Property Securities Register, and how it could be delivered to better support small business use. </a:t>
            </a:r>
          </a:p>
          <a:p>
            <a:pPr marL="171450" lvl="0" indent="-171450">
              <a:spcAft>
                <a:spcPts val="600"/>
              </a:spcAft>
              <a:buFont typeface="Arial" panose="020B0604020202020204" pitchFamily="34" charset="0"/>
              <a:buChar char="•"/>
            </a:pPr>
            <a:r>
              <a:rPr lang="en-AU" sz="1100" dirty="0" smtClean="0"/>
              <a:t>Provided </a:t>
            </a:r>
            <a:r>
              <a:rPr lang="en-AU" sz="1100" dirty="0"/>
              <a:t>continued feedback on franchising reforms and how best to support small businesses operating in this sector. </a:t>
            </a:r>
          </a:p>
          <a:p>
            <a:pPr marL="171450" lvl="0" indent="-171450">
              <a:spcAft>
                <a:spcPts val="600"/>
              </a:spcAft>
              <a:buFont typeface="Arial" panose="020B0604020202020204" pitchFamily="34" charset="0"/>
              <a:buChar char="•"/>
            </a:pPr>
            <a:r>
              <a:rPr lang="en-AU" sz="1100" dirty="0" smtClean="0"/>
              <a:t>Continued </a:t>
            </a:r>
            <a:r>
              <a:rPr lang="en-AU" sz="1100" dirty="0"/>
              <a:t>to field requests for advice and support in relation to inability to secure insurance in certain sectors. </a:t>
            </a:r>
          </a:p>
          <a:p>
            <a:pPr marL="171450" lvl="0" indent="-171450">
              <a:spcAft>
                <a:spcPts val="600"/>
              </a:spcAft>
              <a:buFont typeface="Arial" panose="020B0604020202020204" pitchFamily="34" charset="0"/>
              <a:buChar char="•"/>
            </a:pPr>
            <a:r>
              <a:rPr lang="en-AU" sz="1100" dirty="0" smtClean="0"/>
              <a:t>Consulted </a:t>
            </a:r>
            <a:r>
              <a:rPr lang="en-AU" sz="1100" dirty="0"/>
              <a:t>widely on barriers to small business trade, and on how cost-recovered regulation impacts small businesses differently to their larger counterparts. </a:t>
            </a:r>
          </a:p>
          <a:p>
            <a:pPr marL="171450" lvl="0" indent="-171450">
              <a:spcAft>
                <a:spcPts val="600"/>
              </a:spcAft>
              <a:buFont typeface="Arial" panose="020B0604020202020204" pitchFamily="34" charset="0"/>
              <a:buChar char="•"/>
            </a:pPr>
            <a:r>
              <a:rPr lang="en-AU" sz="1100" dirty="0" smtClean="0"/>
              <a:t>Continued </a:t>
            </a:r>
            <a:r>
              <a:rPr lang="en-AU" sz="1100" dirty="0"/>
              <a:t>work on government procurement activities and how these could better support domestic small businesses. </a:t>
            </a:r>
            <a:endParaRPr lang="en-US" sz="1100" dirty="0"/>
          </a:p>
        </p:txBody>
      </p:sp>
      <p:sp>
        <p:nvSpPr>
          <p:cNvPr id="17" name="Rounded Rectangle 41"/>
          <p:cNvSpPr/>
          <p:nvPr/>
        </p:nvSpPr>
        <p:spPr>
          <a:xfrm>
            <a:off x="1251876" y="1981184"/>
            <a:ext cx="7622515" cy="2949078"/>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pSp>
        <p:nvGrpSpPr>
          <p:cNvPr id="7" name="Group 6"/>
          <p:cNvGrpSpPr/>
          <p:nvPr/>
        </p:nvGrpSpPr>
        <p:grpSpPr>
          <a:xfrm>
            <a:off x="604169" y="2660144"/>
            <a:ext cx="439507" cy="1605365"/>
            <a:chOff x="4733374" y="2303622"/>
            <a:chExt cx="439507" cy="1773450"/>
          </a:xfrm>
        </p:grpSpPr>
        <p:sp>
          <p:nvSpPr>
            <p:cNvPr id="15" name="Rounded Rectangle 38"/>
            <p:cNvSpPr/>
            <p:nvPr/>
          </p:nvSpPr>
          <p:spPr>
            <a:xfrm>
              <a:off x="4733374" y="2327031"/>
              <a:ext cx="439507" cy="1750041"/>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9" name="TextBox 42"/>
            <p:cNvSpPr txBox="1"/>
            <p:nvPr/>
          </p:nvSpPr>
          <p:spPr>
            <a:xfrm rot="16200000">
              <a:off x="4078108" y="3009366"/>
              <a:ext cx="1750041" cy="338554"/>
            </a:xfrm>
            <a:prstGeom prst="rect">
              <a:avLst/>
            </a:prstGeom>
            <a:noFill/>
          </p:spPr>
          <p:txBody>
            <a:bodyPr wrap="square" rtlCol="0">
              <a:spAutoFit/>
            </a:bodyPr>
            <a:lstStyle/>
            <a:p>
              <a:pPr algn="ctr"/>
              <a:r>
                <a:rPr lang="en-AU" sz="1600" b="1" dirty="0">
                  <a:solidFill>
                    <a:schemeClr val="bg1"/>
                  </a:solidFill>
                </a:rPr>
                <a:t>ADVOCACY</a:t>
              </a:r>
            </a:p>
          </p:txBody>
        </p:sp>
      </p:grpSp>
      <p:sp>
        <p:nvSpPr>
          <p:cNvPr id="25" name="Rounded Rectangle 33"/>
          <p:cNvSpPr/>
          <p:nvPr/>
        </p:nvSpPr>
        <p:spPr>
          <a:xfrm>
            <a:off x="1259632" y="5027531"/>
            <a:ext cx="7632848" cy="1713836"/>
          </a:xfrm>
          <a:custGeom>
            <a:avLst/>
            <a:gdLst>
              <a:gd name="connsiteX0" fmla="*/ 0 w 4474047"/>
              <a:gd name="connsiteY0" fmla="*/ 298790 h 1792704"/>
              <a:gd name="connsiteX1" fmla="*/ 298790 w 4474047"/>
              <a:gd name="connsiteY1" fmla="*/ 0 h 1792704"/>
              <a:gd name="connsiteX2" fmla="*/ 4175257 w 4474047"/>
              <a:gd name="connsiteY2" fmla="*/ 0 h 1792704"/>
              <a:gd name="connsiteX3" fmla="*/ 4474047 w 4474047"/>
              <a:gd name="connsiteY3" fmla="*/ 298790 h 1792704"/>
              <a:gd name="connsiteX4" fmla="*/ 4474047 w 4474047"/>
              <a:gd name="connsiteY4" fmla="*/ 1493914 h 1792704"/>
              <a:gd name="connsiteX5" fmla="*/ 4175257 w 4474047"/>
              <a:gd name="connsiteY5" fmla="*/ 1792704 h 1792704"/>
              <a:gd name="connsiteX6" fmla="*/ 298790 w 4474047"/>
              <a:gd name="connsiteY6" fmla="*/ 1792704 h 1792704"/>
              <a:gd name="connsiteX7" fmla="*/ 0 w 4474047"/>
              <a:gd name="connsiteY7" fmla="*/ 1493914 h 1792704"/>
              <a:gd name="connsiteX8" fmla="*/ 0 w 4474047"/>
              <a:gd name="connsiteY8" fmla="*/ 298790 h 1792704"/>
              <a:gd name="connsiteX0" fmla="*/ 0 w 4474047"/>
              <a:gd name="connsiteY0" fmla="*/ 298790 h 1792704"/>
              <a:gd name="connsiteX1" fmla="*/ 298790 w 4474047"/>
              <a:gd name="connsiteY1" fmla="*/ 0 h 1792704"/>
              <a:gd name="connsiteX2" fmla="*/ 4175257 w 4474047"/>
              <a:gd name="connsiteY2" fmla="*/ 0 h 1792704"/>
              <a:gd name="connsiteX3" fmla="*/ 4474047 w 4474047"/>
              <a:gd name="connsiteY3" fmla="*/ 298790 h 1792704"/>
              <a:gd name="connsiteX4" fmla="*/ 4474047 w 4474047"/>
              <a:gd name="connsiteY4" fmla="*/ 1355551 h 1792704"/>
              <a:gd name="connsiteX5" fmla="*/ 4175257 w 4474047"/>
              <a:gd name="connsiteY5" fmla="*/ 1792704 h 1792704"/>
              <a:gd name="connsiteX6" fmla="*/ 298790 w 4474047"/>
              <a:gd name="connsiteY6" fmla="*/ 1792704 h 1792704"/>
              <a:gd name="connsiteX7" fmla="*/ 0 w 4474047"/>
              <a:gd name="connsiteY7" fmla="*/ 1493914 h 1792704"/>
              <a:gd name="connsiteX8" fmla="*/ 0 w 4474047"/>
              <a:gd name="connsiteY8" fmla="*/ 298790 h 1792704"/>
              <a:gd name="connsiteX0" fmla="*/ 0 w 4474047"/>
              <a:gd name="connsiteY0" fmla="*/ 298790 h 1798720"/>
              <a:gd name="connsiteX1" fmla="*/ 298790 w 4474047"/>
              <a:gd name="connsiteY1" fmla="*/ 0 h 1798720"/>
              <a:gd name="connsiteX2" fmla="*/ 4175257 w 4474047"/>
              <a:gd name="connsiteY2" fmla="*/ 0 h 1798720"/>
              <a:gd name="connsiteX3" fmla="*/ 4474047 w 4474047"/>
              <a:gd name="connsiteY3" fmla="*/ 298790 h 1798720"/>
              <a:gd name="connsiteX4" fmla="*/ 4474047 w 4474047"/>
              <a:gd name="connsiteY4" fmla="*/ 1355551 h 1798720"/>
              <a:gd name="connsiteX5" fmla="*/ 3994783 w 4474047"/>
              <a:gd name="connsiteY5" fmla="*/ 1798720 h 1798720"/>
              <a:gd name="connsiteX6" fmla="*/ 298790 w 4474047"/>
              <a:gd name="connsiteY6" fmla="*/ 1792704 h 1798720"/>
              <a:gd name="connsiteX7" fmla="*/ 0 w 4474047"/>
              <a:gd name="connsiteY7" fmla="*/ 1493914 h 1798720"/>
              <a:gd name="connsiteX8" fmla="*/ 0 w 4474047"/>
              <a:gd name="connsiteY8" fmla="*/ 298790 h 1798720"/>
              <a:gd name="connsiteX0" fmla="*/ 0 w 4474047"/>
              <a:gd name="connsiteY0" fmla="*/ 298790 h 1798720"/>
              <a:gd name="connsiteX1" fmla="*/ 298790 w 4474047"/>
              <a:gd name="connsiteY1" fmla="*/ 0 h 1798720"/>
              <a:gd name="connsiteX2" fmla="*/ 4175257 w 4474047"/>
              <a:gd name="connsiteY2" fmla="*/ 0 h 1798720"/>
              <a:gd name="connsiteX3" fmla="*/ 4474047 w 4474047"/>
              <a:gd name="connsiteY3" fmla="*/ 298790 h 1798720"/>
              <a:gd name="connsiteX4" fmla="*/ 4474047 w 4474047"/>
              <a:gd name="connsiteY4" fmla="*/ 1355551 h 1798720"/>
              <a:gd name="connsiteX5" fmla="*/ 4097051 w 4474047"/>
              <a:gd name="connsiteY5" fmla="*/ 1798720 h 1798720"/>
              <a:gd name="connsiteX6" fmla="*/ 298790 w 4474047"/>
              <a:gd name="connsiteY6" fmla="*/ 1792704 h 1798720"/>
              <a:gd name="connsiteX7" fmla="*/ 0 w 4474047"/>
              <a:gd name="connsiteY7" fmla="*/ 1493914 h 1798720"/>
              <a:gd name="connsiteX8" fmla="*/ 0 w 4474047"/>
              <a:gd name="connsiteY8" fmla="*/ 298790 h 1798720"/>
              <a:gd name="connsiteX0" fmla="*/ 0 w 4474047"/>
              <a:gd name="connsiteY0" fmla="*/ 298790 h 1798720"/>
              <a:gd name="connsiteX1" fmla="*/ 298790 w 4474047"/>
              <a:gd name="connsiteY1" fmla="*/ 0 h 1798720"/>
              <a:gd name="connsiteX2" fmla="*/ 4175257 w 4474047"/>
              <a:gd name="connsiteY2" fmla="*/ 0 h 1798720"/>
              <a:gd name="connsiteX3" fmla="*/ 4474047 w 4474047"/>
              <a:gd name="connsiteY3" fmla="*/ 298790 h 1798720"/>
              <a:gd name="connsiteX4" fmla="*/ 4474047 w 4474047"/>
              <a:gd name="connsiteY4" fmla="*/ 1445788 h 1798720"/>
              <a:gd name="connsiteX5" fmla="*/ 4097051 w 4474047"/>
              <a:gd name="connsiteY5" fmla="*/ 1798720 h 1798720"/>
              <a:gd name="connsiteX6" fmla="*/ 298790 w 4474047"/>
              <a:gd name="connsiteY6" fmla="*/ 1792704 h 1798720"/>
              <a:gd name="connsiteX7" fmla="*/ 0 w 4474047"/>
              <a:gd name="connsiteY7" fmla="*/ 1493914 h 1798720"/>
              <a:gd name="connsiteX8" fmla="*/ 0 w 4474047"/>
              <a:gd name="connsiteY8" fmla="*/ 298790 h 17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4047" h="1798720">
                <a:moveTo>
                  <a:pt x="0" y="298790"/>
                </a:moveTo>
                <a:cubicBezTo>
                  <a:pt x="0" y="133773"/>
                  <a:pt x="133773" y="0"/>
                  <a:pt x="298790" y="0"/>
                </a:cubicBezTo>
                <a:lnTo>
                  <a:pt x="4175257" y="0"/>
                </a:lnTo>
                <a:cubicBezTo>
                  <a:pt x="4340274" y="0"/>
                  <a:pt x="4474047" y="133773"/>
                  <a:pt x="4474047" y="298790"/>
                </a:cubicBezTo>
                <a:lnTo>
                  <a:pt x="4474047" y="1445788"/>
                </a:lnTo>
                <a:cubicBezTo>
                  <a:pt x="4474047" y="1610805"/>
                  <a:pt x="4262068" y="1798720"/>
                  <a:pt x="4097051" y="1798720"/>
                </a:cubicBezTo>
                <a:lnTo>
                  <a:pt x="298790" y="1792704"/>
                </a:lnTo>
                <a:cubicBezTo>
                  <a:pt x="133773" y="1792704"/>
                  <a:pt x="0" y="1658931"/>
                  <a:pt x="0" y="1493914"/>
                </a:cubicBezTo>
                <a:lnTo>
                  <a:pt x="0" y="298790"/>
                </a:lnTo>
                <a:close/>
              </a:path>
            </a:pathLst>
          </a:cu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pSp>
        <p:nvGrpSpPr>
          <p:cNvPr id="5" name="Group 4"/>
          <p:cNvGrpSpPr/>
          <p:nvPr/>
        </p:nvGrpSpPr>
        <p:grpSpPr>
          <a:xfrm>
            <a:off x="608480" y="5012559"/>
            <a:ext cx="453287" cy="1456453"/>
            <a:chOff x="4729991" y="4162239"/>
            <a:chExt cx="453287" cy="2151989"/>
          </a:xfrm>
        </p:grpSpPr>
        <p:sp>
          <p:nvSpPr>
            <p:cNvPr id="24" name="Rounded Rectangle 32"/>
            <p:cNvSpPr/>
            <p:nvPr/>
          </p:nvSpPr>
          <p:spPr>
            <a:xfrm>
              <a:off x="4729991" y="4162239"/>
              <a:ext cx="453287" cy="2151989"/>
            </a:xfrm>
            <a:prstGeom prst="roundRect">
              <a:avLst/>
            </a:prstGeom>
            <a:solidFill>
              <a:srgbClr val="193264"/>
            </a:solid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26" name="TextBox 35"/>
            <p:cNvSpPr txBox="1"/>
            <p:nvPr/>
          </p:nvSpPr>
          <p:spPr>
            <a:xfrm rot="16200000">
              <a:off x="3931355" y="5105414"/>
              <a:ext cx="2050556" cy="318924"/>
            </a:xfrm>
            <a:prstGeom prst="rect">
              <a:avLst/>
            </a:prstGeom>
            <a:noFill/>
          </p:spPr>
          <p:txBody>
            <a:bodyPr wrap="square" lIns="36000" tIns="36000" rIns="36000" bIns="36000" rtlCol="0">
              <a:spAutoFit/>
            </a:bodyPr>
            <a:lstStyle/>
            <a:p>
              <a:pPr algn="ctr"/>
              <a:r>
                <a:rPr lang="en-AU" sz="1600" b="1" dirty="0">
                  <a:solidFill>
                    <a:schemeClr val="bg1"/>
                  </a:solidFill>
                </a:rPr>
                <a:t>ASSISTANCE</a:t>
              </a:r>
            </a:p>
          </p:txBody>
        </p:sp>
      </p:grpSp>
      <p:sp>
        <p:nvSpPr>
          <p:cNvPr id="38" name="Rectangle 37"/>
          <p:cNvSpPr/>
          <p:nvPr/>
        </p:nvSpPr>
        <p:spPr>
          <a:xfrm>
            <a:off x="2497932" y="1988840"/>
            <a:ext cx="2160000" cy="246221"/>
          </a:xfrm>
          <a:prstGeom prst="rect">
            <a:avLst/>
          </a:prstGeom>
        </p:spPr>
        <p:txBody>
          <a:bodyPr wrap="square">
            <a:spAutoFit/>
          </a:bodyPr>
          <a:lstStyle/>
          <a:p>
            <a:r>
              <a:rPr lang="en-AU" sz="1000" dirty="0"/>
              <a:t> </a:t>
            </a:r>
            <a:endParaRPr lang="en-US" sz="1000" dirty="0"/>
          </a:p>
        </p:txBody>
      </p:sp>
      <p:sp>
        <p:nvSpPr>
          <p:cNvPr id="6" name="Rectangle 3"/>
          <p:cNvSpPr/>
          <p:nvPr/>
        </p:nvSpPr>
        <p:spPr>
          <a:xfrm>
            <a:off x="1381354" y="588511"/>
            <a:ext cx="7532592" cy="1261884"/>
          </a:xfrm>
          <a:prstGeom prst="rect">
            <a:avLst/>
          </a:prstGeom>
        </p:spPr>
        <p:txBody>
          <a:bodyPr wrap="square">
            <a:spAutoFit/>
          </a:bodyPr>
          <a:lstStyle/>
          <a:p>
            <a:pPr marL="171450" indent="-171450">
              <a:spcAft>
                <a:spcPts val="600"/>
              </a:spcAft>
              <a:buFont typeface="Arial" panose="020B0604020202020204" pitchFamily="34" charset="0"/>
              <a:buChar char="•"/>
            </a:pPr>
            <a:r>
              <a:rPr lang="en-US" sz="1100" dirty="0"/>
              <a:t>Major media </a:t>
            </a:r>
            <a:r>
              <a:rPr lang="en-US" sz="1100" dirty="0" smtClean="0"/>
              <a:t>appearances and mentions: </a:t>
            </a:r>
            <a:r>
              <a:rPr lang="en-AU" sz="1100" dirty="0"/>
              <a:t>The Australian, AFR, Sky News, </a:t>
            </a:r>
            <a:r>
              <a:rPr lang="en-AU" sz="1100" dirty="0" err="1"/>
              <a:t>SmartCompany</a:t>
            </a:r>
            <a:r>
              <a:rPr lang="en-AU" sz="1100" dirty="0"/>
              <a:t>, 2GB, 3AW, Money News with Brooke Corte</a:t>
            </a:r>
            <a:r>
              <a:rPr lang="en-AU" sz="1100" dirty="0" smtClean="0"/>
              <a:t>.</a:t>
            </a:r>
          </a:p>
          <a:p>
            <a:pPr marL="171450" indent="-171450">
              <a:spcAft>
                <a:spcPts val="600"/>
              </a:spcAft>
              <a:buFont typeface="Arial" panose="020B0604020202020204" pitchFamily="34" charset="0"/>
              <a:buChar char="•"/>
            </a:pPr>
            <a:r>
              <a:rPr lang="en-US" sz="1100" dirty="0" smtClean="0"/>
              <a:t>Key </a:t>
            </a:r>
            <a:r>
              <a:rPr lang="en-US" sz="1100" dirty="0"/>
              <a:t>media topics: </a:t>
            </a:r>
            <a:r>
              <a:rPr lang="en-AU" sz="1100" dirty="0"/>
              <a:t>PPSR, tax, succession planning, access to finance, digitisation, franchising reforms, mental health, My Business Health, New Access for Small Business Owners </a:t>
            </a:r>
            <a:r>
              <a:rPr lang="en-AU" sz="1100" dirty="0" smtClean="0"/>
              <a:t>program and COVID support and recovery.</a:t>
            </a:r>
          </a:p>
          <a:p>
            <a:pPr marL="171450" indent="-171450">
              <a:spcAft>
                <a:spcPts val="600"/>
              </a:spcAft>
              <a:buFont typeface="Arial" panose="020B0604020202020204" pitchFamily="34" charset="0"/>
              <a:buChar char="•"/>
            </a:pPr>
            <a:r>
              <a:rPr lang="en-US" sz="1100" dirty="0" smtClean="0"/>
              <a:t>Events</a:t>
            </a:r>
            <a:r>
              <a:rPr lang="en-US" sz="1100" dirty="0"/>
              <a:t>: The Ombudsman participated </a:t>
            </a:r>
            <a:r>
              <a:rPr lang="en-US" sz="1100" dirty="0" smtClean="0"/>
              <a:t>in 11 webinars/events, </a:t>
            </a:r>
            <a:r>
              <a:rPr lang="en-US" sz="1100" dirty="0"/>
              <a:t>including </a:t>
            </a:r>
            <a:r>
              <a:rPr lang="en-US" sz="1100" dirty="0" smtClean="0"/>
              <a:t>the Small Business Champion Awards, AFR Banking Summit and Australian Credit Forum.</a:t>
            </a:r>
            <a:endParaRPr lang="en-US" sz="1100" dirty="0"/>
          </a:p>
        </p:txBody>
      </p:sp>
      <p:sp>
        <p:nvSpPr>
          <p:cNvPr id="21" name="TextBox 20"/>
          <p:cNvSpPr txBox="1"/>
          <p:nvPr/>
        </p:nvSpPr>
        <p:spPr>
          <a:xfrm>
            <a:off x="8676456" y="6660307"/>
            <a:ext cx="467544" cy="200055"/>
          </a:xfrm>
          <a:prstGeom prst="rect">
            <a:avLst/>
          </a:prstGeom>
          <a:noFill/>
        </p:spPr>
        <p:txBody>
          <a:bodyPr wrap="square" rtlCol="0">
            <a:spAutoFit/>
          </a:bodyPr>
          <a:lstStyle/>
          <a:p>
            <a:pPr algn="ctr"/>
            <a:r>
              <a:rPr lang="en-AU" sz="700" dirty="0"/>
              <a:t>4</a:t>
            </a:r>
          </a:p>
        </p:txBody>
      </p:sp>
    </p:spTree>
    <p:extLst>
      <p:ext uri="{BB962C8B-B14F-4D97-AF65-F5344CB8AC3E}">
        <p14:creationId xmlns:p14="http://schemas.microsoft.com/office/powerpoint/2010/main" val="3883762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251520" y="4471061"/>
            <a:ext cx="8621589" cy="219569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32" name="Textfeld 287"/>
          <p:cNvSpPr txBox="1"/>
          <p:nvPr/>
        </p:nvSpPr>
        <p:spPr bwMode="gray">
          <a:xfrm>
            <a:off x="6032959" y="4698762"/>
            <a:ext cx="1803367" cy="892552"/>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900" dirty="0">
                <a:solidFill>
                  <a:srgbClr val="193264"/>
                </a:solidFill>
              </a:rPr>
              <a:t>Ombudsman</a:t>
            </a:r>
          </a:p>
          <a:p>
            <a:pPr algn="ctr"/>
            <a:r>
              <a:rPr lang="en-US" sz="900" dirty="0" smtClean="0">
                <a:solidFill>
                  <a:srgbClr val="193264"/>
                </a:solidFill>
              </a:rPr>
              <a:t>2,023 followers (Kate)</a:t>
            </a:r>
          </a:p>
          <a:p>
            <a:pPr algn="ctr"/>
            <a:r>
              <a:rPr lang="en-US" sz="900" dirty="0" smtClean="0">
                <a:solidFill>
                  <a:srgbClr val="193264"/>
                </a:solidFill>
              </a:rPr>
              <a:t>7,433 followers (Bruce) </a:t>
            </a:r>
          </a:p>
          <a:p>
            <a:pPr algn="ctr"/>
            <a:r>
              <a:rPr lang="en-US" sz="900" dirty="0" smtClean="0">
                <a:solidFill>
                  <a:srgbClr val="193264"/>
                </a:solidFill>
              </a:rPr>
              <a:t>53 </a:t>
            </a:r>
            <a:r>
              <a:rPr lang="en-US" sz="900" dirty="0">
                <a:solidFill>
                  <a:srgbClr val="193264"/>
                </a:solidFill>
              </a:rPr>
              <a:t>tweets</a:t>
            </a:r>
          </a:p>
          <a:p>
            <a:pPr algn="ctr"/>
            <a:endParaRPr lang="en-US" sz="400" dirty="0">
              <a:solidFill>
                <a:srgbClr val="193264"/>
              </a:solidFill>
            </a:endParaRPr>
          </a:p>
          <a:p>
            <a:pPr algn="ctr"/>
            <a:r>
              <a:rPr lang="en-US" sz="900" dirty="0">
                <a:solidFill>
                  <a:srgbClr val="193264"/>
                </a:solidFill>
              </a:rPr>
              <a:t>ASBFEO</a:t>
            </a:r>
          </a:p>
          <a:p>
            <a:pPr algn="ctr"/>
            <a:r>
              <a:rPr lang="en-US" sz="900" dirty="0" smtClean="0">
                <a:solidFill>
                  <a:srgbClr val="193264"/>
                </a:solidFill>
              </a:rPr>
              <a:t>2,002 </a:t>
            </a:r>
            <a:r>
              <a:rPr lang="en-US" sz="900" dirty="0">
                <a:solidFill>
                  <a:srgbClr val="193264"/>
                </a:solidFill>
              </a:rPr>
              <a:t>followers | </a:t>
            </a:r>
            <a:r>
              <a:rPr lang="en-US" sz="900" dirty="0" smtClean="0">
                <a:solidFill>
                  <a:srgbClr val="193264"/>
                </a:solidFill>
              </a:rPr>
              <a:t>63 </a:t>
            </a:r>
            <a:r>
              <a:rPr lang="en-US" sz="900" dirty="0">
                <a:solidFill>
                  <a:srgbClr val="193264"/>
                </a:solidFill>
              </a:rPr>
              <a:t>tweets</a:t>
            </a:r>
          </a:p>
        </p:txBody>
      </p:sp>
      <p:sp>
        <p:nvSpPr>
          <p:cNvPr id="3" name="TextBox 2"/>
          <p:cNvSpPr txBox="1"/>
          <p:nvPr/>
        </p:nvSpPr>
        <p:spPr>
          <a:xfrm>
            <a:off x="268018" y="114135"/>
            <a:ext cx="8658708" cy="492443"/>
          </a:xfrm>
          <a:prstGeom prst="rect">
            <a:avLst/>
          </a:prstGeom>
          <a:noFill/>
          <a:ln>
            <a:noFill/>
          </a:ln>
        </p:spPr>
        <p:txBody>
          <a:bodyPr wrap="square" rtlCol="0">
            <a:spAutoFit/>
          </a:bodyPr>
          <a:lstStyle/>
          <a:p>
            <a:r>
              <a:rPr lang="en-AU" sz="2600" b="1" dirty="0">
                <a:solidFill>
                  <a:srgbClr val="193264"/>
                </a:solidFill>
                <a:latin typeface="Arial" panose="020B0604020202020204" pitchFamily="34" charset="0"/>
                <a:cs typeface="Arial" panose="020B0604020202020204" pitchFamily="34" charset="0"/>
              </a:rPr>
              <a:t>Outreach: </a:t>
            </a:r>
            <a:r>
              <a:rPr lang="en-US" sz="2400" b="1" dirty="0">
                <a:solidFill>
                  <a:srgbClr val="193264"/>
                </a:solidFill>
                <a:latin typeface="Arial" panose="020B0604020202020204" pitchFamily="34" charset="0"/>
                <a:cs typeface="Arial" panose="020B0604020202020204" pitchFamily="34" charset="0"/>
              </a:rPr>
              <a:t>communications and stakeholder engagement</a:t>
            </a:r>
          </a:p>
        </p:txBody>
      </p:sp>
      <p:sp>
        <p:nvSpPr>
          <p:cNvPr id="41" name="Rectangle 40"/>
          <p:cNvSpPr/>
          <p:nvPr/>
        </p:nvSpPr>
        <p:spPr>
          <a:xfrm>
            <a:off x="187217" y="620688"/>
            <a:ext cx="8564576" cy="3754874"/>
          </a:xfrm>
          <a:prstGeom prst="rect">
            <a:avLst/>
          </a:prstGeom>
        </p:spPr>
        <p:txBody>
          <a:bodyPr wrap="square">
            <a:spAutoFit/>
          </a:bodyPr>
          <a:lstStyle/>
          <a:p>
            <a:pPr marL="171450" lvl="0" indent="-171450">
              <a:spcAft>
                <a:spcPts val="800"/>
              </a:spcAft>
              <a:buFont typeface="Arial" panose="020B0604020202020204" pitchFamily="34" charset="0"/>
              <a:buChar char="•"/>
            </a:pPr>
            <a:r>
              <a:rPr lang="en-US" sz="1100" dirty="0"/>
              <a:t>Representing Australia’s small and family businesses, the Ombudsman attended </a:t>
            </a:r>
            <a:r>
              <a:rPr lang="en-US" sz="1100" dirty="0" smtClean="0"/>
              <a:t>27 </a:t>
            </a:r>
            <a:r>
              <a:rPr lang="en-US" sz="1100" dirty="0"/>
              <a:t>meetings with government and engaged with </a:t>
            </a:r>
            <a:r>
              <a:rPr lang="en-US" sz="1100" dirty="0" smtClean="0"/>
              <a:t>60 </a:t>
            </a:r>
            <a:r>
              <a:rPr lang="en-US" sz="1100" dirty="0"/>
              <a:t>key external stakeholders</a:t>
            </a:r>
            <a:r>
              <a:rPr lang="en-US" sz="1100" dirty="0" smtClean="0"/>
              <a:t>.</a:t>
            </a:r>
          </a:p>
          <a:p>
            <a:pPr marL="171450" lvl="0" indent="-171450">
              <a:spcAft>
                <a:spcPts val="800"/>
              </a:spcAft>
              <a:buFont typeface="Arial" panose="020B0604020202020204" pitchFamily="34" charset="0"/>
              <a:buChar char="•"/>
            </a:pPr>
            <a:r>
              <a:rPr lang="en-AU" sz="1100" dirty="0" smtClean="0"/>
              <a:t>Ran a campaign </a:t>
            </a:r>
            <a:r>
              <a:rPr lang="en-AU" sz="1100" dirty="0"/>
              <a:t>to introduce and welcome new Ombudsman Bruce Billson.</a:t>
            </a:r>
            <a:endParaRPr lang="en-US" sz="1100" dirty="0" smtClean="0"/>
          </a:p>
          <a:p>
            <a:pPr marL="171450" lvl="0" indent="-171450">
              <a:spcAft>
                <a:spcPts val="800"/>
              </a:spcAft>
              <a:buFont typeface="Arial" panose="020B0604020202020204" pitchFamily="34" charset="0"/>
              <a:buChar char="•"/>
            </a:pPr>
            <a:r>
              <a:rPr lang="en-US" sz="1100" dirty="0" smtClean="0"/>
              <a:t>Continued a national media and marketing campaign to promote the office’s role in providing assistance to those in dispute under the Horticulture, Dairy, Oil and Franchising Codes of Conduct. The office has placed ads in Australian Fruit Grower magazine, Citrus News magazine, Vegetables Australia, Fruit and Vegetable News and The Australian </a:t>
            </a:r>
            <a:br>
              <a:rPr lang="en-US" sz="1100" dirty="0" smtClean="0"/>
            </a:br>
            <a:r>
              <a:rPr lang="en-US" sz="1100" dirty="0" smtClean="0"/>
              <a:t>Dairy Farmer. The social media campaign has attracted over 162,547 views and </a:t>
            </a:r>
            <a:br>
              <a:rPr lang="en-US" sz="1100" dirty="0" smtClean="0"/>
            </a:br>
            <a:r>
              <a:rPr lang="en-US" sz="1100" dirty="0" smtClean="0"/>
              <a:t>resulted in more than 7,180 clicks for more information.</a:t>
            </a:r>
            <a:endParaRPr lang="en-US" sz="1100" dirty="0"/>
          </a:p>
          <a:p>
            <a:pPr marL="171450" indent="-171450">
              <a:spcAft>
                <a:spcPts val="800"/>
              </a:spcAft>
              <a:buFont typeface="Arial" panose="020B0604020202020204" pitchFamily="34" charset="0"/>
              <a:buChar char="•"/>
            </a:pPr>
            <a:r>
              <a:rPr lang="en-US" sz="1100" dirty="0"/>
              <a:t>The Ombudsman participated in </a:t>
            </a:r>
            <a:r>
              <a:rPr lang="en-US" sz="1100" dirty="0" smtClean="0"/>
              <a:t>76 </a:t>
            </a:r>
            <a:r>
              <a:rPr lang="en-US" sz="1100" dirty="0"/>
              <a:t>media interviews, which resulted in </a:t>
            </a:r>
            <a:r>
              <a:rPr lang="en-US" sz="1100" dirty="0" smtClean="0"/>
              <a:t>1,507 </a:t>
            </a:r>
            <a:r>
              <a:rPr lang="en-US" sz="1100" dirty="0"/>
              <a:t>media </a:t>
            </a:r>
            <a:r>
              <a:rPr lang="en-US" sz="1100" dirty="0" smtClean="0"/>
              <a:t/>
            </a:r>
            <a:br>
              <a:rPr lang="en-US" sz="1100" dirty="0" smtClean="0"/>
            </a:br>
            <a:r>
              <a:rPr lang="en-US" sz="1100" dirty="0" smtClean="0"/>
              <a:t>mentions across </a:t>
            </a:r>
            <a:r>
              <a:rPr lang="en-US" sz="1100" dirty="0"/>
              <a:t>TV, radio, print and </a:t>
            </a:r>
            <a:r>
              <a:rPr lang="en-US" sz="1100" dirty="0" smtClean="0"/>
              <a:t>online.</a:t>
            </a:r>
          </a:p>
          <a:p>
            <a:pPr marL="171450" indent="-171450">
              <a:spcAft>
                <a:spcPts val="800"/>
              </a:spcAft>
              <a:buFont typeface="Arial" panose="020B0604020202020204" pitchFamily="34" charset="0"/>
              <a:buChar char="•"/>
            </a:pPr>
            <a:r>
              <a:rPr lang="en-US" sz="1100" dirty="0" smtClean="0"/>
              <a:t>Three </a:t>
            </a:r>
            <a:r>
              <a:rPr lang="en-US" sz="1100" dirty="0"/>
              <a:t>opinion </a:t>
            </a:r>
            <a:r>
              <a:rPr lang="en-US" sz="1100" dirty="0" smtClean="0"/>
              <a:t>pieces</a:t>
            </a:r>
            <a:r>
              <a:rPr lang="en-US" sz="1100" dirty="0"/>
              <a:t> </a:t>
            </a:r>
            <a:r>
              <a:rPr lang="en-US" sz="1100" dirty="0" smtClean="0"/>
              <a:t>were published on LinkedI</a:t>
            </a:r>
            <a:r>
              <a:rPr lang="en-US" sz="1100" dirty="0"/>
              <a:t>n</a:t>
            </a:r>
            <a:r>
              <a:rPr lang="en-US" sz="1100" dirty="0" smtClean="0"/>
              <a:t>. Five </a:t>
            </a:r>
            <a:r>
              <a:rPr lang="en-US" sz="1100" dirty="0"/>
              <a:t>videos were </a:t>
            </a:r>
            <a:r>
              <a:rPr lang="en-US" sz="1100" dirty="0" smtClean="0"/>
              <a:t>published on </a:t>
            </a:r>
            <a:br>
              <a:rPr lang="en-US" sz="1100" dirty="0" smtClean="0"/>
            </a:br>
            <a:r>
              <a:rPr lang="en-US" sz="1100" dirty="0" smtClean="0"/>
              <a:t>YouTube.</a:t>
            </a:r>
            <a:endParaRPr lang="en-US" sz="1100" dirty="0"/>
          </a:p>
          <a:p>
            <a:pPr marL="171450" lvl="0" indent="-171450">
              <a:spcAft>
                <a:spcPts val="800"/>
              </a:spcAft>
              <a:buFont typeface="Arial" panose="020B0604020202020204" pitchFamily="34" charset="0"/>
              <a:buChar char="•"/>
            </a:pPr>
            <a:r>
              <a:rPr lang="en-US" sz="1100" dirty="0" smtClean="0"/>
              <a:t>Appeared </a:t>
            </a:r>
            <a:r>
              <a:rPr lang="en-US" sz="1100" dirty="0"/>
              <a:t>in </a:t>
            </a:r>
            <a:r>
              <a:rPr lang="en-AU" sz="1100" dirty="0"/>
              <a:t>The Australian, AFR, Sky News, </a:t>
            </a:r>
            <a:r>
              <a:rPr lang="en-AU" sz="1100" dirty="0" err="1"/>
              <a:t>SmartCompany</a:t>
            </a:r>
            <a:r>
              <a:rPr lang="en-AU" sz="1100" dirty="0"/>
              <a:t>, 2GB, 3AW, Money </a:t>
            </a:r>
            <a:r>
              <a:rPr lang="en-AU" sz="1100" dirty="0" smtClean="0"/>
              <a:t/>
            </a:r>
            <a:br>
              <a:rPr lang="en-AU" sz="1100" dirty="0" smtClean="0"/>
            </a:br>
            <a:r>
              <a:rPr lang="en-AU" sz="1100" dirty="0" smtClean="0"/>
              <a:t>News </a:t>
            </a:r>
            <a:r>
              <a:rPr lang="en-AU" sz="1100" dirty="0"/>
              <a:t>with Brooke Corte</a:t>
            </a:r>
            <a:r>
              <a:rPr lang="en-AU" sz="1100" dirty="0" smtClean="0"/>
              <a:t>.</a:t>
            </a:r>
          </a:p>
          <a:p>
            <a:pPr marL="171450" lvl="0" indent="-171450">
              <a:spcAft>
                <a:spcPts val="800"/>
              </a:spcAft>
              <a:buFont typeface="Arial" panose="020B0604020202020204" pitchFamily="34" charset="0"/>
              <a:buChar char="•"/>
            </a:pPr>
            <a:r>
              <a:rPr lang="en-US" sz="1100" dirty="0" smtClean="0"/>
              <a:t>Launched the redeveloped My </a:t>
            </a:r>
            <a:r>
              <a:rPr lang="en-US" sz="1100" dirty="0"/>
              <a:t>Business Health </a:t>
            </a:r>
            <a:r>
              <a:rPr lang="en-US" sz="1100" dirty="0" smtClean="0"/>
              <a:t>portal which provides a better user </a:t>
            </a:r>
            <a:br>
              <a:rPr lang="en-US" sz="1100" dirty="0" smtClean="0"/>
            </a:br>
            <a:r>
              <a:rPr lang="en-US" sz="1100" dirty="0" smtClean="0"/>
              <a:t>experience for small and family businesses and a direct link to Beyond Blue’s </a:t>
            </a:r>
            <a:br>
              <a:rPr lang="en-US" sz="1100" dirty="0" smtClean="0"/>
            </a:br>
            <a:r>
              <a:rPr lang="en-US" sz="1100" i="1" dirty="0" err="1" smtClean="0"/>
              <a:t>NewAccess</a:t>
            </a:r>
            <a:r>
              <a:rPr lang="en-US" sz="1100" i="1" dirty="0" smtClean="0"/>
              <a:t> for Small Business Owners </a:t>
            </a:r>
            <a:r>
              <a:rPr lang="en-US" sz="1100" dirty="0" smtClean="0"/>
              <a:t>program. During </a:t>
            </a:r>
            <a:r>
              <a:rPr lang="en-US" sz="1100" dirty="0"/>
              <a:t>this reporting period there were </a:t>
            </a:r>
            <a:r>
              <a:rPr lang="en-US" sz="1100" dirty="0" smtClean="0"/>
              <a:t/>
            </a:r>
            <a:br>
              <a:rPr lang="en-US" sz="1100" dirty="0" smtClean="0"/>
            </a:br>
            <a:r>
              <a:rPr lang="en-US" sz="1100" dirty="0" smtClean="0"/>
              <a:t>12,657 </a:t>
            </a:r>
            <a:r>
              <a:rPr lang="en-US" sz="1100" dirty="0"/>
              <a:t>visits to the </a:t>
            </a:r>
            <a:r>
              <a:rPr lang="en-US" sz="1100" dirty="0" smtClean="0"/>
              <a:t>portal</a:t>
            </a:r>
            <a:r>
              <a:rPr lang="en-US" sz="1100" dirty="0"/>
              <a:t>.</a:t>
            </a:r>
            <a:endParaRPr lang="en-AU" sz="1100" dirty="0"/>
          </a:p>
        </p:txBody>
      </p:sp>
      <p:sp>
        <p:nvSpPr>
          <p:cNvPr id="30" name="Textfeld 307"/>
          <p:cNvSpPr txBox="1"/>
          <p:nvPr/>
        </p:nvSpPr>
        <p:spPr bwMode="gray">
          <a:xfrm>
            <a:off x="2996698" y="4573730"/>
            <a:ext cx="3168352" cy="184666"/>
          </a:xfrm>
          <a:prstGeom prst="rect">
            <a:avLst/>
          </a:prstGeom>
          <a:noFill/>
        </p:spPr>
        <p:txBody>
          <a:bodyPr wrap="square" lIns="0" tIns="0" rIns="0" bIns="0" rtlCol="0" anchor="t" anchorCtr="0">
            <a:spAutoFit/>
          </a:bodyPr>
          <a:lstStyle>
            <a:defPPr>
              <a:defRPr lang="de-DE"/>
            </a:defPPr>
            <a:lvl1pPr lvl="0" algn="ctr">
              <a:spcAft>
                <a:spcPts val="600"/>
              </a:spcAft>
              <a:defRPr sz="1200">
                <a:solidFill>
                  <a:prstClr val="black"/>
                </a:solidFill>
              </a:defRPr>
            </a:lvl1pPr>
          </a:lstStyle>
          <a:p>
            <a:pPr>
              <a:spcAft>
                <a:spcPts val="0"/>
              </a:spcAft>
            </a:pPr>
            <a:r>
              <a:rPr lang="en-US" b="1" dirty="0">
                <a:solidFill>
                  <a:srgbClr val="193264"/>
                </a:solidFill>
              </a:rPr>
              <a:t>Traditional and Social Media</a:t>
            </a:r>
            <a:endParaRPr lang="de-DE" b="1" noProof="1">
              <a:solidFill>
                <a:srgbClr val="193264"/>
              </a:solidFill>
            </a:endParaRPr>
          </a:p>
        </p:txBody>
      </p:sp>
      <p:sp>
        <p:nvSpPr>
          <p:cNvPr id="57" name="TextBox 56"/>
          <p:cNvSpPr txBox="1"/>
          <p:nvPr/>
        </p:nvSpPr>
        <p:spPr>
          <a:xfrm>
            <a:off x="8676456" y="6657945"/>
            <a:ext cx="467544" cy="200055"/>
          </a:xfrm>
          <a:prstGeom prst="rect">
            <a:avLst/>
          </a:prstGeom>
          <a:noFill/>
        </p:spPr>
        <p:txBody>
          <a:bodyPr wrap="square" rtlCol="0">
            <a:spAutoFit/>
          </a:bodyPr>
          <a:lstStyle/>
          <a:p>
            <a:pPr algn="ctr"/>
            <a:fld id="{F4F9E115-A8E6-48A3-846B-441DD4FBC079}" type="slidenum">
              <a:rPr lang="en-AU" sz="700" dirty="0"/>
              <a:t>4</a:t>
            </a:fld>
            <a:endParaRPr lang="en-AU" sz="1050" dirty="0"/>
          </a:p>
        </p:txBody>
      </p:sp>
      <p:sp>
        <p:nvSpPr>
          <p:cNvPr id="16" name="Rectangle 15"/>
          <p:cNvSpPr/>
          <p:nvPr/>
        </p:nvSpPr>
        <p:spPr>
          <a:xfrm>
            <a:off x="2412947" y="4915256"/>
            <a:ext cx="1044000" cy="553998"/>
          </a:xfrm>
          <a:prstGeom prst="rect">
            <a:avLst/>
          </a:prstGeom>
        </p:spPr>
        <p:txBody>
          <a:bodyPr wrap="square">
            <a:spAutoFit/>
          </a:bodyPr>
          <a:lstStyle/>
          <a:p>
            <a:pPr algn="ctr"/>
            <a:r>
              <a:rPr lang="en-US" sz="1000" b="1" dirty="0" smtClean="0">
                <a:solidFill>
                  <a:srgbClr val="193264"/>
                </a:solidFill>
              </a:rPr>
              <a:t>3,069 </a:t>
            </a:r>
            <a:r>
              <a:rPr lang="en-US" sz="1000" b="1" dirty="0">
                <a:solidFill>
                  <a:srgbClr val="193264"/>
                </a:solidFill>
              </a:rPr>
              <a:t>newsletter subscribers</a:t>
            </a:r>
            <a:endParaRPr lang="en-AU" sz="1000" b="1" dirty="0">
              <a:solidFill>
                <a:srgbClr val="193264"/>
              </a:solidFill>
            </a:endParaRPr>
          </a:p>
        </p:txBody>
      </p:sp>
      <p:sp>
        <p:nvSpPr>
          <p:cNvPr id="12" name="Rectangle 11"/>
          <p:cNvSpPr/>
          <p:nvPr/>
        </p:nvSpPr>
        <p:spPr>
          <a:xfrm>
            <a:off x="871699" y="4966380"/>
            <a:ext cx="1060029" cy="400110"/>
          </a:xfrm>
          <a:prstGeom prst="rect">
            <a:avLst/>
          </a:prstGeom>
        </p:spPr>
        <p:txBody>
          <a:bodyPr wrap="square">
            <a:spAutoFit/>
          </a:bodyPr>
          <a:lstStyle/>
          <a:p>
            <a:pPr algn="ctr"/>
            <a:r>
              <a:rPr lang="en-AU" sz="1000" b="1" dirty="0" smtClean="0">
                <a:solidFill>
                  <a:srgbClr val="193264"/>
                </a:solidFill>
              </a:rPr>
              <a:t>24 </a:t>
            </a:r>
            <a:r>
              <a:rPr lang="en-AU" sz="1000" b="1" dirty="0">
                <a:solidFill>
                  <a:srgbClr val="193264"/>
                </a:solidFill>
              </a:rPr>
              <a:t>media releases</a:t>
            </a:r>
          </a:p>
        </p:txBody>
      </p:sp>
      <p:sp>
        <p:nvSpPr>
          <p:cNvPr id="33" name="Rectangle 32"/>
          <p:cNvSpPr/>
          <p:nvPr/>
        </p:nvSpPr>
        <p:spPr>
          <a:xfrm>
            <a:off x="2432027" y="5906768"/>
            <a:ext cx="1122574" cy="415498"/>
          </a:xfrm>
          <a:prstGeom prst="rect">
            <a:avLst/>
          </a:prstGeom>
        </p:spPr>
        <p:txBody>
          <a:bodyPr wrap="square">
            <a:spAutoFit/>
          </a:bodyPr>
          <a:lstStyle/>
          <a:p>
            <a:pPr algn="ctr"/>
            <a:r>
              <a:rPr lang="en-AU" sz="1050" b="1" dirty="0" smtClean="0">
                <a:solidFill>
                  <a:srgbClr val="193264"/>
                </a:solidFill>
              </a:rPr>
              <a:t>79,759 </a:t>
            </a:r>
            <a:r>
              <a:rPr lang="en-AU" sz="1050" b="1" dirty="0">
                <a:solidFill>
                  <a:srgbClr val="193264"/>
                </a:solidFill>
              </a:rPr>
              <a:t>visits to website</a:t>
            </a:r>
            <a:endParaRPr lang="en-US" sz="1050" b="1" dirty="0">
              <a:solidFill>
                <a:srgbClr val="193264"/>
              </a:solidFill>
            </a:endParaRPr>
          </a:p>
        </p:txBody>
      </p:sp>
      <p:sp>
        <p:nvSpPr>
          <p:cNvPr id="52" name="Rectangle 51"/>
          <p:cNvSpPr/>
          <p:nvPr/>
        </p:nvSpPr>
        <p:spPr>
          <a:xfrm>
            <a:off x="950704" y="5893713"/>
            <a:ext cx="849187" cy="400110"/>
          </a:xfrm>
          <a:prstGeom prst="rect">
            <a:avLst/>
          </a:prstGeom>
        </p:spPr>
        <p:txBody>
          <a:bodyPr wrap="square">
            <a:spAutoFit/>
          </a:bodyPr>
          <a:lstStyle/>
          <a:p>
            <a:pPr algn="ctr"/>
            <a:r>
              <a:rPr lang="de-DE" sz="1000" b="1" noProof="1" smtClean="0">
                <a:solidFill>
                  <a:srgbClr val="193264"/>
                </a:solidFill>
              </a:rPr>
              <a:t>1,507 </a:t>
            </a:r>
            <a:r>
              <a:rPr lang="de-DE" sz="1000" b="1" noProof="1">
                <a:solidFill>
                  <a:srgbClr val="193264"/>
                </a:solidFill>
              </a:rPr>
              <a:t>mentions</a:t>
            </a:r>
          </a:p>
        </p:txBody>
      </p:sp>
      <p:sp>
        <p:nvSpPr>
          <p:cNvPr id="36" name="Textfeld 287"/>
          <p:cNvSpPr txBox="1"/>
          <p:nvPr/>
        </p:nvSpPr>
        <p:spPr bwMode="gray">
          <a:xfrm>
            <a:off x="4211960" y="5883685"/>
            <a:ext cx="1084081" cy="461665"/>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a:solidFill>
                  <a:srgbClr val="193264"/>
                </a:solidFill>
              </a:rPr>
              <a:t>6</a:t>
            </a:r>
            <a:r>
              <a:rPr lang="en-US" sz="1000" dirty="0" smtClean="0">
                <a:solidFill>
                  <a:srgbClr val="193264"/>
                </a:solidFill>
              </a:rPr>
              <a:t> </a:t>
            </a:r>
            <a:r>
              <a:rPr lang="en-US" sz="1000" dirty="0">
                <a:solidFill>
                  <a:srgbClr val="193264"/>
                </a:solidFill>
              </a:rPr>
              <a:t>videos published</a:t>
            </a:r>
          </a:p>
          <a:p>
            <a:pPr algn="ctr"/>
            <a:r>
              <a:rPr lang="en-US" sz="1000" dirty="0" smtClean="0">
                <a:solidFill>
                  <a:srgbClr val="193264"/>
                </a:solidFill>
              </a:rPr>
              <a:t>416 </a:t>
            </a:r>
            <a:r>
              <a:rPr lang="en-US" sz="1000" dirty="0">
                <a:solidFill>
                  <a:srgbClr val="193264"/>
                </a:solidFill>
              </a:rPr>
              <a:t>subscribers </a:t>
            </a:r>
          </a:p>
        </p:txBody>
      </p:sp>
      <p:sp>
        <p:nvSpPr>
          <p:cNvPr id="35" name="Textfeld 287"/>
          <p:cNvSpPr txBox="1"/>
          <p:nvPr/>
        </p:nvSpPr>
        <p:spPr bwMode="gray">
          <a:xfrm>
            <a:off x="4211960" y="5024751"/>
            <a:ext cx="994438" cy="307777"/>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smtClean="0">
                <a:solidFill>
                  <a:srgbClr val="193264"/>
                </a:solidFill>
              </a:rPr>
              <a:t>5,459 </a:t>
            </a:r>
            <a:r>
              <a:rPr lang="en-US" sz="1000" dirty="0">
                <a:solidFill>
                  <a:srgbClr val="193264"/>
                </a:solidFill>
              </a:rPr>
              <a:t>followers </a:t>
            </a:r>
          </a:p>
          <a:p>
            <a:pPr algn="ctr"/>
            <a:r>
              <a:rPr lang="en-US" sz="1000" dirty="0" smtClean="0">
                <a:solidFill>
                  <a:srgbClr val="193264"/>
                </a:solidFill>
              </a:rPr>
              <a:t>51 </a:t>
            </a:r>
            <a:r>
              <a:rPr lang="en-US" sz="1000" dirty="0">
                <a:solidFill>
                  <a:srgbClr val="193264"/>
                </a:solidFill>
              </a:rPr>
              <a:t>posts</a:t>
            </a:r>
          </a:p>
        </p:txBody>
      </p:sp>
      <p:pic>
        <p:nvPicPr>
          <p:cNvPr id="9" name="Picture 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28863" y="5682517"/>
            <a:ext cx="864000" cy="864000"/>
          </a:xfrm>
          <a:prstGeom prst="rect">
            <a:avLst/>
          </a:prstGeom>
        </p:spPr>
      </p:pic>
      <p:pic>
        <p:nvPicPr>
          <p:cNvPr id="20" name="Picture 1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35699" y="4745513"/>
            <a:ext cx="864000" cy="864000"/>
          </a:xfrm>
          <a:prstGeom prst="rect">
            <a:avLst/>
          </a:prstGeom>
        </p:spPr>
      </p:pic>
      <p:pic>
        <p:nvPicPr>
          <p:cNvPr id="22" name="Picture 21"/>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01642" y="5672832"/>
            <a:ext cx="864000" cy="864000"/>
          </a:xfrm>
          <a:prstGeom prst="rect">
            <a:avLst/>
          </a:prstGeom>
        </p:spPr>
      </p:pic>
      <p:pic>
        <p:nvPicPr>
          <p:cNvPr id="23" name="Picture 22"/>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28863" y="4746639"/>
            <a:ext cx="864000" cy="864000"/>
          </a:xfrm>
          <a:prstGeom prst="rect">
            <a:avLst/>
          </a:prstGeom>
        </p:spPr>
      </p:pic>
      <p:pic>
        <p:nvPicPr>
          <p:cNvPr id="26" name="Picture 2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20072" y="5682517"/>
            <a:ext cx="864000" cy="864000"/>
          </a:xfrm>
          <a:prstGeom prst="rect">
            <a:avLst/>
          </a:prstGeom>
        </p:spPr>
      </p:pic>
      <p:pic>
        <p:nvPicPr>
          <p:cNvPr id="27" name="Picture 26"/>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490" y="4745513"/>
            <a:ext cx="864000" cy="864000"/>
          </a:xfrm>
          <a:prstGeom prst="rect">
            <a:avLst/>
          </a:prstGeom>
        </p:spPr>
      </p:pic>
      <p:pic>
        <p:nvPicPr>
          <p:cNvPr id="28" name="Picture 27"/>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0683" y="5672832"/>
            <a:ext cx="864000" cy="864000"/>
          </a:xfrm>
          <a:prstGeom prst="rect">
            <a:avLst/>
          </a:prstGeom>
        </p:spPr>
      </p:pic>
      <p:pic>
        <p:nvPicPr>
          <p:cNvPr id="29" name="Picture 28"/>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20072" y="4749668"/>
            <a:ext cx="864000" cy="864000"/>
          </a:xfrm>
          <a:prstGeom prst="rect">
            <a:avLst/>
          </a:prstGeom>
        </p:spPr>
      </p:pic>
      <p:sp>
        <p:nvSpPr>
          <p:cNvPr id="31" name="Textfeld 287"/>
          <p:cNvSpPr txBox="1"/>
          <p:nvPr/>
        </p:nvSpPr>
        <p:spPr bwMode="gray">
          <a:xfrm>
            <a:off x="6000844" y="5688185"/>
            <a:ext cx="1803367" cy="892552"/>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900" dirty="0">
                <a:solidFill>
                  <a:srgbClr val="193264"/>
                </a:solidFill>
              </a:rPr>
              <a:t>Ombudsman</a:t>
            </a:r>
          </a:p>
          <a:p>
            <a:pPr algn="ctr"/>
            <a:r>
              <a:rPr lang="en-US" sz="900" dirty="0" smtClean="0">
                <a:solidFill>
                  <a:srgbClr val="193264"/>
                </a:solidFill>
              </a:rPr>
              <a:t>17,167 </a:t>
            </a:r>
            <a:r>
              <a:rPr lang="en-US" sz="900" dirty="0">
                <a:solidFill>
                  <a:srgbClr val="193264"/>
                </a:solidFill>
              </a:rPr>
              <a:t>followers </a:t>
            </a:r>
            <a:r>
              <a:rPr lang="en-US" sz="900" dirty="0" smtClean="0">
                <a:solidFill>
                  <a:srgbClr val="193264"/>
                </a:solidFill>
              </a:rPr>
              <a:t>(Kate)</a:t>
            </a:r>
          </a:p>
          <a:p>
            <a:pPr algn="ctr"/>
            <a:r>
              <a:rPr lang="en-US" sz="900" dirty="0" smtClean="0">
                <a:solidFill>
                  <a:srgbClr val="193264"/>
                </a:solidFill>
              </a:rPr>
              <a:t>2,766 followers (Bruce)</a:t>
            </a:r>
          </a:p>
          <a:p>
            <a:pPr algn="ctr"/>
            <a:r>
              <a:rPr lang="en-US" sz="900" dirty="0" smtClean="0">
                <a:solidFill>
                  <a:srgbClr val="193264"/>
                </a:solidFill>
              </a:rPr>
              <a:t>74 </a:t>
            </a:r>
            <a:r>
              <a:rPr lang="en-US" sz="900" dirty="0">
                <a:solidFill>
                  <a:srgbClr val="193264"/>
                </a:solidFill>
              </a:rPr>
              <a:t>posts</a:t>
            </a:r>
          </a:p>
          <a:p>
            <a:pPr algn="ctr"/>
            <a:endParaRPr lang="en-US" sz="400" dirty="0">
              <a:solidFill>
                <a:srgbClr val="193264"/>
              </a:solidFill>
            </a:endParaRPr>
          </a:p>
          <a:p>
            <a:pPr algn="ctr"/>
            <a:r>
              <a:rPr lang="en-US" sz="900" dirty="0">
                <a:solidFill>
                  <a:srgbClr val="193264"/>
                </a:solidFill>
              </a:rPr>
              <a:t>ASBFEO</a:t>
            </a:r>
          </a:p>
          <a:p>
            <a:pPr algn="ctr"/>
            <a:r>
              <a:rPr lang="en-US" sz="900" dirty="0" smtClean="0">
                <a:solidFill>
                  <a:srgbClr val="193264"/>
                </a:solidFill>
              </a:rPr>
              <a:t>2,959 </a:t>
            </a:r>
            <a:r>
              <a:rPr lang="en-US" sz="900" dirty="0">
                <a:solidFill>
                  <a:srgbClr val="193264"/>
                </a:solidFill>
              </a:rPr>
              <a:t>followers | </a:t>
            </a:r>
            <a:r>
              <a:rPr lang="en-US" sz="900" dirty="0" smtClean="0">
                <a:solidFill>
                  <a:srgbClr val="193264"/>
                </a:solidFill>
              </a:rPr>
              <a:t>54 </a:t>
            </a:r>
            <a:r>
              <a:rPr lang="en-US" sz="900" dirty="0">
                <a:solidFill>
                  <a:srgbClr val="193264"/>
                </a:solidFill>
              </a:rPr>
              <a:t>posts</a:t>
            </a:r>
          </a:p>
        </p:txBody>
      </p:sp>
      <p:sp>
        <p:nvSpPr>
          <p:cNvPr id="25" name="Textfeld 287"/>
          <p:cNvSpPr txBox="1"/>
          <p:nvPr/>
        </p:nvSpPr>
        <p:spPr bwMode="gray">
          <a:xfrm>
            <a:off x="7738114" y="5582959"/>
            <a:ext cx="1129214" cy="384721"/>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smtClean="0">
                <a:solidFill>
                  <a:srgbClr val="193264"/>
                </a:solidFill>
              </a:rPr>
              <a:t>253 </a:t>
            </a:r>
            <a:r>
              <a:rPr lang="en-US" sz="1000" dirty="0">
                <a:solidFill>
                  <a:srgbClr val="193264"/>
                </a:solidFill>
              </a:rPr>
              <a:t>followers </a:t>
            </a:r>
            <a:br>
              <a:rPr lang="en-US" sz="1000" dirty="0">
                <a:solidFill>
                  <a:srgbClr val="193264"/>
                </a:solidFill>
              </a:rPr>
            </a:br>
            <a:r>
              <a:rPr lang="en-US" sz="1000" dirty="0" smtClean="0">
                <a:solidFill>
                  <a:srgbClr val="193264"/>
                </a:solidFill>
              </a:rPr>
              <a:t>12 </a:t>
            </a:r>
            <a:r>
              <a:rPr lang="en-US" sz="1000" dirty="0">
                <a:solidFill>
                  <a:srgbClr val="193264"/>
                </a:solidFill>
              </a:rPr>
              <a:t>posts</a:t>
            </a:r>
          </a:p>
          <a:p>
            <a:pPr algn="ctr"/>
            <a:endParaRPr lang="en-US" sz="500" dirty="0">
              <a:solidFill>
                <a:srgbClr val="193264"/>
              </a:solidFill>
            </a:endParaRPr>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74119" y="4753418"/>
            <a:ext cx="877674" cy="877674"/>
          </a:xfrm>
          <a:prstGeom prst="rect">
            <a:avLst/>
          </a:prstGeom>
        </p:spPr>
      </p:pic>
      <p:sp>
        <p:nvSpPr>
          <p:cNvPr id="34" name="Rectangle 33"/>
          <p:cNvSpPr/>
          <p:nvPr/>
        </p:nvSpPr>
        <p:spPr>
          <a:xfrm>
            <a:off x="6228184" y="3869844"/>
            <a:ext cx="2376264" cy="567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rgbClr val="193264"/>
                </a:solidFill>
              </a:rPr>
              <a:t>Ombudsman </a:t>
            </a:r>
            <a:r>
              <a:rPr lang="en-AU" sz="1000" dirty="0" smtClean="0">
                <a:solidFill>
                  <a:srgbClr val="193264"/>
                </a:solidFill>
              </a:rPr>
              <a:t>Bruce Billson with Minister the Hon Stuart Robert MP</a:t>
            </a:r>
            <a:endParaRPr lang="en-AU" sz="1000" dirty="0">
              <a:solidFill>
                <a:srgbClr val="193264"/>
              </a:solidFill>
            </a:endParaRPr>
          </a:p>
        </p:txBody>
      </p:sp>
      <p:pic>
        <p:nvPicPr>
          <p:cNvPr id="4" name="Picture 3"/>
          <p:cNvPicPr>
            <a:picLocks noChangeAspect="1"/>
          </p:cNvPicPr>
          <p:nvPr/>
        </p:nvPicPr>
        <p:blipFill rotWithShape="1">
          <a:blip r:embed="rId12" cstate="print">
            <a:extLst>
              <a:ext uri="{28A0092B-C50C-407E-A947-70E740481C1C}">
                <a14:useLocalDpi xmlns:a14="http://schemas.microsoft.com/office/drawing/2010/main" val="0"/>
              </a:ext>
            </a:extLst>
          </a:blip>
          <a:srcRect l="7814" t="18481" r="7942" b="8758"/>
          <a:stretch/>
        </p:blipFill>
        <p:spPr>
          <a:xfrm>
            <a:off x="5995789" y="1804309"/>
            <a:ext cx="2867267" cy="2092330"/>
          </a:xfrm>
          <a:prstGeom prst="rect">
            <a:avLst/>
          </a:prstGeom>
        </p:spPr>
      </p:pic>
    </p:spTree>
    <p:extLst>
      <p:ext uri="{BB962C8B-B14F-4D97-AF65-F5344CB8AC3E}">
        <p14:creationId xmlns:p14="http://schemas.microsoft.com/office/powerpoint/2010/main" val="279112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23344" y="692696"/>
            <a:ext cx="8497128" cy="2800247"/>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a:off x="251520" y="169476"/>
            <a:ext cx="8280920" cy="492443"/>
          </a:xfrm>
          <a:prstGeom prst="rect">
            <a:avLst/>
          </a:prstGeom>
          <a:noFill/>
        </p:spPr>
        <p:txBody>
          <a:bodyPr wrap="square" rtlCol="0">
            <a:spAutoFit/>
          </a:bodyPr>
          <a:lstStyle/>
          <a:p>
            <a:r>
              <a:rPr lang="en-AU" sz="2600" b="1" dirty="0">
                <a:solidFill>
                  <a:srgbClr val="193264"/>
                </a:solidFill>
                <a:latin typeface="+mj-lt"/>
              </a:rPr>
              <a:t>Advocacy: a voice on policy and legislation</a:t>
            </a: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fld id="{4AF07FE0-AE2A-41EE-8105-776AF3157FF3}" type="slidenum">
              <a:rPr lang="en-AU" sz="700" dirty="0"/>
              <a:t>5</a:t>
            </a:fld>
            <a:endParaRPr lang="en-AU" sz="1050" dirty="0"/>
          </a:p>
        </p:txBody>
      </p:sp>
      <p:sp>
        <p:nvSpPr>
          <p:cNvPr id="11" name="Rounded Rectangle 10"/>
          <p:cNvSpPr/>
          <p:nvPr/>
        </p:nvSpPr>
        <p:spPr>
          <a:xfrm>
            <a:off x="323528" y="3599867"/>
            <a:ext cx="8473487" cy="3141501"/>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2" name="Rectangle 11"/>
          <p:cNvSpPr/>
          <p:nvPr/>
        </p:nvSpPr>
        <p:spPr>
          <a:xfrm>
            <a:off x="513822" y="3933056"/>
            <a:ext cx="8211185" cy="2777683"/>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150" dirty="0" smtClean="0">
                <a:solidFill>
                  <a:schemeClr val="bg1"/>
                </a:solidFill>
              </a:rPr>
              <a:t>The </a:t>
            </a:r>
            <a:r>
              <a:rPr lang="en-AU" sz="1150" dirty="0">
                <a:solidFill>
                  <a:schemeClr val="bg1"/>
                </a:solidFill>
              </a:rPr>
              <a:t>research paper following a review of the Personal Property Securities Register (PPSR) was released on 1 February 2021.</a:t>
            </a:r>
          </a:p>
          <a:p>
            <a:pPr marL="171450" lvl="0" indent="-171450">
              <a:spcAft>
                <a:spcPts val="600"/>
              </a:spcAft>
              <a:buFont typeface="Arial" panose="020B0604020202020204" pitchFamily="34" charset="0"/>
              <a:buChar char="•"/>
            </a:pPr>
            <a:r>
              <a:rPr lang="en-AU" sz="1150" dirty="0" smtClean="0">
                <a:solidFill>
                  <a:schemeClr val="bg1"/>
                </a:solidFill>
              </a:rPr>
              <a:t>The </a:t>
            </a:r>
            <a:r>
              <a:rPr lang="en-AU" sz="1150" dirty="0">
                <a:solidFill>
                  <a:schemeClr val="bg1"/>
                </a:solidFill>
              </a:rPr>
              <a:t>paper found that there is an urgent need to overhaul the PPSR, in order to make it accessible to small businesses. </a:t>
            </a:r>
          </a:p>
          <a:p>
            <a:pPr marL="171450" lvl="0" indent="-171450">
              <a:spcAft>
                <a:spcPts val="600"/>
              </a:spcAft>
              <a:buFont typeface="Arial" panose="020B0604020202020204" pitchFamily="34" charset="0"/>
              <a:buChar char="•"/>
            </a:pPr>
            <a:r>
              <a:rPr lang="en-AU" sz="1150" dirty="0" smtClean="0">
                <a:solidFill>
                  <a:schemeClr val="bg1"/>
                </a:solidFill>
              </a:rPr>
              <a:t>Following </a:t>
            </a:r>
            <a:r>
              <a:rPr lang="en-AU" sz="1150" dirty="0">
                <a:solidFill>
                  <a:schemeClr val="bg1"/>
                </a:solidFill>
              </a:rPr>
              <a:t>on from our work on the insolvency system, it was clear that small businesses are not adequately securing their assets, which leads to losses in the event of an insolvency. </a:t>
            </a:r>
          </a:p>
          <a:p>
            <a:pPr marL="171450" lvl="0" indent="-171450">
              <a:spcAft>
                <a:spcPts val="600"/>
              </a:spcAft>
              <a:buFont typeface="Arial" panose="020B0604020202020204" pitchFamily="34" charset="0"/>
              <a:buChar char="•"/>
            </a:pPr>
            <a:r>
              <a:rPr lang="en-AU" sz="1150" dirty="0" smtClean="0">
                <a:solidFill>
                  <a:schemeClr val="bg1"/>
                </a:solidFill>
              </a:rPr>
              <a:t>Small </a:t>
            </a:r>
            <a:r>
              <a:rPr lang="en-AU" sz="1150" dirty="0">
                <a:solidFill>
                  <a:schemeClr val="bg1"/>
                </a:solidFill>
              </a:rPr>
              <a:t>businesses owners were found to be largely unaware of the PPSR, and the need to secure their assets and business loans on the register. </a:t>
            </a:r>
          </a:p>
          <a:p>
            <a:pPr marL="171450" lvl="0" indent="-171450">
              <a:spcAft>
                <a:spcPts val="600"/>
              </a:spcAft>
              <a:buFont typeface="Arial" panose="020B0604020202020204" pitchFamily="34" charset="0"/>
              <a:buChar char="•"/>
            </a:pPr>
            <a:r>
              <a:rPr lang="en-AU" sz="1150" dirty="0" smtClean="0">
                <a:solidFill>
                  <a:schemeClr val="bg1"/>
                </a:solidFill>
              </a:rPr>
              <a:t>Small </a:t>
            </a:r>
            <a:r>
              <a:rPr lang="en-AU" sz="1150" dirty="0">
                <a:solidFill>
                  <a:schemeClr val="bg1"/>
                </a:solidFill>
              </a:rPr>
              <a:t>business owners struggling to access finance are encouraged to appropriately register their assets, to provide greater certainty over ownership and provide clarity for their lenders. </a:t>
            </a:r>
          </a:p>
          <a:p>
            <a:pPr marL="171450" lvl="0" indent="-171450">
              <a:spcAft>
                <a:spcPts val="600"/>
              </a:spcAft>
              <a:buFont typeface="Arial" panose="020B0604020202020204" pitchFamily="34" charset="0"/>
              <a:buChar char="•"/>
            </a:pPr>
            <a:r>
              <a:rPr lang="en-AU" sz="1150" dirty="0" smtClean="0">
                <a:solidFill>
                  <a:schemeClr val="bg1"/>
                </a:solidFill>
              </a:rPr>
              <a:t>The </a:t>
            </a:r>
            <a:r>
              <a:rPr lang="en-AU" sz="1150" dirty="0">
                <a:solidFill>
                  <a:schemeClr val="bg1"/>
                </a:solidFill>
              </a:rPr>
              <a:t>report provides a range of recommendations to make the PPSR more user-friendly for small businesses, including encouraging small business cloud accounting platforms to provide </a:t>
            </a:r>
            <a:r>
              <a:rPr lang="en-AU" sz="1150" dirty="0" err="1">
                <a:solidFill>
                  <a:schemeClr val="bg1"/>
                </a:solidFill>
              </a:rPr>
              <a:t>regtech</a:t>
            </a:r>
            <a:r>
              <a:rPr lang="en-AU" sz="1150" dirty="0">
                <a:solidFill>
                  <a:schemeClr val="bg1"/>
                </a:solidFill>
              </a:rPr>
              <a:t> solutions such as pop-up reminders to small business owners who record a personal loan to the balance sheet, alerting them to </a:t>
            </a:r>
            <a:r>
              <a:rPr lang="en-AU" sz="1150" dirty="0" smtClean="0">
                <a:solidFill>
                  <a:schemeClr val="bg1"/>
                </a:solidFill>
              </a:rPr>
              <a:t>ensure relevant documentation is registered </a:t>
            </a:r>
            <a:r>
              <a:rPr lang="en-AU" sz="1150" dirty="0">
                <a:solidFill>
                  <a:schemeClr val="bg1"/>
                </a:solidFill>
              </a:rPr>
              <a:t>on the PPSR. </a:t>
            </a:r>
          </a:p>
        </p:txBody>
      </p:sp>
      <p:sp>
        <p:nvSpPr>
          <p:cNvPr id="14" name="Rectangle 13"/>
          <p:cNvSpPr/>
          <p:nvPr/>
        </p:nvSpPr>
        <p:spPr>
          <a:xfrm>
            <a:off x="667210" y="3604954"/>
            <a:ext cx="5537517" cy="400110"/>
          </a:xfrm>
          <a:prstGeom prst="rect">
            <a:avLst/>
          </a:prstGeom>
        </p:spPr>
        <p:txBody>
          <a:bodyPr wrap="square">
            <a:spAutoFit/>
          </a:bodyPr>
          <a:lstStyle/>
          <a:p>
            <a:pPr>
              <a:spcAft>
                <a:spcPts val="0"/>
              </a:spcAft>
            </a:pPr>
            <a:r>
              <a:rPr lang="en-AU" sz="2000" b="1" dirty="0" smtClean="0">
                <a:solidFill>
                  <a:schemeClr val="bg1"/>
                </a:solidFill>
                <a:ea typeface="Calibri" panose="020F0502020204030204" pitchFamily="34" charset="0"/>
              </a:rPr>
              <a:t>Personal Property Securities Register</a:t>
            </a:r>
            <a:endParaRPr lang="en-AU" sz="2000" b="1" dirty="0">
              <a:solidFill>
                <a:schemeClr val="bg1"/>
              </a:solidFill>
              <a:ea typeface="Calibri" panose="020F0502020204030204" pitchFamily="34" charset="0"/>
            </a:endParaRPr>
          </a:p>
        </p:txBody>
      </p:sp>
      <p:sp>
        <p:nvSpPr>
          <p:cNvPr id="16" name="Rectangle 2"/>
          <p:cNvSpPr/>
          <p:nvPr/>
        </p:nvSpPr>
        <p:spPr>
          <a:xfrm>
            <a:off x="513638" y="1052736"/>
            <a:ext cx="8211185" cy="2346796"/>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150" dirty="0" smtClean="0"/>
              <a:t>The </a:t>
            </a:r>
            <a:r>
              <a:rPr lang="en-AU" sz="1150" dirty="0"/>
              <a:t>Ombudsman’s most recent research paper, ‘A tax system that works for small business’ was </a:t>
            </a:r>
            <a:r>
              <a:rPr lang="en-AU" sz="1150" dirty="0" smtClean="0"/>
              <a:t/>
            </a:r>
            <a:br>
              <a:rPr lang="en-AU" sz="1150" dirty="0" smtClean="0"/>
            </a:br>
            <a:r>
              <a:rPr lang="en-AU" sz="1150" dirty="0" smtClean="0"/>
              <a:t>released </a:t>
            </a:r>
            <a:r>
              <a:rPr lang="en-AU" sz="1150" dirty="0"/>
              <a:t>on 3 March 2021. </a:t>
            </a:r>
          </a:p>
          <a:p>
            <a:pPr marL="171450" lvl="0" indent="-171450">
              <a:spcAft>
                <a:spcPts val="600"/>
              </a:spcAft>
              <a:buFont typeface="Arial" panose="020B0604020202020204" pitchFamily="34" charset="0"/>
              <a:buChar char="•"/>
            </a:pPr>
            <a:r>
              <a:rPr lang="en-AU" sz="1150" dirty="0" smtClean="0"/>
              <a:t>The </a:t>
            </a:r>
            <a:r>
              <a:rPr lang="en-AU" sz="1150" dirty="0"/>
              <a:t>report focuses on ways to make small changes to our tax system to make it easier for small </a:t>
            </a:r>
            <a:r>
              <a:rPr lang="en-AU" sz="1150" dirty="0" smtClean="0"/>
              <a:t/>
            </a:r>
            <a:br>
              <a:rPr lang="en-AU" sz="1150" dirty="0" smtClean="0"/>
            </a:br>
            <a:r>
              <a:rPr lang="en-AU" sz="1150" dirty="0" smtClean="0"/>
              <a:t>businesses </a:t>
            </a:r>
            <a:r>
              <a:rPr lang="en-AU" sz="1150" dirty="0"/>
              <a:t>to navigate. </a:t>
            </a:r>
          </a:p>
          <a:p>
            <a:pPr marL="171450" lvl="0" indent="-171450">
              <a:spcAft>
                <a:spcPts val="600"/>
              </a:spcAft>
              <a:buFont typeface="Arial" panose="020B0604020202020204" pitchFamily="34" charset="0"/>
              <a:buChar char="•"/>
            </a:pPr>
            <a:r>
              <a:rPr lang="en-AU" sz="1150" dirty="0" smtClean="0"/>
              <a:t>The </a:t>
            </a:r>
            <a:r>
              <a:rPr lang="en-AU" sz="1150" dirty="0"/>
              <a:t>majority of changes recommended are administrative in nature, and would not require legislative </a:t>
            </a:r>
            <a:r>
              <a:rPr lang="en-AU" sz="1150" dirty="0" smtClean="0"/>
              <a:t/>
            </a:r>
            <a:br>
              <a:rPr lang="en-AU" sz="1150" dirty="0" smtClean="0"/>
            </a:br>
            <a:r>
              <a:rPr lang="en-AU" sz="1150" dirty="0" smtClean="0"/>
              <a:t>change </a:t>
            </a:r>
            <a:r>
              <a:rPr lang="en-AU" sz="1150" dirty="0"/>
              <a:t>to implement. </a:t>
            </a:r>
          </a:p>
          <a:p>
            <a:pPr marL="171450" lvl="0" indent="-171450">
              <a:spcAft>
                <a:spcPts val="600"/>
              </a:spcAft>
              <a:buFont typeface="Arial" panose="020B0604020202020204" pitchFamily="34" charset="0"/>
              <a:buChar char="•"/>
            </a:pPr>
            <a:r>
              <a:rPr lang="en-AU" sz="1150" dirty="0" smtClean="0"/>
              <a:t>Recommendations </a:t>
            </a:r>
            <a:r>
              <a:rPr lang="en-AU" sz="1150" dirty="0"/>
              <a:t>include waiving interest and penalties for first time offences, restricting ATO review and audit processes to one year when an accredited tax or BAS agent is used, and immediately ceasing debt recovery action against a small business when they are seeking a review of their tax position. </a:t>
            </a:r>
          </a:p>
          <a:p>
            <a:pPr marL="171450" lvl="0" indent="-171450">
              <a:spcAft>
                <a:spcPts val="600"/>
              </a:spcAft>
              <a:buFont typeface="Arial" panose="020B0604020202020204" pitchFamily="34" charset="0"/>
              <a:buChar char="•"/>
            </a:pPr>
            <a:r>
              <a:rPr lang="en-AU" sz="1150" dirty="0" smtClean="0"/>
              <a:t>The </a:t>
            </a:r>
            <a:r>
              <a:rPr lang="en-AU" sz="1150" dirty="0"/>
              <a:t>report also proposes ways to make compliance easier, including by allowing small businesses to opt-in to GST being collected and remitted at source, as well as income averaging measures. </a:t>
            </a:r>
          </a:p>
        </p:txBody>
      </p:sp>
      <p:sp>
        <p:nvSpPr>
          <p:cNvPr id="10" name="Rectangle 9"/>
          <p:cNvSpPr/>
          <p:nvPr/>
        </p:nvSpPr>
        <p:spPr>
          <a:xfrm>
            <a:off x="667026" y="692696"/>
            <a:ext cx="5537517" cy="400110"/>
          </a:xfrm>
          <a:prstGeom prst="rect">
            <a:avLst/>
          </a:prstGeom>
        </p:spPr>
        <p:txBody>
          <a:bodyPr wrap="square">
            <a:spAutoFit/>
          </a:bodyPr>
          <a:lstStyle/>
          <a:p>
            <a:pPr>
              <a:spcAft>
                <a:spcPts val="0"/>
              </a:spcAft>
            </a:pPr>
            <a:r>
              <a:rPr lang="en-AU" sz="2000" b="1" dirty="0" smtClean="0">
                <a:solidFill>
                  <a:srgbClr val="00A0AC"/>
                </a:solidFill>
                <a:ea typeface="Calibri" panose="020F0502020204030204" pitchFamily="34" charset="0"/>
              </a:rPr>
              <a:t>A tax system that works for small business</a:t>
            </a:r>
            <a:endParaRPr lang="en-AU" sz="2000" b="1" dirty="0">
              <a:solidFill>
                <a:srgbClr val="00A0AC"/>
              </a:solidFill>
              <a:ea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9346" y="768843"/>
            <a:ext cx="984349" cy="1519914"/>
          </a:xfrm>
          <a:prstGeom prst="rect">
            <a:avLst/>
          </a:prstGeom>
        </p:spPr>
      </p:pic>
    </p:spTree>
    <p:extLst>
      <p:ext uri="{BB962C8B-B14F-4D97-AF65-F5344CB8AC3E}">
        <p14:creationId xmlns:p14="http://schemas.microsoft.com/office/powerpoint/2010/main" val="2178286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51520" y="3551962"/>
            <a:ext cx="5422212" cy="3086780"/>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9" name="Rounded Rectangle 18"/>
          <p:cNvSpPr/>
          <p:nvPr/>
        </p:nvSpPr>
        <p:spPr>
          <a:xfrm>
            <a:off x="251520" y="847957"/>
            <a:ext cx="8583207" cy="249442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a:off x="251520" y="169476"/>
            <a:ext cx="8280920" cy="492443"/>
          </a:xfrm>
          <a:prstGeom prst="rect">
            <a:avLst/>
          </a:prstGeom>
          <a:noFill/>
        </p:spPr>
        <p:txBody>
          <a:bodyPr wrap="square" rtlCol="0">
            <a:spAutoFit/>
          </a:bodyPr>
          <a:lstStyle/>
          <a:p>
            <a:r>
              <a:rPr lang="en-AU" sz="2600" b="1" dirty="0">
                <a:solidFill>
                  <a:srgbClr val="193264"/>
                </a:solidFill>
                <a:latin typeface="+mj-lt"/>
              </a:rPr>
              <a:t>Advocacy: a voice on policy and legislation</a:t>
            </a: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fld id="{4AF07FE0-AE2A-41EE-8105-776AF3157FF3}" type="slidenum">
              <a:rPr lang="en-AU" sz="700" dirty="0"/>
              <a:t>6</a:t>
            </a:fld>
            <a:endParaRPr lang="en-AU" sz="1050" dirty="0"/>
          </a:p>
        </p:txBody>
      </p:sp>
      <p:sp>
        <p:nvSpPr>
          <p:cNvPr id="25" name="Rectangle 13"/>
          <p:cNvSpPr/>
          <p:nvPr/>
        </p:nvSpPr>
        <p:spPr>
          <a:xfrm>
            <a:off x="395352" y="910034"/>
            <a:ext cx="5904840" cy="400110"/>
          </a:xfrm>
          <a:prstGeom prst="rect">
            <a:avLst/>
          </a:prstGeom>
        </p:spPr>
        <p:txBody>
          <a:bodyPr wrap="square">
            <a:spAutoFit/>
          </a:bodyPr>
          <a:lstStyle/>
          <a:p>
            <a:r>
              <a:rPr lang="en-US" sz="2000" b="1" dirty="0" smtClean="0">
                <a:solidFill>
                  <a:srgbClr val="00A0AC"/>
                </a:solidFill>
              </a:rPr>
              <a:t>Impact of cost-recovered regulation</a:t>
            </a:r>
            <a:endParaRPr lang="en-AU" sz="2000" b="1" dirty="0">
              <a:solidFill>
                <a:srgbClr val="00A0AC"/>
              </a:solidFill>
            </a:endParaRPr>
          </a:p>
        </p:txBody>
      </p:sp>
      <p:sp>
        <p:nvSpPr>
          <p:cNvPr id="21" name="Rectangle 2"/>
          <p:cNvSpPr/>
          <p:nvPr/>
        </p:nvSpPr>
        <p:spPr>
          <a:xfrm>
            <a:off x="352449" y="1295214"/>
            <a:ext cx="5630927" cy="1838965"/>
          </a:xfrm>
          <a:prstGeom prst="rect">
            <a:avLst/>
          </a:prstGeom>
        </p:spPr>
        <p:txBody>
          <a:bodyPr wrap="square">
            <a:spAutoFit/>
          </a:bodyPr>
          <a:lstStyle/>
          <a:p>
            <a:pPr marL="171450" indent="-171450">
              <a:spcAft>
                <a:spcPts val="600"/>
              </a:spcAft>
              <a:buFont typeface="Arial" panose="020B0604020202020204" pitchFamily="34" charset="0"/>
              <a:buChar char="•"/>
            </a:pPr>
            <a:r>
              <a:rPr lang="en-AU" sz="1150" dirty="0" smtClean="0"/>
              <a:t>The </a:t>
            </a:r>
            <a:r>
              <a:rPr lang="en-AU" sz="1150" dirty="0"/>
              <a:t>Ombudsman regularly receives feedback from small businesses who feel that cost-recovered services are levied disproportionately and negatively affect them. </a:t>
            </a:r>
          </a:p>
          <a:p>
            <a:pPr marL="171450" indent="-171450">
              <a:spcAft>
                <a:spcPts val="600"/>
              </a:spcAft>
              <a:buFont typeface="Arial" panose="020B0604020202020204" pitchFamily="34" charset="0"/>
              <a:buChar char="•"/>
            </a:pPr>
            <a:r>
              <a:rPr lang="en-AU" sz="1150" dirty="0" smtClean="0"/>
              <a:t>We </a:t>
            </a:r>
            <a:r>
              <a:rPr lang="en-AU" sz="1150" dirty="0"/>
              <a:t>are currently working with a number of government agencies that recover costs for services provided to small businesses to better understand how these costs are calculated, and how those agencies ensure that small businesses are not disproportionately charged. </a:t>
            </a:r>
          </a:p>
          <a:p>
            <a:pPr marL="171450" indent="-171450">
              <a:spcAft>
                <a:spcPts val="600"/>
              </a:spcAft>
              <a:buFont typeface="Arial" panose="020B0604020202020204" pitchFamily="34" charset="0"/>
              <a:buChar char="•"/>
            </a:pPr>
            <a:r>
              <a:rPr lang="en-AU" sz="1150" dirty="0" smtClean="0"/>
              <a:t>Feedback </a:t>
            </a:r>
            <a:r>
              <a:rPr lang="en-AU" sz="1150" dirty="0"/>
              <a:t>is also being sought from industry associations and key small business groups. </a:t>
            </a:r>
          </a:p>
        </p:txBody>
      </p:sp>
      <p:sp>
        <p:nvSpPr>
          <p:cNvPr id="12" name="Rectangle 11"/>
          <p:cNvSpPr/>
          <p:nvPr/>
        </p:nvSpPr>
        <p:spPr>
          <a:xfrm>
            <a:off x="335584" y="4175869"/>
            <a:ext cx="4968736" cy="1838965"/>
          </a:xfrm>
          <a:prstGeom prst="rect">
            <a:avLst/>
          </a:prstGeom>
        </p:spPr>
        <p:txBody>
          <a:bodyPr wrap="square">
            <a:spAutoFit/>
          </a:bodyPr>
          <a:lstStyle/>
          <a:p>
            <a:pPr marL="171450" indent="-171450">
              <a:spcAft>
                <a:spcPts val="600"/>
              </a:spcAft>
              <a:buFont typeface="Arial" panose="020B0604020202020204" pitchFamily="34" charset="0"/>
              <a:buChar char="•"/>
            </a:pPr>
            <a:r>
              <a:rPr lang="en-AU" sz="1150" dirty="0" smtClean="0">
                <a:solidFill>
                  <a:schemeClr val="bg1"/>
                </a:solidFill>
              </a:rPr>
              <a:t>The </a:t>
            </a:r>
            <a:r>
              <a:rPr lang="en-AU" sz="1150" dirty="0">
                <a:solidFill>
                  <a:schemeClr val="bg1"/>
                </a:solidFill>
              </a:rPr>
              <a:t>Ombudsman has been working closely with a number of government agencies to ensure a smooth transition off wage subsidies and other support measures for small businesses at the end of March. </a:t>
            </a:r>
          </a:p>
          <a:p>
            <a:pPr marL="171450" indent="-171450">
              <a:spcAft>
                <a:spcPts val="600"/>
              </a:spcAft>
              <a:buFont typeface="Arial" panose="020B0604020202020204" pitchFamily="34" charset="0"/>
              <a:buChar char="•"/>
            </a:pPr>
            <a:r>
              <a:rPr lang="en-AU" sz="1150" dirty="0" smtClean="0">
                <a:solidFill>
                  <a:schemeClr val="bg1"/>
                </a:solidFill>
              </a:rPr>
              <a:t>A </a:t>
            </a:r>
            <a:r>
              <a:rPr lang="en-AU" sz="1150" dirty="0">
                <a:solidFill>
                  <a:schemeClr val="bg1"/>
                </a:solidFill>
              </a:rPr>
              <a:t>number of additional educational resources have been developed to provide support to small businesses seeking to transition their business away from government support measures. </a:t>
            </a:r>
          </a:p>
          <a:p>
            <a:pPr marL="171450" indent="-171450">
              <a:spcAft>
                <a:spcPts val="600"/>
              </a:spcAft>
              <a:buFont typeface="Arial" panose="020B0604020202020204" pitchFamily="34" charset="0"/>
              <a:buChar char="•"/>
            </a:pPr>
            <a:r>
              <a:rPr lang="en-AU" sz="1150" dirty="0" smtClean="0">
                <a:solidFill>
                  <a:schemeClr val="bg1"/>
                </a:solidFill>
              </a:rPr>
              <a:t>The </a:t>
            </a:r>
            <a:r>
              <a:rPr lang="en-AU" sz="1150" dirty="0">
                <a:solidFill>
                  <a:schemeClr val="bg1"/>
                </a:solidFill>
              </a:rPr>
              <a:t>Ombudsman is also working closely with a number of recovery-impaired sectors to ensure their concerns are effectively communicated to government. </a:t>
            </a:r>
          </a:p>
        </p:txBody>
      </p:sp>
      <p:sp>
        <p:nvSpPr>
          <p:cNvPr id="14" name="Rectangle 13"/>
          <p:cNvSpPr/>
          <p:nvPr/>
        </p:nvSpPr>
        <p:spPr>
          <a:xfrm>
            <a:off x="422457" y="3701768"/>
            <a:ext cx="3015429" cy="400110"/>
          </a:xfrm>
          <a:prstGeom prst="rect">
            <a:avLst/>
          </a:prstGeom>
        </p:spPr>
        <p:txBody>
          <a:bodyPr wrap="square">
            <a:spAutoFit/>
          </a:bodyPr>
          <a:lstStyle/>
          <a:p>
            <a:pPr>
              <a:spcAft>
                <a:spcPts val="0"/>
              </a:spcAft>
            </a:pPr>
            <a:r>
              <a:rPr lang="en-US" sz="2000" b="1" dirty="0">
                <a:solidFill>
                  <a:schemeClr val="bg1"/>
                </a:solidFill>
                <a:ea typeface="Calibri" panose="020F0502020204030204" pitchFamily="34" charset="0"/>
              </a:rPr>
              <a:t>COVID-19 Recovery</a:t>
            </a:r>
            <a:endParaRPr lang="en-AU" sz="2000" b="1" dirty="0">
              <a:solidFill>
                <a:schemeClr val="bg1"/>
              </a:solidFill>
              <a:ea typeface="Calibri" panose="020F0502020204030204" pitchFamily="34" charset="0"/>
            </a:endParaRPr>
          </a:p>
        </p:txBody>
      </p:sp>
      <p:sp>
        <p:nvSpPr>
          <p:cNvPr id="13" name="Rectangle 2"/>
          <p:cNvSpPr/>
          <p:nvPr/>
        </p:nvSpPr>
        <p:spPr>
          <a:xfrm>
            <a:off x="6162160" y="4133253"/>
            <a:ext cx="2534535" cy="2115964"/>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150" dirty="0" smtClean="0"/>
              <a:t>The </a:t>
            </a:r>
            <a:r>
              <a:rPr lang="en-AU" sz="1150" dirty="0"/>
              <a:t>Ombudsman is currently </a:t>
            </a:r>
            <a:r>
              <a:rPr lang="en-AU" sz="1150" dirty="0" smtClean="0"/>
              <a:t/>
            </a:r>
            <a:br>
              <a:rPr lang="en-AU" sz="1150" dirty="0" smtClean="0"/>
            </a:br>
            <a:r>
              <a:rPr lang="en-AU" sz="1150" dirty="0" smtClean="0"/>
              <a:t>conducting </a:t>
            </a:r>
            <a:r>
              <a:rPr lang="en-AU" sz="1150" dirty="0"/>
              <a:t>research into barriers </a:t>
            </a:r>
            <a:r>
              <a:rPr lang="en-AU" sz="1150" dirty="0" smtClean="0"/>
              <a:t/>
            </a:r>
            <a:br>
              <a:rPr lang="en-AU" sz="1150" dirty="0" smtClean="0"/>
            </a:br>
            <a:r>
              <a:rPr lang="en-AU" sz="1150" dirty="0" smtClean="0"/>
              <a:t>to </a:t>
            </a:r>
            <a:r>
              <a:rPr lang="en-AU" sz="1150" dirty="0"/>
              <a:t>trade for small businesses, </a:t>
            </a:r>
            <a:r>
              <a:rPr lang="en-AU" sz="1150" dirty="0" smtClean="0"/>
              <a:t/>
            </a:r>
            <a:br>
              <a:rPr lang="en-AU" sz="1150" dirty="0" smtClean="0"/>
            </a:br>
            <a:r>
              <a:rPr lang="en-AU" sz="1150" dirty="0" smtClean="0"/>
              <a:t>including </a:t>
            </a:r>
            <a:r>
              <a:rPr lang="en-AU" sz="1150" dirty="0"/>
              <a:t>both in importing and </a:t>
            </a:r>
            <a:r>
              <a:rPr lang="en-AU" sz="1150" dirty="0" smtClean="0"/>
              <a:t/>
            </a:r>
            <a:br>
              <a:rPr lang="en-AU" sz="1150" dirty="0" smtClean="0"/>
            </a:br>
            <a:r>
              <a:rPr lang="en-AU" sz="1150" dirty="0" smtClean="0"/>
              <a:t>exporting </a:t>
            </a:r>
            <a:r>
              <a:rPr lang="en-AU" sz="1150" dirty="0"/>
              <a:t>goods and services. </a:t>
            </a:r>
          </a:p>
          <a:p>
            <a:pPr marL="171450" lvl="0" indent="-171450">
              <a:spcAft>
                <a:spcPts val="600"/>
              </a:spcAft>
              <a:buFont typeface="Arial" panose="020B0604020202020204" pitchFamily="34" charset="0"/>
              <a:buChar char="•"/>
            </a:pPr>
            <a:r>
              <a:rPr lang="en-AU" sz="1150" dirty="0" smtClean="0"/>
              <a:t>Extensive </a:t>
            </a:r>
            <a:r>
              <a:rPr lang="en-AU" sz="1150" dirty="0"/>
              <a:t>stakeholder consultation </a:t>
            </a:r>
            <a:r>
              <a:rPr lang="en-AU" sz="1150" dirty="0" smtClean="0"/>
              <a:t>is </a:t>
            </a:r>
            <a:r>
              <a:rPr lang="en-AU" sz="1150" dirty="0"/>
              <a:t>being undertaken to develop a clear </a:t>
            </a:r>
            <a:r>
              <a:rPr lang="en-AU" sz="1150" dirty="0" smtClean="0"/>
              <a:t>picture </a:t>
            </a:r>
            <a:r>
              <a:rPr lang="en-AU" sz="1150" dirty="0"/>
              <a:t>of ‘pain points’ for small </a:t>
            </a:r>
            <a:r>
              <a:rPr lang="en-AU" sz="1150" dirty="0" smtClean="0"/>
              <a:t>businesses </a:t>
            </a:r>
            <a:r>
              <a:rPr lang="en-AU" sz="1150" dirty="0"/>
              <a:t>looking to access </a:t>
            </a:r>
            <a:r>
              <a:rPr lang="en-AU" sz="1150" dirty="0" smtClean="0"/>
              <a:t>international </a:t>
            </a:r>
            <a:r>
              <a:rPr lang="en-AU" sz="1150" dirty="0"/>
              <a:t>markets. </a:t>
            </a:r>
          </a:p>
        </p:txBody>
      </p:sp>
      <p:sp>
        <p:nvSpPr>
          <p:cNvPr id="16" name="Rounded Rectangle 15"/>
          <p:cNvSpPr/>
          <p:nvPr/>
        </p:nvSpPr>
        <p:spPr>
          <a:xfrm>
            <a:off x="5983376" y="3551962"/>
            <a:ext cx="2851351" cy="308677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7" name="Rectangle 13"/>
          <p:cNvSpPr/>
          <p:nvPr/>
        </p:nvSpPr>
        <p:spPr>
          <a:xfrm>
            <a:off x="6300192" y="3701768"/>
            <a:ext cx="2160240" cy="400110"/>
          </a:xfrm>
          <a:prstGeom prst="rect">
            <a:avLst/>
          </a:prstGeom>
        </p:spPr>
        <p:txBody>
          <a:bodyPr wrap="square">
            <a:spAutoFit/>
          </a:bodyPr>
          <a:lstStyle/>
          <a:p>
            <a:r>
              <a:rPr lang="en-AU" sz="2000" b="1" dirty="0" smtClean="0">
                <a:solidFill>
                  <a:srgbClr val="00A0AC"/>
                </a:solidFill>
              </a:rPr>
              <a:t>Barriers to trade</a:t>
            </a:r>
            <a:endParaRPr lang="en-AU" sz="2000" b="1" dirty="0">
              <a:solidFill>
                <a:srgbClr val="00A0AC"/>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6089" y="1142276"/>
            <a:ext cx="2134343" cy="1770975"/>
          </a:xfrm>
          <a:prstGeom prst="rect">
            <a:avLst/>
          </a:prstGeom>
        </p:spPr>
      </p:pic>
    </p:spTree>
    <p:extLst>
      <p:ext uri="{BB962C8B-B14F-4D97-AF65-F5344CB8AC3E}">
        <p14:creationId xmlns:p14="http://schemas.microsoft.com/office/powerpoint/2010/main" val="2725378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13072" y="169476"/>
            <a:ext cx="8219368" cy="492443"/>
          </a:xfrm>
          <a:prstGeom prst="rect">
            <a:avLst/>
          </a:prstGeom>
          <a:noFill/>
        </p:spPr>
        <p:txBody>
          <a:bodyPr wrap="square" rtlCol="0">
            <a:spAutoFit/>
          </a:bodyPr>
          <a:lstStyle/>
          <a:p>
            <a:r>
              <a:rPr lang="en-AU" sz="2600" b="1" dirty="0">
                <a:solidFill>
                  <a:srgbClr val="193264"/>
                </a:solidFill>
                <a:latin typeface="+mj-lt"/>
              </a:rPr>
              <a:t>Advocacy: a voice on policy and legislation</a:t>
            </a: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fld id="{28A5BF42-5AA4-4E4F-A050-38ED0C8EFB81}" type="slidenum">
              <a:rPr lang="en-AU" sz="700" smtClean="0"/>
              <a:t>7</a:t>
            </a:fld>
            <a:endParaRPr lang="en-AU" sz="700" dirty="0"/>
          </a:p>
        </p:txBody>
      </p:sp>
      <p:sp>
        <p:nvSpPr>
          <p:cNvPr id="19" name="Rectangle 18"/>
          <p:cNvSpPr/>
          <p:nvPr/>
        </p:nvSpPr>
        <p:spPr>
          <a:xfrm>
            <a:off x="313072" y="620688"/>
            <a:ext cx="5627080" cy="369332"/>
          </a:xfrm>
          <a:prstGeom prst="rect">
            <a:avLst/>
          </a:prstGeom>
        </p:spPr>
        <p:txBody>
          <a:bodyPr wrap="square">
            <a:spAutoFit/>
          </a:bodyPr>
          <a:lstStyle/>
          <a:p>
            <a:r>
              <a:rPr lang="en-US" b="1" dirty="0">
                <a:solidFill>
                  <a:schemeClr val="accent3"/>
                </a:solidFill>
              </a:rPr>
              <a:t>Major input into policy, inquiries and legislation</a:t>
            </a:r>
            <a:endParaRPr lang="en-AU" b="1" dirty="0">
              <a:solidFill>
                <a:schemeClr val="accent3"/>
              </a:solidFill>
            </a:endParaRPr>
          </a:p>
        </p:txBody>
      </p:sp>
      <p:sp>
        <p:nvSpPr>
          <p:cNvPr id="8" name="Rounded Rectangle 7"/>
          <p:cNvSpPr/>
          <p:nvPr/>
        </p:nvSpPr>
        <p:spPr>
          <a:xfrm>
            <a:off x="300568" y="3599909"/>
            <a:ext cx="8609477" cy="29308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3316763" y="3650655"/>
            <a:ext cx="2211986" cy="369332"/>
          </a:xfrm>
          <a:prstGeom prst="rect">
            <a:avLst/>
          </a:prstGeom>
        </p:spPr>
        <p:txBody>
          <a:bodyPr wrap="square">
            <a:spAutoFit/>
          </a:bodyPr>
          <a:lstStyle/>
          <a:p>
            <a:pPr algn="ctr"/>
            <a:r>
              <a:rPr lang="en-AU" b="1" u="sng" dirty="0">
                <a:solidFill>
                  <a:schemeClr val="bg1"/>
                </a:solidFill>
              </a:rPr>
              <a:t>Submissions</a:t>
            </a:r>
          </a:p>
        </p:txBody>
      </p:sp>
      <p:sp>
        <p:nvSpPr>
          <p:cNvPr id="2" name="TextBox 1"/>
          <p:cNvSpPr txBox="1"/>
          <p:nvPr/>
        </p:nvSpPr>
        <p:spPr>
          <a:xfrm>
            <a:off x="313072" y="1104017"/>
            <a:ext cx="4762984" cy="216982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AU" sz="1150" dirty="0" smtClean="0"/>
              <a:t>Provided </a:t>
            </a:r>
            <a:r>
              <a:rPr lang="en-AU" sz="1150" dirty="0"/>
              <a:t>feedback to the Productivity Commission on right to repair. </a:t>
            </a:r>
          </a:p>
          <a:p>
            <a:pPr marL="171450" indent="-171450">
              <a:spcAft>
                <a:spcPts val="600"/>
              </a:spcAft>
              <a:buFont typeface="Arial" panose="020B0604020202020204" pitchFamily="34" charset="0"/>
              <a:buChar char="•"/>
            </a:pPr>
            <a:r>
              <a:rPr lang="en-AU" sz="1150" dirty="0" smtClean="0"/>
              <a:t>Engaged </a:t>
            </a:r>
            <a:r>
              <a:rPr lang="en-AU" sz="1150" dirty="0"/>
              <a:t>with the Treasury on options to accelerate e-invoicing adoption by businesses. </a:t>
            </a:r>
          </a:p>
          <a:p>
            <a:pPr marL="171450" indent="-171450">
              <a:spcAft>
                <a:spcPts val="600"/>
              </a:spcAft>
              <a:buFont typeface="Arial" panose="020B0604020202020204" pitchFamily="34" charset="0"/>
              <a:buChar char="•"/>
            </a:pPr>
            <a:r>
              <a:rPr lang="en-AU" sz="1150" dirty="0" smtClean="0"/>
              <a:t>Supported </a:t>
            </a:r>
            <a:r>
              <a:rPr lang="en-AU" sz="1150" dirty="0"/>
              <a:t>the Queensland Small Business Commissioner in a submission to the Queensland Productivity Commission around the NDIS market in that </a:t>
            </a:r>
            <a:r>
              <a:rPr lang="en-AU" sz="1150" dirty="0" smtClean="0"/>
              <a:t>state</a:t>
            </a:r>
            <a:r>
              <a:rPr lang="en-AU" sz="1150" dirty="0"/>
              <a:t>. </a:t>
            </a:r>
          </a:p>
          <a:p>
            <a:pPr marL="171450" indent="-171450">
              <a:spcAft>
                <a:spcPts val="600"/>
              </a:spcAft>
              <a:buFont typeface="Arial" panose="020B0604020202020204" pitchFamily="34" charset="0"/>
              <a:buChar char="•"/>
            </a:pPr>
            <a:r>
              <a:rPr lang="en-AU" sz="1150" dirty="0" smtClean="0"/>
              <a:t>Provided </a:t>
            </a:r>
            <a:r>
              <a:rPr lang="en-AU" sz="1150" dirty="0"/>
              <a:t>economic reform proposals to Treasury in a pre-budget submission.</a:t>
            </a:r>
          </a:p>
          <a:p>
            <a:pPr marL="171450" indent="-171450">
              <a:spcAft>
                <a:spcPts val="600"/>
              </a:spcAft>
              <a:buFont typeface="Arial" panose="020B0604020202020204" pitchFamily="34" charset="0"/>
              <a:buChar char="•"/>
            </a:pPr>
            <a:r>
              <a:rPr lang="en-AU" sz="1150" dirty="0" smtClean="0"/>
              <a:t>Worked </a:t>
            </a:r>
            <a:r>
              <a:rPr lang="en-AU" sz="1150" dirty="0"/>
              <a:t>with industry to provide a response to the ACCC’s preliminary review of Woolworths’ acquisition of PFD Foods. </a:t>
            </a:r>
          </a:p>
        </p:txBody>
      </p:sp>
      <p:graphicFrame>
        <p:nvGraphicFramePr>
          <p:cNvPr id="4" name="Table 3"/>
          <p:cNvGraphicFramePr>
            <a:graphicFrameLocks noGrp="1"/>
          </p:cNvGraphicFramePr>
          <p:nvPr>
            <p:extLst>
              <p:ext uri="{D42A27DB-BD31-4B8C-83A1-F6EECF244321}">
                <p14:modId xmlns:p14="http://schemas.microsoft.com/office/powerpoint/2010/main" val="190872285"/>
              </p:ext>
            </p:extLst>
          </p:nvPr>
        </p:nvGraphicFramePr>
        <p:xfrm>
          <a:off x="541567" y="4169861"/>
          <a:ext cx="3960440" cy="2041971"/>
        </p:xfrm>
        <a:graphic>
          <a:graphicData uri="http://schemas.openxmlformats.org/drawingml/2006/table">
            <a:tbl>
              <a:tblPr>
                <a:tableStyleId>{5C22544A-7EE6-4342-B048-85BDC9FD1C3A}</a:tableStyleId>
              </a:tblPr>
              <a:tblGrid>
                <a:gridCol w="3592027">
                  <a:extLst>
                    <a:ext uri="{9D8B030D-6E8A-4147-A177-3AD203B41FA5}">
                      <a16:colId xmlns="" xmlns:a16="http://schemas.microsoft.com/office/drawing/2014/main" val="2662472902"/>
                    </a:ext>
                  </a:extLst>
                </a:gridCol>
                <a:gridCol w="368413">
                  <a:extLst>
                    <a:ext uri="{9D8B030D-6E8A-4147-A177-3AD203B41FA5}">
                      <a16:colId xmlns="" xmlns:a16="http://schemas.microsoft.com/office/drawing/2014/main" val="3245133845"/>
                    </a:ext>
                  </a:extLst>
                </a:gridCol>
              </a:tblGrid>
              <a:tr h="14701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bg1"/>
                          </a:solidFill>
                          <a:effectLst/>
                          <a:latin typeface="+mn-lt"/>
                          <a:ea typeface="Calibri" panose="020F0502020204030204" pitchFamily="34" charset="0"/>
                          <a:cs typeface="+mn-cs"/>
                        </a:rPr>
                        <a:t>Australian Competition and Consumer Commission</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2</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4701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Australian Finance Industry Association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12170680"/>
                  </a:ext>
                </a:extLst>
              </a:tr>
              <a:tr h="20244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bg1"/>
                          </a:solidFill>
                          <a:effectLst/>
                          <a:latin typeface="+mn-lt"/>
                          <a:ea typeface="Calibri" panose="020F0502020204030204" pitchFamily="34" charset="0"/>
                          <a:cs typeface="+mn-cs"/>
                        </a:rPr>
                        <a:t>Australian Prudential Regulation Authority</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Australian</a:t>
                      </a:r>
                      <a:r>
                        <a:rPr lang="en-AU" sz="1200" b="0" kern="1200" baseline="0" dirty="0" smtClean="0">
                          <a:solidFill>
                            <a:schemeClr val="bg1"/>
                          </a:solidFill>
                          <a:effectLst/>
                          <a:latin typeface="+mn-lt"/>
                          <a:ea typeface="Calibri" panose="020F0502020204030204" pitchFamily="34" charset="0"/>
                          <a:cs typeface="+mn-cs"/>
                        </a:rPr>
                        <a:t> Securities and Investments Commission</a:t>
                      </a:r>
                      <a:endParaRPr lang="en-AU" sz="1200" b="0" kern="1200" dirty="0" smtClean="0">
                        <a:solidFill>
                          <a:schemeClr val="bg1"/>
                        </a:solidFill>
                        <a:effectLst/>
                        <a:latin typeface="+mn-lt"/>
                        <a:ea typeface="Calibri" panose="020F0502020204030204" pitchFamily="34" charset="0"/>
                        <a:cs typeface="+mn-cs"/>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4</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1149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dirty="0" smtClean="0">
                          <a:solidFill>
                            <a:schemeClr val="bg1"/>
                          </a:solidFill>
                          <a:effectLst/>
                          <a:latin typeface="+mj-lt"/>
                          <a:ea typeface="Calibri" panose="020F0502020204030204" pitchFamily="34" charset="0"/>
                        </a:rPr>
                        <a:t>Australian</a:t>
                      </a:r>
                      <a:r>
                        <a:rPr lang="en-US" sz="1200" b="0" baseline="0" dirty="0" smtClean="0">
                          <a:solidFill>
                            <a:schemeClr val="bg1"/>
                          </a:solidFill>
                          <a:effectLst/>
                          <a:latin typeface="+mj-lt"/>
                          <a:ea typeface="Calibri" panose="020F0502020204030204" pitchFamily="34" charset="0"/>
                        </a:rPr>
                        <a:t> Taxation Office</a:t>
                      </a:r>
                      <a:endParaRPr lang="en-AU" sz="1200" b="0" dirty="0">
                        <a:solidFill>
                          <a:schemeClr val="bg1"/>
                        </a:solidFill>
                        <a:effectLst/>
                        <a:latin typeface="+mj-lt"/>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23284">
                <a:tc>
                  <a:txBody>
                    <a:bodyPr/>
                    <a:lstStyle/>
                    <a:p>
                      <a:pPr marL="0" indent="0">
                        <a:spcAft>
                          <a:spcPts val="0"/>
                        </a:spcAft>
                        <a:buFont typeface="+mj-lt"/>
                        <a:buNone/>
                      </a:pPr>
                      <a:r>
                        <a:rPr lang="en-AU" sz="1200" b="0" dirty="0" smtClean="0">
                          <a:solidFill>
                            <a:schemeClr val="bg1"/>
                          </a:solidFill>
                          <a:effectLst/>
                          <a:latin typeface="+mj-lt"/>
                          <a:ea typeface="Calibri" panose="020F0502020204030204" pitchFamily="34" charset="0"/>
                        </a:rPr>
                        <a:t>Attorney</a:t>
                      </a:r>
                      <a:r>
                        <a:rPr lang="en-AU" sz="1200" b="0" baseline="0" dirty="0" smtClean="0">
                          <a:solidFill>
                            <a:schemeClr val="bg1"/>
                          </a:solidFill>
                          <a:effectLst/>
                          <a:latin typeface="+mj-lt"/>
                          <a:ea typeface="Calibri" panose="020F0502020204030204" pitchFamily="34" charset="0"/>
                        </a:rPr>
                        <a:t> General’s Department</a:t>
                      </a:r>
                      <a:endParaRPr lang="en-AU" sz="1200" b="0" dirty="0">
                        <a:solidFill>
                          <a:schemeClr val="bg1"/>
                        </a:solidFill>
                        <a:effectLst/>
                        <a:latin typeface="+mj-lt"/>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2</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30112460"/>
                  </a:ext>
                </a:extLst>
              </a:tr>
              <a:tr h="233916">
                <a:tc>
                  <a:txBody>
                    <a:bodyPr/>
                    <a:lstStyle/>
                    <a:p>
                      <a:pPr marL="0" indent="0">
                        <a:spcAft>
                          <a:spcPts val="0"/>
                        </a:spcAft>
                        <a:buFont typeface="+mj-lt"/>
                        <a:buNone/>
                      </a:pPr>
                      <a:r>
                        <a:rPr lang="en-AU" sz="1200" b="0" dirty="0" smtClean="0">
                          <a:solidFill>
                            <a:schemeClr val="bg1"/>
                          </a:solidFill>
                          <a:effectLst/>
                          <a:latin typeface="+mj-lt"/>
                          <a:ea typeface="Calibri" panose="020F0502020204030204" pitchFamily="34" charset="0"/>
                        </a:rPr>
                        <a:t>Customer Owned Banking Association </a:t>
                      </a:r>
                      <a:endParaRPr lang="en-AU" sz="1200" b="0" dirty="0">
                        <a:solidFill>
                          <a:schemeClr val="bg1"/>
                        </a:solidFill>
                        <a:effectLst/>
                        <a:latin typeface="+mj-lt"/>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23284">
                <a:tc>
                  <a:txBody>
                    <a:bodyPr/>
                    <a:lstStyle/>
                    <a:p>
                      <a:pPr marL="0" indent="0">
                        <a:spcAft>
                          <a:spcPts val="0"/>
                        </a:spcAft>
                        <a:buFont typeface="+mj-lt"/>
                        <a:buNone/>
                      </a:pPr>
                      <a:r>
                        <a:rPr lang="en-AU" sz="1200" b="0" dirty="0" smtClean="0">
                          <a:solidFill>
                            <a:schemeClr val="bg1"/>
                          </a:solidFill>
                          <a:effectLst/>
                          <a:latin typeface="+mj-lt"/>
                          <a:ea typeface="Calibri" panose="020F0502020204030204" pitchFamily="34" charset="0"/>
                        </a:rPr>
                        <a:t>Department of Health </a:t>
                      </a:r>
                      <a:endParaRPr lang="en-AU" sz="1200" b="0" dirty="0">
                        <a:solidFill>
                          <a:schemeClr val="bg1"/>
                        </a:solidFill>
                        <a:effectLst/>
                        <a:latin typeface="+mj-lt"/>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94030">
                <a:tc>
                  <a:txBody>
                    <a:bodyPr/>
                    <a:lstStyle/>
                    <a:p>
                      <a:pPr marL="0" indent="0">
                        <a:spcAft>
                          <a:spcPts val="0"/>
                        </a:spcAft>
                        <a:buFont typeface="+mj-lt"/>
                        <a:buNone/>
                      </a:pPr>
                      <a:r>
                        <a:rPr lang="en-AU" sz="1200" b="0" dirty="0" smtClean="0">
                          <a:solidFill>
                            <a:schemeClr val="bg1"/>
                          </a:solidFill>
                          <a:effectLst/>
                          <a:latin typeface="+mj-lt"/>
                          <a:ea typeface="Calibri" panose="020F0502020204030204" pitchFamily="34" charset="0"/>
                        </a:rPr>
                        <a:t>Department of Industry, Science, Energy &amp; Resources </a:t>
                      </a:r>
                      <a:endParaRPr lang="en-AU" sz="1200" b="0" dirty="0">
                        <a:solidFill>
                          <a:schemeClr val="bg1"/>
                        </a:solidFill>
                        <a:effectLst/>
                        <a:latin typeface="+mj-lt"/>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5779835"/>
              </p:ext>
            </p:extLst>
          </p:nvPr>
        </p:nvGraphicFramePr>
        <p:xfrm>
          <a:off x="4743006" y="4169861"/>
          <a:ext cx="3960440" cy="2194560"/>
        </p:xfrm>
        <a:graphic>
          <a:graphicData uri="http://schemas.openxmlformats.org/drawingml/2006/table">
            <a:tbl>
              <a:tblPr>
                <a:tableStyleId>{5C22544A-7EE6-4342-B048-85BDC9FD1C3A}</a:tableStyleId>
              </a:tblPr>
              <a:tblGrid>
                <a:gridCol w="3592027">
                  <a:extLst>
                    <a:ext uri="{9D8B030D-6E8A-4147-A177-3AD203B41FA5}">
                      <a16:colId xmlns="" xmlns:a16="http://schemas.microsoft.com/office/drawing/2014/main" val="2662472902"/>
                    </a:ext>
                  </a:extLst>
                </a:gridCol>
                <a:gridCol w="368413">
                  <a:extLst>
                    <a:ext uri="{9D8B030D-6E8A-4147-A177-3AD203B41FA5}">
                      <a16:colId xmlns="" xmlns:a16="http://schemas.microsoft.com/office/drawing/2014/main" val="3245133845"/>
                    </a:ext>
                  </a:extLst>
                </a:gridCol>
              </a:tblGrid>
              <a:tr h="8231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baseline="0" dirty="0" smtClean="0">
                          <a:solidFill>
                            <a:schemeClr val="bg1"/>
                          </a:solidFill>
                          <a:effectLst/>
                          <a:latin typeface="+mn-lt"/>
                          <a:ea typeface="Calibri" panose="020F0502020204030204" pitchFamily="34" charset="0"/>
                          <a:cs typeface="+mn-cs"/>
                        </a:rPr>
                        <a:t>Department of Infrastructure, Transport, Regional Development and Communications</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8231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Department of Prime Minister and Cabinet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2</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4701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baseline="0" dirty="0" smtClean="0">
                          <a:solidFill>
                            <a:schemeClr val="bg1"/>
                          </a:solidFill>
                          <a:effectLst/>
                          <a:latin typeface="+mn-lt"/>
                          <a:ea typeface="Calibri" panose="020F0502020204030204" pitchFamily="34" charset="0"/>
                          <a:cs typeface="+mn-cs"/>
                        </a:rPr>
                        <a:t>National Transport Commission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4701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NSW Government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3257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Productivity Commission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a:solidFill>
                            <a:schemeClr val="bg1"/>
                          </a:solidFill>
                          <a:effectLst/>
                          <a:latin typeface="+mj-lt"/>
                          <a:ea typeface="Calibri" panose="020F0502020204030204" pitchFamily="34" charset="0"/>
                        </a:rPr>
                        <a:t>2</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30112460"/>
                  </a:ext>
                </a:extLst>
              </a:tr>
              <a:tr h="16572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bg1"/>
                          </a:solidFill>
                          <a:effectLst/>
                          <a:latin typeface="+mn-lt"/>
                          <a:ea typeface="Calibri" panose="020F0502020204030204" pitchFamily="34" charset="0"/>
                          <a:cs typeface="+mn-cs"/>
                        </a:rPr>
                        <a:t>Queensland Productivity Commission  </a:t>
                      </a:r>
                      <a:endParaRPr lang="en-AU" sz="1200" b="0" kern="1200" dirty="0" smtClean="0">
                        <a:solidFill>
                          <a:schemeClr val="bg1"/>
                        </a:solidFill>
                        <a:effectLst/>
                        <a:latin typeface="+mn-lt"/>
                        <a:ea typeface="Calibri" panose="020F0502020204030204" pitchFamily="34" charset="0"/>
                        <a:cs typeface="+mn-cs"/>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6572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Senate Committees</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6</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6572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Tax Practitioner’s Board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2</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6572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Therapeutic Goods Administration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6572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Treasury</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7</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6572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Water Efficiency Labelling Scheme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861" y="1080521"/>
            <a:ext cx="3304412" cy="2202941"/>
          </a:xfrm>
          <a:prstGeom prst="rect">
            <a:avLst/>
          </a:prstGeom>
          <a:effectLst>
            <a:softEdge rad="63500"/>
          </a:effectLst>
        </p:spPr>
      </p:pic>
    </p:spTree>
    <p:extLst>
      <p:ext uri="{BB962C8B-B14F-4D97-AF65-F5344CB8AC3E}">
        <p14:creationId xmlns:p14="http://schemas.microsoft.com/office/powerpoint/2010/main" val="212528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85160" y="354957"/>
            <a:ext cx="4539391" cy="3842573"/>
            <a:chOff x="4425097" y="667100"/>
            <a:chExt cx="5040559" cy="4266809"/>
          </a:xfrm>
        </p:grpSpPr>
        <p:pic>
          <p:nvPicPr>
            <p:cNvPr id="8" name="Picture 7"/>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15350"/>
            <a:stretch/>
          </p:blipFill>
          <p:spPr>
            <a:xfrm>
              <a:off x="4425097" y="667100"/>
              <a:ext cx="5040559" cy="4266809"/>
            </a:xfrm>
            <a:prstGeom prst="rect">
              <a:avLst/>
            </a:prstGeom>
          </p:spPr>
        </p:pic>
        <p:sp>
          <p:nvSpPr>
            <p:cNvPr id="20" name="Rectangle 19"/>
            <p:cNvSpPr/>
            <p:nvPr/>
          </p:nvSpPr>
          <p:spPr>
            <a:xfrm>
              <a:off x="7466783" y="2170011"/>
              <a:ext cx="1053055" cy="307581"/>
            </a:xfrm>
            <a:prstGeom prst="rect">
              <a:avLst/>
            </a:prstGeom>
          </p:spPr>
          <p:txBody>
            <a:bodyPr wrap="square">
              <a:spAutoFit/>
            </a:bodyPr>
            <a:lstStyle/>
            <a:p>
              <a:pPr algn="ctr"/>
              <a:r>
                <a:rPr lang="en-AU" sz="1200" b="1" dirty="0">
                  <a:solidFill>
                    <a:schemeClr val="bg1"/>
                  </a:solidFill>
                </a:rPr>
                <a:t>QLD </a:t>
              </a:r>
              <a:r>
                <a:rPr lang="en-AU" sz="1200" b="1" dirty="0" smtClean="0">
                  <a:solidFill>
                    <a:schemeClr val="bg1"/>
                  </a:solidFill>
                </a:rPr>
                <a:t>24%</a:t>
              </a:r>
              <a:endParaRPr lang="en-AU" sz="1200" b="1" dirty="0">
                <a:solidFill>
                  <a:schemeClr val="bg1"/>
                </a:solidFill>
              </a:endParaRPr>
            </a:p>
          </p:txBody>
        </p:sp>
        <p:sp>
          <p:nvSpPr>
            <p:cNvPr id="35" name="Rectangle 34"/>
            <p:cNvSpPr/>
            <p:nvPr/>
          </p:nvSpPr>
          <p:spPr>
            <a:xfrm>
              <a:off x="7866573" y="3022680"/>
              <a:ext cx="1051275" cy="307581"/>
            </a:xfrm>
            <a:prstGeom prst="rect">
              <a:avLst/>
            </a:prstGeom>
          </p:spPr>
          <p:txBody>
            <a:bodyPr wrap="square">
              <a:spAutoFit/>
            </a:bodyPr>
            <a:lstStyle/>
            <a:p>
              <a:pPr algn="ctr"/>
              <a:r>
                <a:rPr lang="en-AU" sz="1200" b="1" dirty="0">
                  <a:solidFill>
                    <a:schemeClr val="bg1"/>
                  </a:solidFill>
                </a:rPr>
                <a:t>NSW </a:t>
              </a:r>
              <a:r>
                <a:rPr lang="en-AU" sz="1200" b="1" dirty="0" smtClean="0">
                  <a:solidFill>
                    <a:schemeClr val="bg1"/>
                  </a:solidFill>
                </a:rPr>
                <a:t>31%</a:t>
              </a:r>
              <a:endParaRPr lang="en-AU" sz="1200" b="1" dirty="0">
                <a:solidFill>
                  <a:schemeClr val="bg1"/>
                </a:solidFill>
              </a:endParaRPr>
            </a:p>
          </p:txBody>
        </p:sp>
        <p:sp>
          <p:nvSpPr>
            <p:cNvPr id="36" name="Rectangle 35"/>
            <p:cNvSpPr/>
            <p:nvPr/>
          </p:nvSpPr>
          <p:spPr>
            <a:xfrm>
              <a:off x="7610096" y="4357845"/>
              <a:ext cx="554867" cy="512635"/>
            </a:xfrm>
            <a:prstGeom prst="rect">
              <a:avLst/>
            </a:prstGeom>
          </p:spPr>
          <p:txBody>
            <a:bodyPr wrap="square">
              <a:spAutoFit/>
            </a:bodyPr>
            <a:lstStyle/>
            <a:p>
              <a:pPr algn="ctr"/>
              <a:r>
                <a:rPr lang="en-AU" sz="1200" b="1" dirty="0">
                  <a:solidFill>
                    <a:srgbClr val="2D7983"/>
                  </a:solidFill>
                </a:rPr>
                <a:t>TAS </a:t>
              </a:r>
              <a:r>
                <a:rPr lang="en-AU" sz="1200" b="1" dirty="0" smtClean="0">
                  <a:solidFill>
                    <a:srgbClr val="2D7983"/>
                  </a:solidFill>
                </a:rPr>
                <a:t>2%</a:t>
              </a:r>
              <a:endParaRPr lang="en-AU" sz="1200" b="1" dirty="0">
                <a:solidFill>
                  <a:srgbClr val="2D7983"/>
                </a:solidFill>
              </a:endParaRPr>
            </a:p>
          </p:txBody>
        </p:sp>
        <p:sp>
          <p:nvSpPr>
            <p:cNvPr id="37" name="Rectangle 36"/>
            <p:cNvSpPr/>
            <p:nvPr/>
          </p:nvSpPr>
          <p:spPr>
            <a:xfrm>
              <a:off x="8136358" y="3338152"/>
              <a:ext cx="554867" cy="444284"/>
            </a:xfrm>
            <a:prstGeom prst="rect">
              <a:avLst/>
            </a:prstGeom>
          </p:spPr>
          <p:txBody>
            <a:bodyPr wrap="square">
              <a:spAutoFit/>
            </a:bodyPr>
            <a:lstStyle/>
            <a:p>
              <a:pPr algn="ctr"/>
              <a:r>
                <a:rPr lang="en-AU" sz="1000" b="1" dirty="0">
                  <a:solidFill>
                    <a:schemeClr val="bg1"/>
                  </a:solidFill>
                </a:rPr>
                <a:t>ACT </a:t>
              </a:r>
              <a:r>
                <a:rPr lang="en-AU" sz="1000" b="1" dirty="0" smtClean="0">
                  <a:solidFill>
                    <a:schemeClr val="bg1"/>
                  </a:solidFill>
                </a:rPr>
                <a:t>4%</a:t>
              </a:r>
              <a:endParaRPr lang="en-AU" sz="1000" b="1" dirty="0">
                <a:solidFill>
                  <a:schemeClr val="bg1"/>
                </a:solidFill>
              </a:endParaRPr>
            </a:p>
          </p:txBody>
        </p:sp>
        <p:sp>
          <p:nvSpPr>
            <p:cNvPr id="38" name="Rectangle 37"/>
            <p:cNvSpPr/>
            <p:nvPr/>
          </p:nvSpPr>
          <p:spPr>
            <a:xfrm>
              <a:off x="7546741" y="3704453"/>
              <a:ext cx="867049" cy="290493"/>
            </a:xfrm>
            <a:prstGeom prst="rect">
              <a:avLst/>
            </a:prstGeom>
          </p:spPr>
          <p:txBody>
            <a:bodyPr wrap="square">
              <a:spAutoFit/>
            </a:bodyPr>
            <a:lstStyle/>
            <a:p>
              <a:pPr algn="ctr"/>
              <a:r>
                <a:rPr lang="en-AU" sz="1100" b="1" dirty="0">
                  <a:solidFill>
                    <a:schemeClr val="bg1"/>
                  </a:solidFill>
                </a:rPr>
                <a:t>VIC </a:t>
              </a:r>
              <a:r>
                <a:rPr lang="en-AU" sz="1100" b="1" dirty="0" smtClean="0">
                  <a:solidFill>
                    <a:schemeClr val="bg1"/>
                  </a:solidFill>
                </a:rPr>
                <a:t>23%</a:t>
              </a:r>
              <a:endParaRPr lang="en-AU" sz="1100" b="1" dirty="0">
                <a:solidFill>
                  <a:schemeClr val="bg1"/>
                </a:solidFill>
              </a:endParaRPr>
            </a:p>
          </p:txBody>
        </p:sp>
        <p:sp>
          <p:nvSpPr>
            <p:cNvPr id="39" name="Rectangle 38"/>
            <p:cNvSpPr/>
            <p:nvPr/>
          </p:nvSpPr>
          <p:spPr>
            <a:xfrm>
              <a:off x="6679895" y="2906982"/>
              <a:ext cx="852990" cy="307581"/>
            </a:xfrm>
            <a:prstGeom prst="rect">
              <a:avLst/>
            </a:prstGeom>
          </p:spPr>
          <p:txBody>
            <a:bodyPr wrap="square">
              <a:spAutoFit/>
            </a:bodyPr>
            <a:lstStyle/>
            <a:p>
              <a:pPr algn="ctr"/>
              <a:r>
                <a:rPr lang="en-AU" sz="1200" b="1" dirty="0">
                  <a:solidFill>
                    <a:schemeClr val="bg1"/>
                  </a:solidFill>
                </a:rPr>
                <a:t>SA </a:t>
              </a:r>
              <a:r>
                <a:rPr lang="en-AU" sz="1200" b="1" dirty="0" smtClean="0">
                  <a:solidFill>
                    <a:schemeClr val="bg1"/>
                  </a:solidFill>
                </a:rPr>
                <a:t>6%</a:t>
              </a:r>
              <a:endParaRPr lang="en-AU" sz="1200" b="1" dirty="0">
                <a:solidFill>
                  <a:schemeClr val="bg1"/>
                </a:solidFill>
              </a:endParaRPr>
            </a:p>
          </p:txBody>
        </p:sp>
        <p:sp>
          <p:nvSpPr>
            <p:cNvPr id="41" name="Rectangle 40"/>
            <p:cNvSpPr/>
            <p:nvPr/>
          </p:nvSpPr>
          <p:spPr>
            <a:xfrm>
              <a:off x="5387875" y="2493580"/>
              <a:ext cx="866961" cy="307581"/>
            </a:xfrm>
            <a:prstGeom prst="rect">
              <a:avLst/>
            </a:prstGeom>
          </p:spPr>
          <p:txBody>
            <a:bodyPr wrap="square">
              <a:spAutoFit/>
            </a:bodyPr>
            <a:lstStyle/>
            <a:p>
              <a:pPr algn="ctr"/>
              <a:r>
                <a:rPr lang="en-AU" sz="1200" b="1" dirty="0">
                  <a:solidFill>
                    <a:schemeClr val="bg1"/>
                  </a:solidFill>
                </a:rPr>
                <a:t>WA </a:t>
              </a:r>
              <a:r>
                <a:rPr lang="en-AU" sz="1200" b="1" dirty="0" smtClean="0">
                  <a:solidFill>
                    <a:schemeClr val="bg1"/>
                  </a:solidFill>
                </a:rPr>
                <a:t>7%</a:t>
              </a:r>
              <a:endParaRPr lang="en-AU" sz="1200" b="1" dirty="0">
                <a:solidFill>
                  <a:schemeClr val="bg1"/>
                </a:solidFill>
              </a:endParaRPr>
            </a:p>
          </p:txBody>
        </p:sp>
        <p:sp>
          <p:nvSpPr>
            <p:cNvPr id="43" name="Rectangle 42"/>
            <p:cNvSpPr/>
            <p:nvPr/>
          </p:nvSpPr>
          <p:spPr>
            <a:xfrm>
              <a:off x="6507288" y="1676561"/>
              <a:ext cx="787530" cy="307581"/>
            </a:xfrm>
            <a:prstGeom prst="rect">
              <a:avLst/>
            </a:prstGeom>
          </p:spPr>
          <p:txBody>
            <a:bodyPr wrap="square">
              <a:spAutoFit/>
            </a:bodyPr>
            <a:lstStyle/>
            <a:p>
              <a:pPr algn="ctr"/>
              <a:r>
                <a:rPr lang="en-AU" sz="1200" b="1" dirty="0">
                  <a:solidFill>
                    <a:schemeClr val="bg1"/>
                  </a:solidFill>
                </a:rPr>
                <a:t>NT </a:t>
              </a:r>
              <a:r>
                <a:rPr lang="en-AU" sz="1200" b="1" dirty="0" smtClean="0">
                  <a:solidFill>
                    <a:schemeClr val="bg1"/>
                  </a:solidFill>
                </a:rPr>
                <a:t>1%</a:t>
              </a:r>
              <a:endParaRPr lang="en-AU" sz="1200" b="1" dirty="0">
                <a:solidFill>
                  <a:schemeClr val="bg1"/>
                </a:solidFill>
              </a:endParaRPr>
            </a:p>
          </p:txBody>
        </p:sp>
      </p:grpSp>
      <p:grpSp>
        <p:nvGrpSpPr>
          <p:cNvPr id="4" name="Group 3"/>
          <p:cNvGrpSpPr/>
          <p:nvPr/>
        </p:nvGrpSpPr>
        <p:grpSpPr>
          <a:xfrm>
            <a:off x="311814" y="1008945"/>
            <a:ext cx="4338721" cy="1298556"/>
            <a:chOff x="447964" y="1017183"/>
            <a:chExt cx="4338721" cy="1578936"/>
          </a:xfrm>
        </p:grpSpPr>
        <p:sp>
          <p:nvSpPr>
            <p:cNvPr id="24" name="Rectangle 23"/>
            <p:cNvSpPr/>
            <p:nvPr/>
          </p:nvSpPr>
          <p:spPr>
            <a:xfrm>
              <a:off x="466205" y="1132822"/>
              <a:ext cx="4320480" cy="1309807"/>
            </a:xfrm>
            <a:prstGeom prst="rect">
              <a:avLst/>
            </a:prstGeom>
          </p:spPr>
          <p:txBody>
            <a:bodyPr wrap="square">
              <a:spAutoFit/>
            </a:bodyPr>
            <a:lstStyle/>
            <a:p>
              <a:pPr algn="ctr"/>
              <a:r>
                <a:rPr lang="en-AU" sz="1600" b="1" dirty="0" smtClean="0">
                  <a:solidFill>
                    <a:srgbClr val="193264"/>
                  </a:solidFill>
                </a:rPr>
                <a:t>1,731 </a:t>
              </a:r>
              <a:r>
                <a:rPr lang="en-US" sz="1600" dirty="0">
                  <a:solidFill>
                    <a:srgbClr val="193264"/>
                  </a:solidFill>
                </a:rPr>
                <a:t>contacts received </a:t>
              </a:r>
              <a:r>
                <a:rPr lang="en-US" sz="1600" dirty="0" smtClean="0">
                  <a:solidFill>
                    <a:srgbClr val="193264"/>
                  </a:solidFill>
                </a:rPr>
                <a:t>via:</a:t>
              </a:r>
            </a:p>
            <a:p>
              <a:pPr algn="ctr"/>
              <a:r>
                <a:rPr lang="en-US" sz="1600" dirty="0" smtClean="0">
                  <a:solidFill>
                    <a:srgbClr val="193264"/>
                  </a:solidFill>
                </a:rPr>
                <a:t> </a:t>
              </a:r>
            </a:p>
            <a:p>
              <a:pPr algn="ctr"/>
              <a:r>
                <a:rPr lang="en-US" sz="1600" dirty="0" smtClean="0">
                  <a:solidFill>
                    <a:srgbClr val="193264"/>
                  </a:solidFill>
                </a:rPr>
                <a:t> </a:t>
              </a:r>
              <a:r>
                <a:rPr lang="en-US" sz="1600" dirty="0">
                  <a:solidFill>
                    <a:srgbClr val="193264"/>
                  </a:solidFill>
                </a:rPr>
                <a:t/>
              </a:r>
              <a:br>
                <a:rPr lang="en-US" sz="1600" dirty="0">
                  <a:solidFill>
                    <a:srgbClr val="193264"/>
                  </a:solidFill>
                </a:rPr>
              </a:br>
              <a:endParaRPr lang="en-US" sz="1600" dirty="0">
                <a:solidFill>
                  <a:srgbClr val="193264"/>
                </a:solidFill>
              </a:endParaRPr>
            </a:p>
          </p:txBody>
        </p:sp>
        <p:sp>
          <p:nvSpPr>
            <p:cNvPr id="64" name="Rounded Rectangle 63"/>
            <p:cNvSpPr/>
            <p:nvPr/>
          </p:nvSpPr>
          <p:spPr>
            <a:xfrm>
              <a:off x="447964" y="1017183"/>
              <a:ext cx="4320480" cy="157893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pSp>
      <p:sp>
        <p:nvSpPr>
          <p:cNvPr id="3" name="TextBox 2"/>
          <p:cNvSpPr txBox="1"/>
          <p:nvPr/>
        </p:nvSpPr>
        <p:spPr>
          <a:xfrm>
            <a:off x="251520" y="294992"/>
            <a:ext cx="8280920" cy="492443"/>
          </a:xfrm>
          <a:prstGeom prst="rect">
            <a:avLst/>
          </a:prstGeom>
          <a:noFill/>
          <a:ln>
            <a:noFill/>
          </a:ln>
        </p:spPr>
        <p:txBody>
          <a:bodyPr wrap="square" rtlCol="0">
            <a:spAutoFit/>
          </a:bodyPr>
          <a:lstStyle/>
          <a:p>
            <a:r>
              <a:rPr lang="en-AU" sz="2600" b="1" dirty="0">
                <a:solidFill>
                  <a:srgbClr val="193264"/>
                </a:solidFill>
              </a:rPr>
              <a:t>Assistance: supporting SMEs</a:t>
            </a:r>
            <a:endParaRPr lang="en-AU" dirty="0">
              <a:solidFill>
                <a:srgbClr val="FF0000"/>
              </a:solidFill>
            </a:endParaRPr>
          </a:p>
        </p:txBody>
      </p:sp>
      <p:sp>
        <p:nvSpPr>
          <p:cNvPr id="67" name="TextBox 66"/>
          <p:cNvSpPr txBox="1"/>
          <p:nvPr/>
        </p:nvSpPr>
        <p:spPr>
          <a:xfrm>
            <a:off x="8676273" y="6657945"/>
            <a:ext cx="467544" cy="200055"/>
          </a:xfrm>
          <a:prstGeom prst="rect">
            <a:avLst/>
          </a:prstGeom>
          <a:noFill/>
        </p:spPr>
        <p:txBody>
          <a:bodyPr wrap="square" rtlCol="0">
            <a:spAutoFit/>
          </a:bodyPr>
          <a:lstStyle/>
          <a:p>
            <a:pPr algn="ctr"/>
            <a:fld id="{8026EB45-FB27-42A1-9A74-BCB237D7B4EB}" type="slidenum">
              <a:rPr lang="en-AU" sz="700" dirty="0"/>
              <a:t>8</a:t>
            </a:fld>
            <a:endParaRPr lang="en-AU" sz="1050" dirty="0"/>
          </a:p>
        </p:txBody>
      </p:sp>
      <p:sp>
        <p:nvSpPr>
          <p:cNvPr id="34" name="Rectangle 33"/>
          <p:cNvSpPr/>
          <p:nvPr/>
        </p:nvSpPr>
        <p:spPr>
          <a:xfrm>
            <a:off x="5615664" y="327106"/>
            <a:ext cx="3025239" cy="338554"/>
          </a:xfrm>
          <a:prstGeom prst="rect">
            <a:avLst/>
          </a:prstGeom>
        </p:spPr>
        <p:txBody>
          <a:bodyPr wrap="square">
            <a:spAutoFit/>
          </a:bodyPr>
          <a:lstStyle/>
          <a:p>
            <a:pPr algn="ctr"/>
            <a:r>
              <a:rPr lang="en-AU" sz="1600" b="1" dirty="0">
                <a:solidFill>
                  <a:srgbClr val="2D7983"/>
                </a:solidFill>
              </a:rPr>
              <a:t>Contacts by state/territory</a:t>
            </a:r>
          </a:p>
        </p:txBody>
      </p:sp>
      <p:grpSp>
        <p:nvGrpSpPr>
          <p:cNvPr id="10" name="Group 9"/>
          <p:cNvGrpSpPr/>
          <p:nvPr/>
        </p:nvGrpSpPr>
        <p:grpSpPr>
          <a:xfrm>
            <a:off x="301961" y="2503600"/>
            <a:ext cx="990000" cy="990000"/>
            <a:chOff x="3636228" y="2586917"/>
            <a:chExt cx="990000" cy="990000"/>
          </a:xfrm>
        </p:grpSpPr>
        <p:sp>
          <p:nvSpPr>
            <p:cNvPr id="23" name="TextBox 22"/>
            <p:cNvSpPr txBox="1"/>
            <p:nvPr/>
          </p:nvSpPr>
          <p:spPr>
            <a:xfrm>
              <a:off x="3651134" y="2853701"/>
              <a:ext cx="960187" cy="553998"/>
            </a:xfrm>
            <a:prstGeom prst="rect">
              <a:avLst/>
            </a:prstGeom>
            <a:noFill/>
          </p:spPr>
          <p:txBody>
            <a:bodyPr wrap="square" rtlCol="0">
              <a:spAutoFit/>
            </a:bodyPr>
            <a:lstStyle/>
            <a:p>
              <a:pPr algn="ctr"/>
              <a:r>
                <a:rPr lang="en-AU" sz="1000" dirty="0">
                  <a:solidFill>
                    <a:srgbClr val="193264"/>
                  </a:solidFill>
                </a:rPr>
                <a:t>v</a:t>
              </a:r>
              <a:r>
                <a:rPr lang="en-AU" sz="1000" dirty="0" smtClean="0">
                  <a:solidFill>
                    <a:srgbClr val="193264"/>
                  </a:solidFill>
                </a:rPr>
                <a:t>isits to assistance website info</a:t>
              </a:r>
              <a:endParaRPr lang="en-AU" sz="1000" dirty="0">
                <a:solidFill>
                  <a:srgbClr val="193264"/>
                </a:solidFill>
              </a:endParaRPr>
            </a:p>
          </p:txBody>
        </p:sp>
        <p:sp>
          <p:nvSpPr>
            <p:cNvPr id="2" name="Rectangle 1"/>
            <p:cNvSpPr/>
            <p:nvPr/>
          </p:nvSpPr>
          <p:spPr>
            <a:xfrm>
              <a:off x="3798225" y="2652453"/>
              <a:ext cx="685290" cy="276999"/>
            </a:xfrm>
            <a:prstGeom prst="rect">
              <a:avLst/>
            </a:prstGeom>
          </p:spPr>
          <p:txBody>
            <a:bodyPr wrap="square">
              <a:spAutoFit/>
            </a:bodyPr>
            <a:lstStyle/>
            <a:p>
              <a:pPr algn="ctr"/>
              <a:r>
                <a:rPr lang="en-AU" sz="1200" b="1" dirty="0" smtClean="0">
                  <a:solidFill>
                    <a:srgbClr val="193264"/>
                  </a:solidFill>
                </a:rPr>
                <a:t>43,202</a:t>
              </a:r>
              <a:endParaRPr lang="en-AU" sz="1200" dirty="0"/>
            </a:p>
          </p:txBody>
        </p:sp>
        <p:sp>
          <p:nvSpPr>
            <p:cNvPr id="11" name="Oval 10"/>
            <p:cNvSpPr/>
            <p:nvPr/>
          </p:nvSpPr>
          <p:spPr>
            <a:xfrm>
              <a:off x="3636228" y="2586917"/>
              <a:ext cx="990000" cy="990000"/>
            </a:xfrm>
            <a:prstGeom prst="ellipse">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 name="Group 4"/>
          <p:cNvGrpSpPr/>
          <p:nvPr/>
        </p:nvGrpSpPr>
        <p:grpSpPr>
          <a:xfrm>
            <a:off x="1955673" y="2492896"/>
            <a:ext cx="1032761" cy="990000"/>
            <a:chOff x="3730385" y="3655568"/>
            <a:chExt cx="1032761" cy="990000"/>
          </a:xfrm>
        </p:grpSpPr>
        <p:sp>
          <p:nvSpPr>
            <p:cNvPr id="59" name="TextBox 58"/>
            <p:cNvSpPr txBox="1"/>
            <p:nvPr/>
          </p:nvSpPr>
          <p:spPr>
            <a:xfrm>
              <a:off x="3730385" y="3842556"/>
              <a:ext cx="1032761" cy="677108"/>
            </a:xfrm>
            <a:prstGeom prst="rect">
              <a:avLst/>
            </a:prstGeom>
            <a:noFill/>
          </p:spPr>
          <p:txBody>
            <a:bodyPr wrap="square" rtlCol="0">
              <a:spAutoFit/>
            </a:bodyPr>
            <a:lstStyle/>
            <a:p>
              <a:pPr algn="ctr"/>
              <a:r>
                <a:rPr lang="en-AU" sz="950" dirty="0">
                  <a:solidFill>
                    <a:srgbClr val="193264"/>
                  </a:solidFill>
                </a:rPr>
                <a:t>s</a:t>
              </a:r>
              <a:r>
                <a:rPr lang="en-AU" sz="950" dirty="0" smtClean="0">
                  <a:solidFill>
                    <a:srgbClr val="193264"/>
                  </a:solidFill>
                </a:rPr>
                <a:t>mall businesses supported by a case manager</a:t>
              </a:r>
              <a:endParaRPr lang="en-AU" sz="950" dirty="0">
                <a:solidFill>
                  <a:srgbClr val="193264"/>
                </a:solidFill>
              </a:endParaRPr>
            </a:p>
          </p:txBody>
        </p:sp>
        <p:sp>
          <p:nvSpPr>
            <p:cNvPr id="42" name="Rectangle 41"/>
            <p:cNvSpPr/>
            <p:nvPr/>
          </p:nvSpPr>
          <p:spPr>
            <a:xfrm>
              <a:off x="4004910" y="3655568"/>
              <a:ext cx="520194" cy="276999"/>
            </a:xfrm>
            <a:prstGeom prst="rect">
              <a:avLst/>
            </a:prstGeom>
          </p:spPr>
          <p:txBody>
            <a:bodyPr wrap="square">
              <a:spAutoFit/>
            </a:bodyPr>
            <a:lstStyle/>
            <a:p>
              <a:pPr algn="ctr"/>
              <a:r>
                <a:rPr lang="en-AU" sz="1200" b="1" dirty="0" smtClean="0">
                  <a:solidFill>
                    <a:srgbClr val="193264"/>
                  </a:solidFill>
                </a:rPr>
                <a:t>560 </a:t>
              </a:r>
              <a:endParaRPr lang="en-AU" sz="1200" dirty="0"/>
            </a:p>
          </p:txBody>
        </p:sp>
        <p:sp>
          <p:nvSpPr>
            <p:cNvPr id="45" name="Oval 44"/>
            <p:cNvSpPr/>
            <p:nvPr/>
          </p:nvSpPr>
          <p:spPr>
            <a:xfrm>
              <a:off x="3751766" y="3655568"/>
              <a:ext cx="990000" cy="990000"/>
            </a:xfrm>
            <a:prstGeom prst="ellipse">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p:cNvGrpSpPr/>
          <p:nvPr/>
        </p:nvGrpSpPr>
        <p:grpSpPr>
          <a:xfrm>
            <a:off x="3495687" y="2503600"/>
            <a:ext cx="1300731" cy="990000"/>
            <a:chOff x="3960956" y="5036694"/>
            <a:chExt cx="1300731" cy="990000"/>
          </a:xfrm>
        </p:grpSpPr>
        <p:sp>
          <p:nvSpPr>
            <p:cNvPr id="30" name="TextBox 29"/>
            <p:cNvSpPr txBox="1"/>
            <p:nvPr/>
          </p:nvSpPr>
          <p:spPr>
            <a:xfrm>
              <a:off x="3960956" y="5307851"/>
              <a:ext cx="1300731" cy="677108"/>
            </a:xfrm>
            <a:prstGeom prst="rect">
              <a:avLst/>
            </a:prstGeom>
            <a:noFill/>
          </p:spPr>
          <p:txBody>
            <a:bodyPr wrap="square" rtlCol="0">
              <a:spAutoFit/>
            </a:bodyPr>
            <a:lstStyle/>
            <a:p>
              <a:pPr algn="ctr"/>
              <a:r>
                <a:rPr lang="en-US" sz="950" dirty="0">
                  <a:solidFill>
                    <a:srgbClr val="193264"/>
                  </a:solidFill>
                </a:rPr>
                <a:t>of contacts came from small and family business owners</a:t>
              </a:r>
              <a:endParaRPr lang="en-AU" sz="950" dirty="0">
                <a:solidFill>
                  <a:srgbClr val="193264"/>
                </a:solidFill>
              </a:endParaRPr>
            </a:p>
          </p:txBody>
        </p:sp>
        <p:sp>
          <p:nvSpPr>
            <p:cNvPr id="31" name="Rectangle 30"/>
            <p:cNvSpPr/>
            <p:nvPr/>
          </p:nvSpPr>
          <p:spPr>
            <a:xfrm>
              <a:off x="4360802" y="5090700"/>
              <a:ext cx="545146" cy="276999"/>
            </a:xfrm>
            <a:prstGeom prst="rect">
              <a:avLst/>
            </a:prstGeom>
          </p:spPr>
          <p:txBody>
            <a:bodyPr wrap="square">
              <a:spAutoFit/>
            </a:bodyPr>
            <a:lstStyle/>
            <a:p>
              <a:pPr algn="ctr"/>
              <a:r>
                <a:rPr lang="en-AU" sz="1200" b="1" dirty="0" smtClean="0">
                  <a:solidFill>
                    <a:srgbClr val="193264"/>
                  </a:solidFill>
                </a:rPr>
                <a:t>85% </a:t>
              </a:r>
              <a:endParaRPr lang="en-AU" sz="1200" dirty="0"/>
            </a:p>
          </p:txBody>
        </p:sp>
        <p:sp>
          <p:nvSpPr>
            <p:cNvPr id="33" name="Oval 32"/>
            <p:cNvSpPr/>
            <p:nvPr/>
          </p:nvSpPr>
          <p:spPr>
            <a:xfrm>
              <a:off x="4116321" y="5036694"/>
              <a:ext cx="990000" cy="990000"/>
            </a:xfrm>
            <a:prstGeom prst="ellipse">
              <a:avLst/>
            </a:prstGeom>
            <a:noFill/>
            <a:ln>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0" name="Rectangle 39"/>
          <p:cNvSpPr/>
          <p:nvPr/>
        </p:nvSpPr>
        <p:spPr>
          <a:xfrm>
            <a:off x="5686824" y="3061698"/>
            <a:ext cx="1413036" cy="415498"/>
          </a:xfrm>
          <a:prstGeom prst="rect">
            <a:avLst/>
          </a:prstGeom>
        </p:spPr>
        <p:txBody>
          <a:bodyPr wrap="square">
            <a:spAutoFit/>
          </a:bodyPr>
          <a:lstStyle/>
          <a:p>
            <a:pPr algn="ctr"/>
            <a:r>
              <a:rPr lang="en-AU" sz="1050" b="1" dirty="0">
                <a:solidFill>
                  <a:srgbClr val="2D7983"/>
                </a:solidFill>
              </a:rPr>
              <a:t>International/Other</a:t>
            </a:r>
          </a:p>
          <a:p>
            <a:pPr algn="ctr"/>
            <a:r>
              <a:rPr lang="en-AU" sz="1050" b="1" dirty="0" smtClean="0">
                <a:solidFill>
                  <a:srgbClr val="2D7983"/>
                </a:solidFill>
              </a:rPr>
              <a:t>2%</a:t>
            </a:r>
            <a:endParaRPr lang="en-AU" sz="1050" b="1" dirty="0">
              <a:solidFill>
                <a:srgbClr val="2D7983"/>
              </a:solidFill>
            </a:endParaRPr>
          </a:p>
        </p:txBody>
      </p:sp>
      <p:sp>
        <p:nvSpPr>
          <p:cNvPr id="53" name="Rounded Rectangle 52"/>
          <p:cNvSpPr/>
          <p:nvPr/>
        </p:nvSpPr>
        <p:spPr>
          <a:xfrm>
            <a:off x="5004048" y="4257495"/>
            <a:ext cx="3888432" cy="2400449"/>
          </a:xfrm>
          <a:prstGeom prst="roundRect">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aphicFrame>
        <p:nvGraphicFramePr>
          <p:cNvPr id="46" name="Chart 45"/>
          <p:cNvGraphicFramePr>
            <a:graphicFrameLocks/>
          </p:cNvGraphicFramePr>
          <p:nvPr>
            <p:extLst>
              <p:ext uri="{D42A27DB-BD31-4B8C-83A1-F6EECF244321}">
                <p14:modId xmlns:p14="http://schemas.microsoft.com/office/powerpoint/2010/main" val="1456715912"/>
              </p:ext>
            </p:extLst>
          </p:nvPr>
        </p:nvGraphicFramePr>
        <p:xfrm>
          <a:off x="-5345" y="3796310"/>
          <a:ext cx="4792276" cy="282691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5318520" y="4312997"/>
            <a:ext cx="3312368" cy="253916"/>
          </a:xfrm>
          <a:prstGeom prst="rect">
            <a:avLst/>
          </a:prstGeom>
          <a:noFill/>
        </p:spPr>
        <p:txBody>
          <a:bodyPr wrap="square" rtlCol="0">
            <a:spAutoFit/>
          </a:bodyPr>
          <a:lstStyle/>
          <a:p>
            <a:pPr algn="ctr"/>
            <a:r>
              <a:rPr lang="en-AU" sz="1050" b="1" dirty="0" smtClean="0"/>
              <a:t>HOW WE HELPED CALLERS TO OUR INFO LINE</a:t>
            </a:r>
            <a:endParaRPr lang="en-AU" sz="1050" b="1" dirty="0"/>
          </a:p>
        </p:txBody>
      </p:sp>
      <p:sp>
        <p:nvSpPr>
          <p:cNvPr id="9" name="Oval 8"/>
          <p:cNvSpPr/>
          <p:nvPr/>
        </p:nvSpPr>
        <p:spPr>
          <a:xfrm>
            <a:off x="5117563" y="4617817"/>
            <a:ext cx="1269801" cy="1184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5436096" y="4678169"/>
            <a:ext cx="792088" cy="369332"/>
          </a:xfrm>
          <a:prstGeom prst="rect">
            <a:avLst/>
          </a:prstGeom>
          <a:noFill/>
        </p:spPr>
        <p:txBody>
          <a:bodyPr wrap="square" rtlCol="0">
            <a:spAutoFit/>
          </a:bodyPr>
          <a:lstStyle/>
          <a:p>
            <a:r>
              <a:rPr lang="en-AU" dirty="0" smtClean="0">
                <a:solidFill>
                  <a:schemeClr val="bg1"/>
                </a:solidFill>
              </a:rPr>
              <a:t>61%</a:t>
            </a:r>
            <a:endParaRPr lang="en-AU" dirty="0">
              <a:solidFill>
                <a:schemeClr val="bg1"/>
              </a:solidFill>
            </a:endParaRPr>
          </a:p>
        </p:txBody>
      </p:sp>
      <p:sp>
        <p:nvSpPr>
          <p:cNvPr id="13" name="TextBox 12"/>
          <p:cNvSpPr txBox="1"/>
          <p:nvPr/>
        </p:nvSpPr>
        <p:spPr>
          <a:xfrm>
            <a:off x="5102391" y="4936297"/>
            <a:ext cx="1251769" cy="738664"/>
          </a:xfrm>
          <a:prstGeom prst="rect">
            <a:avLst/>
          </a:prstGeom>
          <a:noFill/>
        </p:spPr>
        <p:txBody>
          <a:bodyPr wrap="square" rtlCol="0">
            <a:spAutoFit/>
          </a:bodyPr>
          <a:lstStyle/>
          <a:p>
            <a:pPr algn="ctr"/>
            <a:r>
              <a:rPr lang="en-AU" sz="1050" dirty="0" smtClean="0">
                <a:solidFill>
                  <a:schemeClr val="bg1"/>
                </a:solidFill>
              </a:rPr>
              <a:t>Given info and directed to Dispute Support tool</a:t>
            </a:r>
            <a:endParaRPr lang="en-AU" sz="1050" dirty="0">
              <a:solidFill>
                <a:schemeClr val="bg1"/>
              </a:solidFill>
            </a:endParaRPr>
          </a:p>
        </p:txBody>
      </p:sp>
      <p:sp>
        <p:nvSpPr>
          <p:cNvPr id="50" name="Oval 49"/>
          <p:cNvSpPr/>
          <p:nvPr/>
        </p:nvSpPr>
        <p:spPr>
          <a:xfrm>
            <a:off x="6431913" y="4797197"/>
            <a:ext cx="1060133" cy="988811"/>
          </a:xfrm>
          <a:prstGeom prst="ellipse">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TextBox 50"/>
          <p:cNvSpPr txBox="1"/>
          <p:nvPr/>
        </p:nvSpPr>
        <p:spPr>
          <a:xfrm>
            <a:off x="6665643" y="4829536"/>
            <a:ext cx="640013" cy="338554"/>
          </a:xfrm>
          <a:prstGeom prst="rect">
            <a:avLst/>
          </a:prstGeom>
          <a:noFill/>
        </p:spPr>
        <p:txBody>
          <a:bodyPr wrap="square" rtlCol="0">
            <a:spAutoFit/>
          </a:bodyPr>
          <a:lstStyle/>
          <a:p>
            <a:r>
              <a:rPr lang="en-AU" sz="1600" dirty="0" smtClean="0">
                <a:solidFill>
                  <a:schemeClr val="bg1"/>
                </a:solidFill>
              </a:rPr>
              <a:t>20%</a:t>
            </a:r>
            <a:endParaRPr lang="en-AU" sz="1600" dirty="0">
              <a:solidFill>
                <a:schemeClr val="bg1"/>
              </a:solidFill>
            </a:endParaRPr>
          </a:p>
        </p:txBody>
      </p:sp>
      <p:sp>
        <p:nvSpPr>
          <p:cNvPr id="54" name="TextBox 53"/>
          <p:cNvSpPr txBox="1"/>
          <p:nvPr/>
        </p:nvSpPr>
        <p:spPr>
          <a:xfrm>
            <a:off x="6511035" y="5064337"/>
            <a:ext cx="886398" cy="646331"/>
          </a:xfrm>
          <a:prstGeom prst="rect">
            <a:avLst/>
          </a:prstGeom>
          <a:noFill/>
        </p:spPr>
        <p:txBody>
          <a:bodyPr wrap="square" rtlCol="0">
            <a:spAutoFit/>
          </a:bodyPr>
          <a:lstStyle/>
          <a:p>
            <a:pPr algn="ctr"/>
            <a:r>
              <a:rPr lang="en-AU" sz="900" dirty="0" smtClean="0">
                <a:solidFill>
                  <a:schemeClr val="bg1"/>
                </a:solidFill>
              </a:rPr>
              <a:t>Referred to ASBFEO case management</a:t>
            </a:r>
            <a:endParaRPr lang="en-AU" sz="900" dirty="0">
              <a:solidFill>
                <a:schemeClr val="bg1"/>
              </a:solidFill>
            </a:endParaRPr>
          </a:p>
        </p:txBody>
      </p:sp>
      <p:sp>
        <p:nvSpPr>
          <p:cNvPr id="56" name="TextBox 55"/>
          <p:cNvSpPr txBox="1"/>
          <p:nvPr/>
        </p:nvSpPr>
        <p:spPr>
          <a:xfrm>
            <a:off x="7682840" y="4640517"/>
            <a:ext cx="518436" cy="276999"/>
          </a:xfrm>
          <a:prstGeom prst="rect">
            <a:avLst/>
          </a:prstGeom>
          <a:noFill/>
        </p:spPr>
        <p:txBody>
          <a:bodyPr wrap="square" rtlCol="0">
            <a:spAutoFit/>
          </a:bodyPr>
          <a:lstStyle/>
          <a:p>
            <a:r>
              <a:rPr lang="en-AU" sz="1200" dirty="0" smtClean="0"/>
              <a:t>13%</a:t>
            </a:r>
            <a:endParaRPr lang="en-AU" sz="1200" dirty="0"/>
          </a:p>
        </p:txBody>
      </p:sp>
      <p:sp>
        <p:nvSpPr>
          <p:cNvPr id="57" name="TextBox 56"/>
          <p:cNvSpPr txBox="1"/>
          <p:nvPr/>
        </p:nvSpPr>
        <p:spPr>
          <a:xfrm>
            <a:off x="7501044" y="4802831"/>
            <a:ext cx="865708" cy="584775"/>
          </a:xfrm>
          <a:prstGeom prst="rect">
            <a:avLst/>
          </a:prstGeom>
          <a:noFill/>
        </p:spPr>
        <p:txBody>
          <a:bodyPr wrap="square" rtlCol="0">
            <a:spAutoFit/>
          </a:bodyPr>
          <a:lstStyle/>
          <a:p>
            <a:pPr algn="ctr"/>
            <a:r>
              <a:rPr lang="en-AU" sz="800" dirty="0" smtClean="0"/>
              <a:t>Referred to state </a:t>
            </a:r>
            <a:r>
              <a:rPr lang="en-AU" sz="800" dirty="0" err="1" smtClean="0"/>
              <a:t>gov</a:t>
            </a:r>
            <a:r>
              <a:rPr lang="en-AU" sz="800" dirty="0" smtClean="0"/>
              <a:t> agency or commissioner</a:t>
            </a:r>
            <a:endParaRPr lang="en-AU" sz="800" dirty="0"/>
          </a:p>
        </p:txBody>
      </p:sp>
      <p:sp>
        <p:nvSpPr>
          <p:cNvPr id="58" name="Oval 57"/>
          <p:cNvSpPr/>
          <p:nvPr/>
        </p:nvSpPr>
        <p:spPr>
          <a:xfrm>
            <a:off x="7513061" y="4650376"/>
            <a:ext cx="828338" cy="779786"/>
          </a:xfrm>
          <a:prstGeom prst="ellipse">
            <a:avLst/>
          </a:prstGeom>
          <a:noFill/>
          <a:ln>
            <a:solidFill>
              <a:srgbClr val="AACD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0" name="Group 59"/>
          <p:cNvGrpSpPr/>
          <p:nvPr/>
        </p:nvGrpSpPr>
        <p:grpSpPr>
          <a:xfrm>
            <a:off x="8152882" y="5191244"/>
            <a:ext cx="753126" cy="644762"/>
            <a:chOff x="4013017" y="5013147"/>
            <a:chExt cx="1196606" cy="1024432"/>
          </a:xfrm>
        </p:grpSpPr>
        <p:sp>
          <p:nvSpPr>
            <p:cNvPr id="61" name="TextBox 60"/>
            <p:cNvSpPr txBox="1"/>
            <p:nvPr/>
          </p:nvSpPr>
          <p:spPr>
            <a:xfrm>
              <a:off x="4013017" y="5304061"/>
              <a:ext cx="1196606" cy="733518"/>
            </a:xfrm>
            <a:prstGeom prst="rect">
              <a:avLst/>
            </a:prstGeom>
            <a:noFill/>
          </p:spPr>
          <p:txBody>
            <a:bodyPr wrap="square" rtlCol="0">
              <a:spAutoFit/>
            </a:bodyPr>
            <a:lstStyle/>
            <a:p>
              <a:pPr algn="ctr"/>
              <a:r>
                <a:rPr lang="en-US" sz="800" dirty="0" smtClean="0">
                  <a:solidFill>
                    <a:srgbClr val="193264"/>
                  </a:solidFill>
                </a:rPr>
                <a:t>Referred to industry body</a:t>
              </a:r>
              <a:endParaRPr lang="en-AU" sz="800" dirty="0">
                <a:solidFill>
                  <a:srgbClr val="193264"/>
                </a:solidFill>
              </a:endParaRPr>
            </a:p>
          </p:txBody>
        </p:sp>
        <p:sp>
          <p:nvSpPr>
            <p:cNvPr id="62" name="Rectangle 61"/>
            <p:cNvSpPr/>
            <p:nvPr/>
          </p:nvSpPr>
          <p:spPr>
            <a:xfrm>
              <a:off x="4282024" y="5013147"/>
              <a:ext cx="723015" cy="440111"/>
            </a:xfrm>
            <a:prstGeom prst="rect">
              <a:avLst/>
            </a:prstGeom>
          </p:spPr>
          <p:txBody>
            <a:bodyPr wrap="square">
              <a:spAutoFit/>
            </a:bodyPr>
            <a:lstStyle/>
            <a:p>
              <a:pPr algn="ctr"/>
              <a:r>
                <a:rPr lang="en-AU" sz="1200" b="1" dirty="0" smtClean="0">
                  <a:solidFill>
                    <a:srgbClr val="193264"/>
                  </a:solidFill>
                </a:rPr>
                <a:t>1% </a:t>
              </a:r>
              <a:endParaRPr lang="en-AU" sz="1200" dirty="0"/>
            </a:p>
          </p:txBody>
        </p:sp>
        <p:sp>
          <p:nvSpPr>
            <p:cNvPr id="63" name="Oval 62"/>
            <p:cNvSpPr/>
            <p:nvPr/>
          </p:nvSpPr>
          <p:spPr>
            <a:xfrm>
              <a:off x="4116321" y="5036694"/>
              <a:ext cx="990000" cy="990000"/>
            </a:xfrm>
            <a:prstGeom prst="ellipse">
              <a:avLst/>
            </a:prstGeom>
            <a:noFill/>
            <a:ln>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5" name="TextBox 64"/>
          <p:cNvSpPr txBox="1"/>
          <p:nvPr/>
        </p:nvSpPr>
        <p:spPr>
          <a:xfrm>
            <a:off x="5628739" y="5977808"/>
            <a:ext cx="1251769" cy="553998"/>
          </a:xfrm>
          <a:prstGeom prst="rect">
            <a:avLst/>
          </a:prstGeom>
          <a:noFill/>
        </p:spPr>
        <p:txBody>
          <a:bodyPr wrap="square" rtlCol="0">
            <a:spAutoFit/>
          </a:bodyPr>
          <a:lstStyle/>
          <a:p>
            <a:pPr algn="ctr"/>
            <a:r>
              <a:rPr lang="en-AU" sz="1200" b="1" dirty="0" smtClean="0"/>
              <a:t>87% </a:t>
            </a:r>
            <a:r>
              <a:rPr lang="en-AU" sz="900" dirty="0" smtClean="0"/>
              <a:t>of calls answered within 10 seconds</a:t>
            </a:r>
            <a:endParaRPr lang="en-AU" sz="900" dirty="0"/>
          </a:p>
        </p:txBody>
      </p:sp>
      <p:sp>
        <p:nvSpPr>
          <p:cNvPr id="66" name="TextBox 65"/>
          <p:cNvSpPr txBox="1"/>
          <p:nvPr/>
        </p:nvSpPr>
        <p:spPr>
          <a:xfrm>
            <a:off x="7427298" y="5905852"/>
            <a:ext cx="1248976" cy="692497"/>
          </a:xfrm>
          <a:prstGeom prst="rect">
            <a:avLst/>
          </a:prstGeom>
          <a:noFill/>
        </p:spPr>
        <p:txBody>
          <a:bodyPr wrap="square" rtlCol="0">
            <a:spAutoFit/>
          </a:bodyPr>
          <a:lstStyle/>
          <a:p>
            <a:pPr algn="ctr"/>
            <a:r>
              <a:rPr lang="en-AU" sz="1200" b="1" dirty="0" smtClean="0"/>
              <a:t>91% </a:t>
            </a:r>
            <a:r>
              <a:rPr lang="en-AU" sz="900" dirty="0" smtClean="0"/>
              <a:t>of callers surveyed would recommend our service</a:t>
            </a:r>
            <a:endParaRPr lang="en-AU" sz="900" dirty="0"/>
          </a:p>
        </p:txBody>
      </p:sp>
      <p:sp>
        <p:nvSpPr>
          <p:cNvPr id="15" name="TextBox 14"/>
          <p:cNvSpPr txBox="1"/>
          <p:nvPr/>
        </p:nvSpPr>
        <p:spPr>
          <a:xfrm>
            <a:off x="738823" y="1939885"/>
            <a:ext cx="669328" cy="307777"/>
          </a:xfrm>
          <a:prstGeom prst="rect">
            <a:avLst/>
          </a:prstGeom>
          <a:noFill/>
        </p:spPr>
        <p:txBody>
          <a:bodyPr wrap="square" rtlCol="0">
            <a:spAutoFit/>
          </a:bodyPr>
          <a:lstStyle/>
          <a:p>
            <a:r>
              <a:rPr lang="en-AU" sz="1400" dirty="0" smtClean="0"/>
              <a:t>1,220</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146" y="1541049"/>
            <a:ext cx="398682" cy="39590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5687" y="1441226"/>
            <a:ext cx="580783" cy="52911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8680" y="1500803"/>
            <a:ext cx="491154" cy="491154"/>
          </a:xfrm>
          <a:prstGeom prst="rect">
            <a:avLst/>
          </a:prstGeom>
        </p:spPr>
      </p:pic>
      <p:sp>
        <p:nvSpPr>
          <p:cNvPr id="68" name="TextBox 67"/>
          <p:cNvSpPr txBox="1"/>
          <p:nvPr/>
        </p:nvSpPr>
        <p:spPr>
          <a:xfrm>
            <a:off x="2141034" y="1954405"/>
            <a:ext cx="578181" cy="307777"/>
          </a:xfrm>
          <a:prstGeom prst="rect">
            <a:avLst/>
          </a:prstGeom>
          <a:noFill/>
        </p:spPr>
        <p:txBody>
          <a:bodyPr wrap="square" rtlCol="0">
            <a:spAutoFit/>
          </a:bodyPr>
          <a:lstStyle/>
          <a:p>
            <a:r>
              <a:rPr lang="en-AU" sz="1400" dirty="0" smtClean="0"/>
              <a:t>390</a:t>
            </a:r>
          </a:p>
        </p:txBody>
      </p:sp>
      <p:sp>
        <p:nvSpPr>
          <p:cNvPr id="69" name="TextBox 68"/>
          <p:cNvSpPr txBox="1"/>
          <p:nvPr/>
        </p:nvSpPr>
        <p:spPr>
          <a:xfrm>
            <a:off x="3560869" y="1958518"/>
            <a:ext cx="515601" cy="307777"/>
          </a:xfrm>
          <a:prstGeom prst="rect">
            <a:avLst/>
          </a:prstGeom>
          <a:noFill/>
        </p:spPr>
        <p:txBody>
          <a:bodyPr wrap="square" rtlCol="0">
            <a:spAutoFit/>
          </a:bodyPr>
          <a:lstStyle/>
          <a:p>
            <a:r>
              <a:rPr lang="en-AU" sz="1400" dirty="0" smtClean="0"/>
              <a:t>114</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0119" y="5963507"/>
            <a:ext cx="558945" cy="550104"/>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4566" y="6025117"/>
            <a:ext cx="503782" cy="480738"/>
          </a:xfrm>
          <a:prstGeom prst="rect">
            <a:avLst/>
          </a:prstGeom>
        </p:spPr>
      </p:pic>
    </p:spTree>
    <p:extLst>
      <p:ext uri="{BB962C8B-B14F-4D97-AF65-F5344CB8AC3E}">
        <p14:creationId xmlns:p14="http://schemas.microsoft.com/office/powerpoint/2010/main" val="1669330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14458" y="4155577"/>
            <a:ext cx="5813726" cy="24981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9" name="Rounded Rectangle 18"/>
          <p:cNvSpPr/>
          <p:nvPr/>
        </p:nvSpPr>
        <p:spPr>
          <a:xfrm>
            <a:off x="395536" y="770257"/>
            <a:ext cx="8136904" cy="322232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a:off x="467544" y="169476"/>
            <a:ext cx="5112568" cy="492443"/>
          </a:xfrm>
          <a:prstGeom prst="rect">
            <a:avLst/>
          </a:prstGeom>
          <a:noFill/>
        </p:spPr>
        <p:txBody>
          <a:bodyPr wrap="square" rtlCol="0">
            <a:spAutoFit/>
          </a:bodyPr>
          <a:lstStyle/>
          <a:p>
            <a:r>
              <a:rPr lang="en-AU" sz="2600" b="1" dirty="0">
                <a:solidFill>
                  <a:srgbClr val="193264"/>
                </a:solidFill>
                <a:latin typeface="+mj-lt"/>
              </a:rPr>
              <a:t>Assistance: supporting SMEs</a:t>
            </a:r>
          </a:p>
        </p:txBody>
      </p:sp>
      <p:sp>
        <p:nvSpPr>
          <p:cNvPr id="21" name="Rectangle 2"/>
          <p:cNvSpPr/>
          <p:nvPr/>
        </p:nvSpPr>
        <p:spPr>
          <a:xfrm>
            <a:off x="639023" y="4238138"/>
            <a:ext cx="5661169" cy="2382319"/>
          </a:xfrm>
          <a:prstGeom prst="rect">
            <a:avLst/>
          </a:prstGeom>
        </p:spPr>
        <p:txBody>
          <a:bodyPr wrap="square">
            <a:spAutoFit/>
          </a:bodyPr>
          <a:lstStyle/>
          <a:p>
            <a:pPr algn="ctr">
              <a:lnSpc>
                <a:spcPct val="113000"/>
              </a:lnSpc>
              <a:spcAft>
                <a:spcPts val="600"/>
              </a:spcAft>
            </a:pPr>
            <a:r>
              <a:rPr lang="en-AU" b="1" dirty="0">
                <a:solidFill>
                  <a:schemeClr val="bg1"/>
                </a:solidFill>
              </a:rPr>
              <a:t>Small Business Tax Concierge Service</a:t>
            </a:r>
            <a:endParaRPr lang="en-US" dirty="0">
              <a:solidFill>
                <a:schemeClr val="bg1"/>
              </a:solidFill>
            </a:endParaRPr>
          </a:p>
          <a:p>
            <a:pPr marL="144000" indent="-144000">
              <a:lnSpc>
                <a:spcPct val="113000"/>
              </a:lnSpc>
              <a:spcAft>
                <a:spcPts val="600"/>
              </a:spcAft>
              <a:buFont typeface="Arial" panose="020B0604020202020204" pitchFamily="34" charset="0"/>
              <a:buChar char="•"/>
            </a:pPr>
            <a:r>
              <a:rPr lang="en-US" sz="1200" dirty="0" smtClean="0">
                <a:solidFill>
                  <a:schemeClr val="bg1"/>
                </a:solidFill>
              </a:rPr>
              <a:t>Since the Small Business Tax Concierge service started in March 2019, we have received 763 enquiries.</a:t>
            </a:r>
          </a:p>
          <a:p>
            <a:pPr marL="144000" indent="-144000">
              <a:lnSpc>
                <a:spcPct val="113000"/>
              </a:lnSpc>
              <a:spcAft>
                <a:spcPts val="600"/>
              </a:spcAft>
              <a:buFont typeface="Arial" panose="020B0604020202020204" pitchFamily="34" charset="0"/>
              <a:buChar char="•"/>
            </a:pPr>
            <a:r>
              <a:rPr lang="en-US" sz="1200" dirty="0">
                <a:solidFill>
                  <a:schemeClr val="bg1"/>
                </a:solidFill>
              </a:rPr>
              <a:t>In March Quarter 2021, the Small Business Tax Concierge Service continued to receive requests from many small businesses deemed ineligible for Cash Flow Boost.</a:t>
            </a:r>
          </a:p>
          <a:p>
            <a:pPr marL="144000" indent="-144000">
              <a:lnSpc>
                <a:spcPct val="113000"/>
              </a:lnSpc>
              <a:spcAft>
                <a:spcPts val="600"/>
              </a:spcAft>
              <a:buFont typeface="Arial" panose="020B0604020202020204" pitchFamily="34" charset="0"/>
              <a:buChar char="•"/>
            </a:pPr>
            <a:r>
              <a:rPr lang="en-US" sz="1200" dirty="0" smtClean="0">
                <a:solidFill>
                  <a:schemeClr val="bg1"/>
                </a:solidFill>
              </a:rPr>
              <a:t>Reasons for ineligibility ranged from new business, change of business structure, business sale and lack of previous tax compliance.</a:t>
            </a:r>
          </a:p>
          <a:p>
            <a:pPr marL="144000" indent="-144000">
              <a:lnSpc>
                <a:spcPct val="113000"/>
              </a:lnSpc>
              <a:spcAft>
                <a:spcPts val="600"/>
              </a:spcAft>
              <a:buFont typeface="Arial" panose="020B0604020202020204" pitchFamily="34" charset="0"/>
              <a:buChar char="•"/>
            </a:pPr>
            <a:endParaRPr lang="en-US" sz="1200" dirty="0">
              <a:solidFill>
                <a:schemeClr val="bg1"/>
              </a:solidFill>
            </a:endParaRPr>
          </a:p>
        </p:txBody>
      </p:sp>
      <p:sp>
        <p:nvSpPr>
          <p:cNvPr id="12" name="Rectangle 11"/>
          <p:cNvSpPr/>
          <p:nvPr/>
        </p:nvSpPr>
        <p:spPr>
          <a:xfrm>
            <a:off x="5085762" y="884788"/>
            <a:ext cx="3904547" cy="270587"/>
          </a:xfrm>
          <a:prstGeom prst="rect">
            <a:avLst/>
          </a:prstGeom>
        </p:spPr>
        <p:txBody>
          <a:bodyPr wrap="square">
            <a:spAutoFit/>
          </a:bodyPr>
          <a:lstStyle/>
          <a:p>
            <a:pPr marL="171450" indent="-171450">
              <a:lnSpc>
                <a:spcPct val="112000"/>
              </a:lnSpc>
              <a:spcAft>
                <a:spcPts val="0"/>
              </a:spcAft>
              <a:buFont typeface="Arial" panose="020B0604020202020204" pitchFamily="34" charset="0"/>
              <a:buChar char="•"/>
            </a:pPr>
            <a:r>
              <a:rPr lang="en-US" sz="1125" dirty="0">
                <a:solidFill>
                  <a:schemeClr val="bg1"/>
                </a:solidFill>
                <a:ea typeface="Calibri" panose="020F0502020204030204" pitchFamily="34" charset="0"/>
              </a:rPr>
              <a:t>By</a:t>
            </a:r>
          </a:p>
        </p:txBody>
      </p:sp>
      <p:sp>
        <p:nvSpPr>
          <p:cNvPr id="8" name="TextBox 7"/>
          <p:cNvSpPr txBox="1"/>
          <p:nvPr/>
        </p:nvSpPr>
        <p:spPr>
          <a:xfrm>
            <a:off x="683568" y="1268760"/>
            <a:ext cx="3682695" cy="2192908"/>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50" dirty="0"/>
              <a:t>In our role assisting with disputes that fall under the Franchising, Horticulture, Oil and Dairy Codes of Conduct, our case managers have:</a:t>
            </a:r>
          </a:p>
          <a:p>
            <a:pPr marL="628650" lvl="1" indent="-171450">
              <a:spcAft>
                <a:spcPts val="600"/>
              </a:spcAft>
              <a:buFont typeface="Courier New" panose="02070309020205020404" pitchFamily="49" charset="0"/>
              <a:buChar char="o"/>
            </a:pPr>
            <a:r>
              <a:rPr lang="en-US" sz="1150" dirty="0"/>
              <a:t>answered </a:t>
            </a:r>
            <a:r>
              <a:rPr lang="en-US" sz="1150" dirty="0" smtClean="0"/>
              <a:t>125 enquiries </a:t>
            </a:r>
            <a:r>
              <a:rPr lang="en-US" sz="1150" dirty="0"/>
              <a:t>under the Franchising </a:t>
            </a:r>
            <a:r>
              <a:rPr lang="en-US" sz="1150" dirty="0" smtClean="0"/>
              <a:t>Code, one enquiry under the Dairy Code</a:t>
            </a:r>
            <a:r>
              <a:rPr lang="en-US" sz="1150" dirty="0"/>
              <a:t> </a:t>
            </a:r>
            <a:r>
              <a:rPr lang="en-US" sz="1150" dirty="0" smtClean="0"/>
              <a:t>and one enquiry under the Horticulture Code.</a:t>
            </a:r>
            <a:endParaRPr lang="en-US" sz="1150" dirty="0"/>
          </a:p>
          <a:p>
            <a:pPr marL="628650" lvl="1" indent="-171450">
              <a:spcAft>
                <a:spcPts val="600"/>
              </a:spcAft>
              <a:buFont typeface="Courier New" panose="02070309020205020404" pitchFamily="49" charset="0"/>
              <a:buChar char="o"/>
            </a:pPr>
            <a:r>
              <a:rPr lang="en-US" sz="1150" dirty="0"/>
              <a:t>acted on </a:t>
            </a:r>
            <a:r>
              <a:rPr lang="en-US" sz="1150" dirty="0" smtClean="0"/>
              <a:t>53 cases related </a:t>
            </a:r>
            <a:r>
              <a:rPr lang="en-US" sz="1150" dirty="0"/>
              <a:t>to the Franchising Code, of which </a:t>
            </a:r>
            <a:r>
              <a:rPr lang="en-US" sz="1150" dirty="0" smtClean="0"/>
              <a:t>42 </a:t>
            </a:r>
            <a:r>
              <a:rPr lang="en-US" sz="1150" dirty="0"/>
              <a:t>were franchisee initiated and </a:t>
            </a:r>
            <a:r>
              <a:rPr lang="en-US" sz="1150" dirty="0" smtClean="0"/>
              <a:t>11 </a:t>
            </a:r>
            <a:r>
              <a:rPr lang="en-US" sz="1150" dirty="0"/>
              <a:t>were franchisor initiated. </a:t>
            </a:r>
          </a:p>
        </p:txBody>
      </p:sp>
      <p:sp>
        <p:nvSpPr>
          <p:cNvPr id="5" name="Rectangle 4">
            <a:hlinkClick r:id="rId3"/>
          </p:cNvPr>
          <p:cNvSpPr/>
          <p:nvPr/>
        </p:nvSpPr>
        <p:spPr>
          <a:xfrm>
            <a:off x="6856087" y="1312268"/>
            <a:ext cx="1008112" cy="178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5653" y="2089575"/>
            <a:ext cx="936363" cy="749801"/>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29343" t="19484" r="35328" b="23411"/>
          <a:stretch/>
        </p:blipFill>
        <p:spPr>
          <a:xfrm>
            <a:off x="7443013" y="1916832"/>
            <a:ext cx="648072" cy="1008112"/>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2408" y="2031929"/>
            <a:ext cx="854390" cy="785828"/>
          </a:xfrm>
          <a:prstGeom prst="rect">
            <a:avLst/>
          </a:prstGeom>
        </p:spPr>
      </p:pic>
      <p:sp>
        <p:nvSpPr>
          <p:cNvPr id="26" name="TextBox 25"/>
          <p:cNvSpPr txBox="1"/>
          <p:nvPr/>
        </p:nvSpPr>
        <p:spPr>
          <a:xfrm>
            <a:off x="4459757" y="1268760"/>
            <a:ext cx="4000675" cy="646331"/>
          </a:xfrm>
          <a:prstGeom prst="rect">
            <a:avLst/>
          </a:prstGeom>
          <a:noFill/>
        </p:spPr>
        <p:txBody>
          <a:bodyPr wrap="square" rtlCol="0">
            <a:spAutoFit/>
          </a:bodyPr>
          <a:lstStyle/>
          <a:p>
            <a:pPr marL="171450" indent="-171450">
              <a:buFont typeface="Arial" panose="020B0604020202020204" pitchFamily="34" charset="0"/>
              <a:buChar char="•"/>
            </a:pPr>
            <a:r>
              <a:rPr lang="en-US" sz="1150" dirty="0"/>
              <a:t>We use qualitative and quantitative mechanisms to assess the mediation process. To date, key findings include:</a:t>
            </a:r>
            <a:endParaRPr lang="en-AU" sz="1150" dirty="0"/>
          </a:p>
        </p:txBody>
      </p:sp>
      <p:sp>
        <p:nvSpPr>
          <p:cNvPr id="27" name="TextBox 26"/>
          <p:cNvSpPr txBox="1"/>
          <p:nvPr/>
        </p:nvSpPr>
        <p:spPr>
          <a:xfrm>
            <a:off x="703227" y="859238"/>
            <a:ext cx="6533069" cy="400110"/>
          </a:xfrm>
          <a:prstGeom prst="rect">
            <a:avLst/>
          </a:prstGeom>
          <a:noFill/>
        </p:spPr>
        <p:txBody>
          <a:bodyPr wrap="square" rtlCol="0">
            <a:spAutoFit/>
          </a:bodyPr>
          <a:lstStyle/>
          <a:p>
            <a:r>
              <a:rPr lang="en-AU" sz="2000" b="1" dirty="0">
                <a:solidFill>
                  <a:srgbClr val="00A0AC"/>
                </a:solidFill>
              </a:rPr>
              <a:t>Industry Codes | Franchising–Horticulture–Oil–Dairy</a:t>
            </a:r>
          </a:p>
        </p:txBody>
      </p:sp>
      <p:sp>
        <p:nvSpPr>
          <p:cNvPr id="20" name="TextBox 19"/>
          <p:cNvSpPr txBox="1"/>
          <p:nvPr/>
        </p:nvSpPr>
        <p:spPr>
          <a:xfrm>
            <a:off x="4644008" y="2978368"/>
            <a:ext cx="1008112" cy="738664"/>
          </a:xfrm>
          <a:prstGeom prst="rect">
            <a:avLst/>
          </a:prstGeom>
          <a:noFill/>
        </p:spPr>
        <p:txBody>
          <a:bodyPr wrap="square" rtlCol="0">
            <a:spAutoFit/>
          </a:bodyPr>
          <a:lstStyle/>
          <a:p>
            <a:pPr algn="ctr"/>
            <a:r>
              <a:rPr lang="en-AU" dirty="0" smtClean="0"/>
              <a:t>89%</a:t>
            </a:r>
            <a:r>
              <a:rPr lang="en-AU" dirty="0"/>
              <a:t/>
            </a:r>
            <a:br>
              <a:rPr lang="en-AU" dirty="0"/>
            </a:br>
            <a:r>
              <a:rPr lang="en-AU" sz="1200" dirty="0"/>
              <a:t>resolved at mediation</a:t>
            </a:r>
          </a:p>
        </p:txBody>
      </p:sp>
      <p:sp>
        <p:nvSpPr>
          <p:cNvPr id="29" name="TextBox 28"/>
          <p:cNvSpPr txBox="1"/>
          <p:nvPr/>
        </p:nvSpPr>
        <p:spPr>
          <a:xfrm>
            <a:off x="5868144" y="2978949"/>
            <a:ext cx="1368152" cy="738664"/>
          </a:xfrm>
          <a:prstGeom prst="rect">
            <a:avLst/>
          </a:prstGeom>
          <a:noFill/>
        </p:spPr>
        <p:txBody>
          <a:bodyPr wrap="square" rtlCol="0">
            <a:spAutoFit/>
          </a:bodyPr>
          <a:lstStyle/>
          <a:p>
            <a:pPr algn="ctr"/>
            <a:r>
              <a:rPr lang="en-AU" dirty="0" smtClean="0"/>
              <a:t>100%</a:t>
            </a:r>
            <a:r>
              <a:rPr lang="en-AU" dirty="0"/>
              <a:t/>
            </a:r>
            <a:br>
              <a:rPr lang="en-AU" dirty="0"/>
            </a:br>
            <a:r>
              <a:rPr lang="en-AU" sz="1200" dirty="0"/>
              <a:t>of parties acted in good faith</a:t>
            </a:r>
          </a:p>
        </p:txBody>
      </p:sp>
      <p:sp>
        <p:nvSpPr>
          <p:cNvPr id="30" name="TextBox 29"/>
          <p:cNvSpPr txBox="1"/>
          <p:nvPr/>
        </p:nvSpPr>
        <p:spPr>
          <a:xfrm>
            <a:off x="7236296" y="2978368"/>
            <a:ext cx="1133505" cy="738664"/>
          </a:xfrm>
          <a:prstGeom prst="rect">
            <a:avLst/>
          </a:prstGeom>
          <a:noFill/>
        </p:spPr>
        <p:txBody>
          <a:bodyPr wrap="square" rtlCol="0">
            <a:spAutoFit/>
          </a:bodyPr>
          <a:lstStyle/>
          <a:p>
            <a:pPr algn="ctr"/>
            <a:r>
              <a:rPr lang="en-AU" dirty="0" smtClean="0"/>
              <a:t>$4,008</a:t>
            </a:r>
            <a:r>
              <a:rPr lang="en-AU" sz="1600" dirty="0"/>
              <a:t/>
            </a:r>
            <a:br>
              <a:rPr lang="en-AU" sz="1600" dirty="0"/>
            </a:br>
            <a:r>
              <a:rPr lang="en-AU" sz="1200" dirty="0"/>
              <a:t>average cost of mediation</a:t>
            </a:r>
          </a:p>
        </p:txBody>
      </p:sp>
      <p:sp>
        <p:nvSpPr>
          <p:cNvPr id="31" name="Oval 30"/>
          <p:cNvSpPr/>
          <p:nvPr/>
        </p:nvSpPr>
        <p:spPr>
          <a:xfrm>
            <a:off x="4572000" y="1926580"/>
            <a:ext cx="1060526" cy="998364"/>
          </a:xfrm>
          <a:prstGeom prst="ellipse">
            <a:avLst/>
          </a:prstGeom>
          <a:noFill/>
          <a:ln>
            <a:solidFill>
              <a:srgbClr val="AACD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p:cNvSpPr/>
          <p:nvPr/>
        </p:nvSpPr>
        <p:spPr>
          <a:xfrm>
            <a:off x="5940152" y="1926580"/>
            <a:ext cx="1060526" cy="998364"/>
          </a:xfrm>
          <a:prstGeom prst="ellipse">
            <a:avLst/>
          </a:prstGeom>
          <a:noFill/>
          <a:ln>
            <a:solidFill>
              <a:srgbClr val="19326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p:cNvSpPr/>
          <p:nvPr/>
        </p:nvSpPr>
        <p:spPr>
          <a:xfrm>
            <a:off x="7236296" y="1911078"/>
            <a:ext cx="1060526" cy="998364"/>
          </a:xfrm>
          <a:prstGeom prst="ellipse">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p:cNvSpPr txBox="1"/>
          <p:nvPr/>
        </p:nvSpPr>
        <p:spPr>
          <a:xfrm>
            <a:off x="8676456" y="6660307"/>
            <a:ext cx="467544" cy="200055"/>
          </a:xfrm>
          <a:prstGeom prst="rect">
            <a:avLst/>
          </a:prstGeom>
          <a:noFill/>
        </p:spPr>
        <p:txBody>
          <a:bodyPr wrap="square" rtlCol="0">
            <a:spAutoFit/>
          </a:bodyPr>
          <a:lstStyle/>
          <a:p>
            <a:pPr algn="ctr"/>
            <a:r>
              <a:rPr lang="en-AU" sz="700" dirty="0" smtClean="0"/>
              <a:t>10</a:t>
            </a:r>
            <a:endParaRPr lang="en-AU" sz="700" dirty="0"/>
          </a:p>
        </p:txBody>
      </p:sp>
      <p:sp>
        <p:nvSpPr>
          <p:cNvPr id="24" name="Rectangle 2"/>
          <p:cNvSpPr/>
          <p:nvPr/>
        </p:nvSpPr>
        <p:spPr>
          <a:xfrm>
            <a:off x="6512386" y="4277305"/>
            <a:ext cx="2164069" cy="2248501"/>
          </a:xfrm>
          <a:prstGeom prst="rect">
            <a:avLst/>
          </a:prstGeom>
        </p:spPr>
        <p:txBody>
          <a:bodyPr wrap="square">
            <a:spAutoFit/>
          </a:bodyPr>
          <a:lstStyle/>
          <a:p>
            <a:pPr algn="ctr">
              <a:lnSpc>
                <a:spcPct val="113000"/>
              </a:lnSpc>
              <a:spcAft>
                <a:spcPts val="600"/>
              </a:spcAft>
            </a:pPr>
            <a:r>
              <a:rPr lang="en-AU" sz="1600" i="1" dirty="0" smtClean="0">
                <a:solidFill>
                  <a:srgbClr val="00A0AC"/>
                </a:solidFill>
              </a:rPr>
              <a:t>“I would </a:t>
            </a:r>
            <a:r>
              <a:rPr lang="en-AU" sz="1600" i="1" dirty="0">
                <a:solidFill>
                  <a:srgbClr val="00A0AC"/>
                </a:solidFill>
              </a:rPr>
              <a:t>really like to thank you for your consistently helpful, respectful and valued contributions to my thankfully successful journey</a:t>
            </a:r>
            <a:r>
              <a:rPr lang="en-AU" sz="1600" i="1" dirty="0" smtClean="0">
                <a:solidFill>
                  <a:srgbClr val="00A0AC"/>
                </a:solidFill>
              </a:rPr>
              <a:t>.” </a:t>
            </a:r>
            <a:br>
              <a:rPr lang="en-AU" sz="1600" i="1" dirty="0" smtClean="0">
                <a:solidFill>
                  <a:srgbClr val="00A0AC"/>
                </a:solidFill>
              </a:rPr>
            </a:br>
            <a:r>
              <a:rPr lang="en-AU" sz="1100" dirty="0" smtClean="0">
                <a:solidFill>
                  <a:srgbClr val="00A0AC"/>
                </a:solidFill>
              </a:rPr>
              <a:t>– Small Business Owner</a:t>
            </a:r>
            <a:endParaRPr lang="en-US" sz="1100" dirty="0">
              <a:solidFill>
                <a:srgbClr val="00A0AC"/>
              </a:solidFill>
            </a:endParaRPr>
          </a:p>
        </p:txBody>
      </p:sp>
    </p:spTree>
    <p:extLst>
      <p:ext uri="{BB962C8B-B14F-4D97-AF65-F5344CB8AC3E}">
        <p14:creationId xmlns:p14="http://schemas.microsoft.com/office/powerpoint/2010/main" val="4036186461"/>
      </p:ext>
    </p:extLst>
  </p:cSld>
  <p:clrMapOvr>
    <a:masterClrMapping/>
  </p:clrMapOvr>
</p:sld>
</file>

<file path=ppt/theme/theme1.xml><?xml version="1.0" encoding="utf-8"?>
<a:theme xmlns:a="http://schemas.openxmlformats.org/drawingml/2006/main" name="2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37F89C00E02F4C9091FEF4D0901707" ma:contentTypeVersion="0" ma:contentTypeDescription="Create a new document." ma:contentTypeScope="" ma:versionID="f33d6428bc0175ada44aae623b3b864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27A603-B046-4E8C-84CD-8EE46B2D8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C2488E0-A42D-4708-A63B-F69E7414F84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65BA838-E06D-4A00-930B-1648B65A60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Quarterly report template - shell</Template>
  <TotalTime>84520</TotalTime>
  <Words>1945</Words>
  <Application>Microsoft Office PowerPoint</Application>
  <PresentationFormat>On-screen Show (4:3)</PresentationFormat>
  <Paragraphs>312</Paragraphs>
  <Slides>12</Slides>
  <Notes>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Calibri</vt:lpstr>
      <vt:lpstr>Courier New</vt:lpstr>
      <vt:lpstr>2_Quarterly report template - shell</vt:lpstr>
      <vt:lpstr>3_Quarterly report template - shell</vt:lpstr>
      <vt:lpstr>1_Quarterly report template - shell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Australian Government - The Treasury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Strachan, James</dc:creator>
  <cp:lastModifiedBy>Greentree, Simone</cp:lastModifiedBy>
  <cp:revision>1625</cp:revision>
  <cp:lastPrinted>2021-04-19T01:12:39Z</cp:lastPrinted>
  <dcterms:created xsi:type="dcterms:W3CDTF">2017-04-28T00:43:21Z</dcterms:created>
  <dcterms:modified xsi:type="dcterms:W3CDTF">2021-04-19T05:39:58Z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0x0101004037F89C00E02F4C9091FEF4D0901707</vt:lpwstr>
  </property>
  <property fmtid="{D5CDD505-2E9C-101B-9397-08002B2CF9AE}" pid="3" name="_dlc_DocIdItemGuid">
    <vt:lpwstr>7485b8d8-4a59-46e3-91ae-145ca4a73d0a</vt:lpwstr>
  </property>
  <property fmtid="{D5CDD505-2E9C-101B-9397-08002B2CF9AE}" pid="4" name="TSYRecordClass">
    <vt:lpwstr>12;#TSY RA-9067 - Retain as national archives|3f97c4bb-830c-4deb-bddb-7dcb4dfed1cb</vt:lpwstr>
  </property>
  <property fmtid="{D5CDD505-2E9C-101B-9397-08002B2CF9AE}" pid="5" name="RecordPoint_WorkflowType">
    <vt:lpwstr>ActiveSubmitStub</vt:lpwstr>
  </property>
  <property fmtid="{D5CDD505-2E9C-101B-9397-08002B2CF9AE}" pid="6" name="RecordPoint_ActiveItemListId">
    <vt:lpwstr>{ebeb88fa-a7a1-4598-8ed5-780038326f5b}</vt:lpwstr>
  </property>
  <property fmtid="{D5CDD505-2E9C-101B-9397-08002B2CF9AE}" pid="7" name="RecordPoint_ActiveItemUniqueId">
    <vt:lpwstr>{7485b8d8-4a59-46e3-91ae-145ca4a73d0a}</vt:lpwstr>
  </property>
  <property fmtid="{D5CDD505-2E9C-101B-9397-08002B2CF9AE}" pid="8" name="RecordPoint_ActiveItemWebId">
    <vt:lpwstr>{1502bce8-5fd2-4e70-9268-1fae0065a0cb}</vt:lpwstr>
  </property>
  <property fmtid="{D5CDD505-2E9C-101B-9397-08002B2CF9AE}" pid="9" name="RecordPoint_ActiveItemSiteId">
    <vt:lpwstr>{08cedf7d-7ad2-4b81-a81f-47e3ec332c41}</vt:lpwstr>
  </property>
  <property fmtid="{D5CDD505-2E9C-101B-9397-08002B2CF9AE}" pid="10" name="RecordPoint_RecordNumberSubmitted">
    <vt:lpwstr>R0001800185</vt:lpwstr>
  </property>
  <property fmtid="{D5CDD505-2E9C-101B-9397-08002B2CF9AE}" pid="11" name="RecordPoint_SubmissionCompleted">
    <vt:lpwstr>2018-07-23T15:04:13.4728795+10:00</vt:lpwstr>
  </property>
  <property fmtid="{D5CDD505-2E9C-101B-9397-08002B2CF9AE}" pid="12" name="RecordPoint_SubmissionDate">
    <vt:lpwstr/>
  </property>
  <property fmtid="{D5CDD505-2E9C-101B-9397-08002B2CF9AE}" pid="13" name="RecordPoint_ActiveItemMoved">
    <vt:lpwstr/>
  </property>
  <property fmtid="{D5CDD505-2E9C-101B-9397-08002B2CF9AE}" pid="14" name="RecordPoint_RecordFormat">
    <vt:lpwstr/>
  </property>
  <property fmtid="{D5CDD505-2E9C-101B-9397-08002B2CF9AE}" pid="15" name="_NewReviewCycle">
    <vt:lpwstr/>
  </property>
  <property fmtid="{D5CDD505-2E9C-101B-9397-08002B2CF9AE}" pid="16" name="Order">
    <vt:r8>2659700</vt:r8>
  </property>
</Properties>
</file>