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6"/>
  </p:sldMasterIdLst>
  <p:notesMasterIdLst>
    <p:notesMasterId r:id="rId15"/>
  </p:notesMasterIdLst>
  <p:handoutMasterIdLst>
    <p:handoutMasterId r:id="rId16"/>
  </p:handoutMasterIdLst>
  <p:sldIdLst>
    <p:sldId id="256" r:id="rId7"/>
    <p:sldId id="266" r:id="rId8"/>
    <p:sldId id="257" r:id="rId9"/>
    <p:sldId id="258" r:id="rId10"/>
    <p:sldId id="270" r:id="rId11"/>
    <p:sldId id="259" r:id="rId12"/>
    <p:sldId id="264" r:id="rId13"/>
    <p:sldId id="268" r:id="rId14"/>
  </p:sldIdLst>
  <p:sldSz cx="9144000" cy="6858000" type="screen4x3"/>
  <p:notesSz cx="6646863"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 id="266"/>
          </p14:sldIdLst>
        </p14:section>
        <p14:section name="Untitled Section" id="{5DA743D6-07A3-414C-A063-3BC9F63DA273}">
          <p14:sldIdLst>
            <p14:sldId id="257"/>
            <p14:sldId id="258"/>
            <p14:sldId id="270"/>
            <p14:sldId id="259"/>
            <p14:sldId id="264"/>
          </p14:sldIdLst>
        </p14:section>
        <p14:section name="Untitled Section" id="{34F92363-0009-4F90-BC51-CE8F21BE82D3}">
          <p14:sldIdLst>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85" autoAdjust="0"/>
    <p:restoredTop sz="93143" autoAdjust="0"/>
  </p:normalViewPr>
  <p:slideViewPr>
    <p:cSldViewPr>
      <p:cViewPr>
        <p:scale>
          <a:sx n="100" d="100"/>
          <a:sy n="100" d="100"/>
        </p:scale>
        <p:origin x="-2730" y="-3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081"/>
        <p:guide pos="20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14" Type="http://schemas.openxmlformats.org/officeDocument/2006/relationships/slide" Target="slides/slide8.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dLbls>
          <c:showLegendKey val="0"/>
          <c:showVal val="0"/>
          <c:showCatName val="0"/>
          <c:showSerName val="0"/>
          <c:showPercent val="0"/>
          <c:showBubbleSize val="0"/>
        </c:dLbls>
        <c:marker val="1"/>
        <c:smooth val="0"/>
        <c:axId val="133759360"/>
        <c:axId val="108735104"/>
      </c:lineChart>
      <c:valAx>
        <c:axId val="108735104"/>
        <c:scaling>
          <c:orientation val="minMax"/>
        </c:scaling>
        <c:delete val="0"/>
        <c:axPos val="l"/>
        <c:majorGridlines/>
        <c:numFmt formatCode="General" sourceLinked="1"/>
        <c:majorTickMark val="out"/>
        <c:minorTickMark val="none"/>
        <c:tickLblPos val="nextTo"/>
        <c:crossAx val="133759360"/>
        <c:crosses val="autoZero"/>
        <c:crossBetween val="between"/>
      </c:valAx>
      <c:catAx>
        <c:axId val="133759360"/>
        <c:scaling>
          <c:orientation val="minMax"/>
        </c:scaling>
        <c:delete val="0"/>
        <c:axPos val="b"/>
        <c:majorTickMark val="out"/>
        <c:minorTickMark val="none"/>
        <c:tickLblPos val="nextTo"/>
        <c:crossAx val="108735104"/>
        <c:crosses val="autoZero"/>
        <c:auto val="1"/>
        <c:lblAlgn val="ctr"/>
        <c:lblOffset val="100"/>
        <c:noMultiLvlLbl val="0"/>
      </c:cat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0307" cy="488871"/>
          </a:xfrm>
          <a:prstGeom prst="rect">
            <a:avLst/>
          </a:prstGeom>
        </p:spPr>
        <p:txBody>
          <a:bodyPr vert="horz" lIns="89757" tIns="44879" rIns="89757" bIns="44879" rtlCol="0"/>
          <a:lstStyle>
            <a:lvl1pPr algn="l">
              <a:defRPr sz="1200"/>
            </a:lvl1pPr>
          </a:lstStyle>
          <a:p>
            <a:endParaRPr lang="en-AU"/>
          </a:p>
        </p:txBody>
      </p:sp>
      <p:sp>
        <p:nvSpPr>
          <p:cNvPr id="3" name="Date Placeholder 2"/>
          <p:cNvSpPr>
            <a:spLocks noGrp="1"/>
          </p:cNvSpPr>
          <p:nvPr>
            <p:ph type="dt" sz="quarter" idx="1"/>
          </p:nvPr>
        </p:nvSpPr>
        <p:spPr>
          <a:xfrm>
            <a:off x="3765019" y="1"/>
            <a:ext cx="2880307" cy="488871"/>
          </a:xfrm>
          <a:prstGeom prst="rect">
            <a:avLst/>
          </a:prstGeom>
        </p:spPr>
        <p:txBody>
          <a:bodyPr vert="horz" lIns="89757" tIns="44879" rIns="89757" bIns="44879" rtlCol="0"/>
          <a:lstStyle>
            <a:lvl1pPr algn="r">
              <a:defRPr sz="1200"/>
            </a:lvl1pPr>
          </a:lstStyle>
          <a:p>
            <a:fld id="{8FA88C15-6818-4F25-A08D-1212A87DB615}" type="datetimeFigureOut">
              <a:rPr lang="en-AU" smtClean="0"/>
              <a:t>31/07/2017</a:t>
            </a:fld>
            <a:endParaRPr lang="en-AU"/>
          </a:p>
        </p:txBody>
      </p:sp>
      <p:sp>
        <p:nvSpPr>
          <p:cNvPr id="4" name="Footer Placeholder 3"/>
          <p:cNvSpPr>
            <a:spLocks noGrp="1"/>
          </p:cNvSpPr>
          <p:nvPr>
            <p:ph type="ftr" sz="quarter" idx="2"/>
          </p:nvPr>
        </p:nvSpPr>
        <p:spPr>
          <a:xfrm>
            <a:off x="1" y="9286846"/>
            <a:ext cx="2880307" cy="488871"/>
          </a:xfrm>
          <a:prstGeom prst="rect">
            <a:avLst/>
          </a:prstGeom>
        </p:spPr>
        <p:txBody>
          <a:bodyPr vert="horz" lIns="89757" tIns="44879" rIns="89757" bIns="44879" rtlCol="0" anchor="b"/>
          <a:lstStyle>
            <a:lvl1pPr algn="l">
              <a:defRPr sz="1200"/>
            </a:lvl1pPr>
          </a:lstStyle>
          <a:p>
            <a:endParaRPr lang="en-AU"/>
          </a:p>
        </p:txBody>
      </p:sp>
      <p:sp>
        <p:nvSpPr>
          <p:cNvPr id="5" name="Slide Number Placeholder 4"/>
          <p:cNvSpPr>
            <a:spLocks noGrp="1"/>
          </p:cNvSpPr>
          <p:nvPr>
            <p:ph type="sldNum" sz="quarter" idx="3"/>
          </p:nvPr>
        </p:nvSpPr>
        <p:spPr>
          <a:xfrm>
            <a:off x="3765019" y="9286846"/>
            <a:ext cx="2880307" cy="488871"/>
          </a:xfrm>
          <a:prstGeom prst="rect">
            <a:avLst/>
          </a:prstGeom>
        </p:spPr>
        <p:txBody>
          <a:bodyPr vert="horz" lIns="89757" tIns="44879" rIns="89757" bIns="44879" rtlCol="0" anchor="b"/>
          <a:lstStyle>
            <a:lvl1pPr algn="r">
              <a:defRPr sz="1200"/>
            </a:lvl1pPr>
          </a:lstStyle>
          <a:p>
            <a:fld id="{854D3B3D-BBB5-42AC-9656-4E4782686D2F}" type="slidenum">
              <a:rPr lang="en-AU" smtClean="0"/>
              <a:t>‹#›</a:t>
            </a:fld>
            <a:endParaRPr lang="en-AU"/>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0307" cy="488871"/>
          </a:xfrm>
          <a:prstGeom prst="rect">
            <a:avLst/>
          </a:prstGeom>
        </p:spPr>
        <p:txBody>
          <a:bodyPr vert="horz" lIns="89757" tIns="44879" rIns="89757" bIns="44879" rtlCol="0"/>
          <a:lstStyle>
            <a:lvl1pPr algn="l">
              <a:defRPr sz="1200"/>
            </a:lvl1pPr>
          </a:lstStyle>
          <a:p>
            <a:endParaRPr lang="en-AU"/>
          </a:p>
        </p:txBody>
      </p:sp>
      <p:sp>
        <p:nvSpPr>
          <p:cNvPr id="3" name="Date Placeholder 2"/>
          <p:cNvSpPr>
            <a:spLocks noGrp="1"/>
          </p:cNvSpPr>
          <p:nvPr>
            <p:ph type="dt" idx="1"/>
          </p:nvPr>
        </p:nvSpPr>
        <p:spPr>
          <a:xfrm>
            <a:off x="3765019" y="1"/>
            <a:ext cx="2880307" cy="488871"/>
          </a:xfrm>
          <a:prstGeom prst="rect">
            <a:avLst/>
          </a:prstGeom>
        </p:spPr>
        <p:txBody>
          <a:bodyPr vert="horz" lIns="89757" tIns="44879" rIns="89757" bIns="44879" rtlCol="0"/>
          <a:lstStyle>
            <a:lvl1pPr algn="r">
              <a:defRPr sz="1200"/>
            </a:lvl1pPr>
          </a:lstStyle>
          <a:p>
            <a:fld id="{F3359930-95F3-44AB-B114-F3AC4B0183E4}" type="datetimeFigureOut">
              <a:rPr lang="en-AU" smtClean="0"/>
              <a:t>31/07/2017</a:t>
            </a:fld>
            <a:endParaRPr lang="en-AU"/>
          </a:p>
        </p:txBody>
      </p:sp>
      <p:sp>
        <p:nvSpPr>
          <p:cNvPr id="4" name="Slide Image Placeholder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757" tIns="44879" rIns="89757" bIns="44879" rtlCol="0" anchor="ctr"/>
          <a:lstStyle/>
          <a:p>
            <a:endParaRPr lang="en-AU"/>
          </a:p>
        </p:txBody>
      </p:sp>
      <p:sp>
        <p:nvSpPr>
          <p:cNvPr id="5" name="Notes Placeholder 4"/>
          <p:cNvSpPr>
            <a:spLocks noGrp="1"/>
          </p:cNvSpPr>
          <p:nvPr>
            <p:ph type="body" sz="quarter" idx="3"/>
          </p:nvPr>
        </p:nvSpPr>
        <p:spPr>
          <a:xfrm>
            <a:off x="664688" y="4644272"/>
            <a:ext cx="5317490" cy="4399836"/>
          </a:xfrm>
          <a:prstGeom prst="rect">
            <a:avLst/>
          </a:prstGeom>
        </p:spPr>
        <p:txBody>
          <a:bodyPr vert="horz" lIns="89757" tIns="44879" rIns="89757" bIns="448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286846"/>
            <a:ext cx="2880307" cy="488871"/>
          </a:xfrm>
          <a:prstGeom prst="rect">
            <a:avLst/>
          </a:prstGeom>
        </p:spPr>
        <p:txBody>
          <a:bodyPr vert="horz" lIns="89757" tIns="44879" rIns="89757" bIns="44879" rtlCol="0" anchor="b"/>
          <a:lstStyle>
            <a:lvl1pPr algn="l">
              <a:defRPr sz="1200"/>
            </a:lvl1pPr>
          </a:lstStyle>
          <a:p>
            <a:endParaRPr lang="en-AU"/>
          </a:p>
        </p:txBody>
      </p:sp>
      <p:sp>
        <p:nvSpPr>
          <p:cNvPr id="7" name="Slide Number Placeholder 6"/>
          <p:cNvSpPr>
            <a:spLocks noGrp="1"/>
          </p:cNvSpPr>
          <p:nvPr>
            <p:ph type="sldNum" sz="quarter" idx="5"/>
          </p:nvPr>
        </p:nvSpPr>
        <p:spPr>
          <a:xfrm>
            <a:off x="3765019" y="9286846"/>
            <a:ext cx="2880307" cy="488871"/>
          </a:xfrm>
          <a:prstGeom prst="rect">
            <a:avLst/>
          </a:prstGeom>
        </p:spPr>
        <p:txBody>
          <a:bodyPr vert="horz" lIns="89757" tIns="44879" rIns="89757" bIns="44879" rtlCol="0" anchor="b"/>
          <a:lstStyle>
            <a:lvl1pPr algn="r">
              <a:defRPr sz="1200"/>
            </a:lvl1pPr>
          </a:lstStyle>
          <a:p>
            <a:fld id="{19BD7D4B-DB05-4FD7-8478-0293294430FF}" type="slidenum">
              <a:rPr lang="en-AU" smtClean="0"/>
              <a:t>‹#›</a:t>
            </a:fld>
            <a:endParaRPr lang="en-AU"/>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a:p>
        </p:txBody>
      </p:sp>
    </p:spTree>
    <p:extLst>
      <p:ext uri="{BB962C8B-B14F-4D97-AF65-F5344CB8AC3E}">
        <p14:creationId xmlns:p14="http://schemas.microsoft.com/office/powerpoint/2010/main" val="16390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dirty="0"/>
          </a:p>
        </p:txBody>
      </p:sp>
    </p:spTree>
    <p:extLst>
      <p:ext uri="{BB962C8B-B14F-4D97-AF65-F5344CB8AC3E}">
        <p14:creationId xmlns:p14="http://schemas.microsoft.com/office/powerpoint/2010/main" val="82619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7</a:t>
            </a:fld>
            <a:endParaRPr lang="en-AU"/>
          </a:p>
        </p:txBody>
      </p:sp>
    </p:spTree>
    <p:extLst>
      <p:ext uri="{BB962C8B-B14F-4D97-AF65-F5344CB8AC3E}">
        <p14:creationId xmlns:p14="http://schemas.microsoft.com/office/powerpoint/2010/main" val="2051578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Flowchart: Delay 8"/>
          <p:cNvSpPr/>
          <p:nvPr/>
        </p:nvSpPr>
        <p:spPr>
          <a:xfrm flipH="1">
            <a:off x="4283968" y="0"/>
            <a:ext cx="6552728"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016948"/>
            <a:ext cx="2308138" cy="513915"/>
          </a:xfrm>
          <a:prstGeom prst="rect">
            <a:avLst/>
          </a:prstGeom>
        </p:spPr>
      </p:pic>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smtClean="0"/>
              <a:t>Click icon to add picture</a:t>
            </a:r>
            <a:endParaRPr lang="en-AU"/>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Flowchart: Delay 8"/>
          <p:cNvSpPr/>
          <p:nvPr/>
        </p:nvSpPr>
        <p:spPr>
          <a:xfrm>
            <a:off x="-1692696" y="-27384"/>
            <a:ext cx="5472608" cy="6984776"/>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611560" y="2496654"/>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lvl1pPr>
          </a:lstStyle>
          <a:p>
            <a:pPr lvl="0"/>
            <a:r>
              <a:rPr lang="en-US" smtClean="0"/>
              <a:t>Click to edit Master text styles</a:t>
            </a:r>
          </a:p>
          <a:p>
            <a:pPr lvl="1"/>
            <a:r>
              <a:rPr lang="en-US"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lvl1pPr>
          </a:lstStyle>
          <a:p>
            <a:pPr lvl="0"/>
            <a:r>
              <a:rPr lang="en-US" smtClean="0"/>
              <a:t>Click to edit Master text styles</a:t>
            </a:r>
          </a:p>
          <a:p>
            <a:pPr lvl="1"/>
            <a:r>
              <a:rPr lang="en-US"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smtClean="0"/>
              <a:t>Click icon to add picture</a:t>
            </a:r>
            <a:endParaRPr lang="en-AU"/>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smtClean="0"/>
              <a:t>Click icon to add picture</a:t>
            </a:r>
            <a:endParaRPr lang="en-AU"/>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henounproject.com/" TargetMode="External"/><Relationship Id="rId2" Type="http://schemas.openxmlformats.org/officeDocument/2006/relationships/hyperlink" Target="http://creativecommons.org/licenses/by/3.0/a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creativecommons.org/licenses/by/3.0/au/deed.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sbfeo.gov.a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Props>
              </a:ext>
            </a:extLst>
          </a:blip>
          <a:srcRect/>
          <a:stretch>
            <a:fillRect l="-23000"/>
          </a:stretch>
        </a:blipFill>
        <a:effectLst/>
      </p:bgPr>
    </p:bg>
    <p:spTree>
      <p:nvGrpSpPr>
        <p:cNvPr id="1" name=""/>
        <p:cNvGrpSpPr/>
        <p:nvPr/>
      </p:nvGrpSpPr>
      <p:grpSpPr>
        <a:xfrm>
          <a:off x="0" y="0"/>
          <a:ext cx="0" cy="0"/>
          <a:chOff x="0" y="0"/>
          <a:chExt cx="0" cy="0"/>
        </a:xfrm>
      </p:grpSpPr>
      <p:sp>
        <p:nvSpPr>
          <p:cNvPr id="2" name="TextBox 1"/>
          <p:cNvSpPr txBox="1"/>
          <p:nvPr/>
        </p:nvSpPr>
        <p:spPr>
          <a:xfrm>
            <a:off x="4788024" y="2405206"/>
            <a:ext cx="4176465" cy="1815882"/>
          </a:xfrm>
          <a:prstGeom prst="rect">
            <a:avLst/>
          </a:prstGeom>
          <a:noFill/>
        </p:spPr>
        <p:txBody>
          <a:bodyPr wrap="square" rtlCol="0">
            <a:spAutoFit/>
          </a:bodyPr>
          <a:lstStyle/>
          <a:p>
            <a:pPr algn="r"/>
            <a:r>
              <a:rPr lang="en-AU" sz="4000" b="1" kern="1200" dirty="0" smtClean="0">
                <a:solidFill>
                  <a:schemeClr val="bg1"/>
                </a:solidFill>
                <a:effectLst/>
                <a:latin typeface="+mn-lt"/>
                <a:ea typeface="+mn-ea"/>
                <a:cs typeface="+mn-cs"/>
              </a:rPr>
              <a:t>Quarterly report</a:t>
            </a:r>
            <a:endParaRPr lang="en-AU" sz="4000" b="1" baseline="0" dirty="0" smtClean="0">
              <a:solidFill>
                <a:schemeClr val="bg1"/>
              </a:solidFill>
            </a:endParaRPr>
          </a:p>
          <a:p>
            <a:pPr algn="r"/>
            <a:endParaRPr lang="en-AU" baseline="0" dirty="0" smtClean="0">
              <a:solidFill>
                <a:schemeClr val="bg1"/>
              </a:solidFill>
            </a:endParaRPr>
          </a:p>
          <a:p>
            <a:pPr algn="r"/>
            <a:r>
              <a:rPr lang="en-AU" sz="1800" b="1" kern="1200" dirty="0" smtClean="0">
                <a:solidFill>
                  <a:schemeClr val="bg1"/>
                </a:solidFill>
                <a:effectLst/>
                <a:latin typeface="+mn-lt"/>
                <a:ea typeface="+mn-ea"/>
                <a:cs typeface="+mn-cs"/>
              </a:rPr>
              <a:t>Australian Small Business and Family Enterprise Ombudsman Quarter 2 – 2017 </a:t>
            </a:r>
            <a:endParaRPr lang="en-AU" sz="1800" b="1"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87812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3429000"/>
            <a:ext cx="8640960" cy="3046988"/>
          </a:xfrm>
          <a:prstGeom prst="rect">
            <a:avLst/>
          </a:prstGeom>
          <a:noFill/>
        </p:spPr>
        <p:txBody>
          <a:bodyPr wrap="square" rtlCol="0">
            <a:spAutoFit/>
          </a:bodyPr>
          <a:lstStyle/>
          <a:p>
            <a:r>
              <a:rPr lang="en-AU" sz="800" b="1" dirty="0"/>
              <a:t>Copyright </a:t>
            </a:r>
            <a:r>
              <a:rPr lang="en-AU" sz="800" b="1" dirty="0" smtClean="0"/>
              <a:t>notice</a:t>
            </a:r>
          </a:p>
          <a:p>
            <a:endParaRPr lang="en-AU" sz="800" b="1" dirty="0"/>
          </a:p>
          <a:p>
            <a:endParaRPr lang="en-AU" sz="800" b="1" dirty="0" smtClean="0"/>
          </a:p>
          <a:p>
            <a:endParaRPr lang="en-AU" sz="800" b="1" dirty="0"/>
          </a:p>
          <a:p>
            <a:endParaRPr lang="en-AU" sz="800" b="1" dirty="0"/>
          </a:p>
          <a:p>
            <a:r>
              <a:rPr lang="en-AU" sz="800" u="sng" dirty="0">
                <a:hlinkClick r:id="rId2" tooltip="Creative Commons Licenses"/>
              </a:rPr>
              <a:t>http://creativecommons.org/licenses/by/3.0/au</a:t>
            </a:r>
            <a:r>
              <a:rPr lang="en-AU" sz="800" u="sng" dirty="0" smtClean="0">
                <a:hlinkClick r:id="rId2" tooltip="Creative Commons Licenses"/>
              </a:rPr>
              <a:t>/</a:t>
            </a:r>
            <a:endParaRPr lang="en-AU" sz="800" u="sng" dirty="0" smtClean="0"/>
          </a:p>
          <a:p>
            <a:endParaRPr lang="en-AU" sz="800" dirty="0"/>
          </a:p>
          <a:p>
            <a:r>
              <a:rPr lang="en-AU" sz="800" dirty="0"/>
              <a:t>With the exception of coats of arms, logos, emblems, images, other third-party material or devices protected by a trademark, this content is licensed under the Creative Commons Australia Attribution 3.0 Licence. </a:t>
            </a:r>
          </a:p>
          <a:p>
            <a:endParaRPr lang="en-AU" sz="800" dirty="0" smtClean="0"/>
          </a:p>
          <a:p>
            <a:r>
              <a:rPr lang="en-AU" sz="800" dirty="0" smtClean="0"/>
              <a:t>We </a:t>
            </a:r>
            <a:r>
              <a:rPr lang="en-AU" sz="800" dirty="0"/>
              <a:t>request attribution as © Commonwealth of Australia </a:t>
            </a:r>
            <a:r>
              <a:rPr lang="en-AU" sz="800" dirty="0" smtClean="0"/>
              <a:t>(</a:t>
            </a:r>
            <a:r>
              <a:rPr lang="en-AU" sz="800" dirty="0"/>
              <a:t>Australian Small Business and Family Enterprise </a:t>
            </a:r>
            <a:r>
              <a:rPr lang="en-AU" sz="800" dirty="0" smtClean="0"/>
              <a:t>Ombudsman) </a:t>
            </a:r>
            <a:r>
              <a:rPr lang="en-AU" sz="800" dirty="0"/>
              <a:t>2017.</a:t>
            </a:r>
          </a:p>
          <a:p>
            <a:endParaRPr lang="en-AU" sz="800" dirty="0" smtClean="0"/>
          </a:p>
          <a:p>
            <a:r>
              <a:rPr lang="en-AU" sz="800" dirty="0" smtClean="0"/>
              <a:t>All </a:t>
            </a:r>
            <a:r>
              <a:rPr lang="en-AU" sz="800" dirty="0"/>
              <a:t>other rights are reserved.</a:t>
            </a:r>
          </a:p>
          <a:p>
            <a:endParaRPr lang="en-AU" sz="800" dirty="0" smtClean="0"/>
          </a:p>
          <a:p>
            <a:r>
              <a:rPr lang="en-AU" sz="800" dirty="0" smtClean="0"/>
              <a:t>Icons in this document were used under a Creative Commons license from the Noun Project (</a:t>
            </a:r>
            <a:r>
              <a:rPr lang="en-AU" sz="800" dirty="0" smtClean="0">
                <a:hlinkClick r:id="rId3"/>
              </a:rPr>
              <a:t>http://thenounproject.com</a:t>
            </a:r>
            <a:r>
              <a:rPr lang="en-AU" sz="800" dirty="0" smtClean="0"/>
              <a:t>). Permission </a:t>
            </a:r>
            <a:r>
              <a:rPr lang="en-AU" sz="800" dirty="0"/>
              <a:t>may need to be obtained from third parties to re-use their material. </a:t>
            </a:r>
          </a:p>
          <a:p>
            <a:endParaRPr lang="en-AU" sz="800" dirty="0" smtClean="0"/>
          </a:p>
          <a:p>
            <a:r>
              <a:rPr lang="en-AU" sz="800" dirty="0" smtClean="0"/>
              <a:t>Written </a:t>
            </a:r>
            <a:r>
              <a:rPr lang="en-AU" sz="800" dirty="0"/>
              <a:t>enquiries may be sent to</a:t>
            </a:r>
            <a:r>
              <a:rPr lang="en-AU" sz="800" dirty="0" smtClean="0"/>
              <a:t>:</a:t>
            </a:r>
          </a:p>
          <a:p>
            <a:endParaRPr lang="en-AU" sz="800" dirty="0"/>
          </a:p>
          <a:p>
            <a:r>
              <a:rPr lang="en-AU" sz="800" dirty="0"/>
              <a:t>Manager</a:t>
            </a:r>
            <a:br>
              <a:rPr lang="en-AU" sz="800" dirty="0"/>
            </a:br>
            <a:r>
              <a:rPr lang="en-AU" sz="800" dirty="0"/>
              <a:t>Communications and Marketing </a:t>
            </a:r>
            <a:br>
              <a:rPr lang="en-AU" sz="800" dirty="0"/>
            </a:br>
            <a:r>
              <a:rPr lang="en-AU" sz="800" dirty="0"/>
              <a:t>Australian Small Business and Family Enterprise Ombudsman</a:t>
            </a:r>
            <a:br>
              <a:rPr lang="en-AU" sz="800" dirty="0"/>
            </a:br>
            <a:r>
              <a:rPr lang="en-AU" sz="800" dirty="0"/>
              <a:t>02 6263 1500</a:t>
            </a:r>
            <a:br>
              <a:rPr lang="en-AU" sz="800" dirty="0"/>
            </a:br>
            <a:r>
              <a:rPr lang="en-AU" sz="800" u="sng" dirty="0">
                <a:hlinkClick r:id="rId4"/>
              </a:rPr>
              <a:t>media@asbfeo.gov.au</a:t>
            </a:r>
            <a:endParaRPr lang="en-AU" sz="8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684389"/>
            <a:ext cx="8413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48464" y="6658170"/>
            <a:ext cx="395536" cy="200055"/>
          </a:xfrm>
          <a:prstGeom prst="rect">
            <a:avLst/>
          </a:prstGeom>
          <a:noFill/>
        </p:spPr>
        <p:txBody>
          <a:bodyPr wrap="square" rtlCol="0">
            <a:spAutoFit/>
          </a:bodyPr>
          <a:lstStyle/>
          <a:p>
            <a:pPr algn="ctr"/>
            <a:r>
              <a:rPr lang="en-AU" sz="700" dirty="0" err="1" smtClean="0"/>
              <a:t>i</a:t>
            </a:r>
            <a:endParaRPr lang="en-AU" sz="1050" dirty="0"/>
          </a:p>
        </p:txBody>
      </p:sp>
    </p:spTree>
    <p:extLst>
      <p:ext uri="{BB962C8B-B14F-4D97-AF65-F5344CB8AC3E}">
        <p14:creationId xmlns:p14="http://schemas.microsoft.com/office/powerpoint/2010/main" val="3560122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694" y="1495456"/>
            <a:ext cx="4104456" cy="4939814"/>
          </a:xfrm>
          <a:prstGeom prst="rect">
            <a:avLst/>
          </a:prstGeom>
        </p:spPr>
        <p:txBody>
          <a:bodyPr wrap="square">
            <a:spAutoFit/>
          </a:bodyPr>
          <a:lstStyle/>
          <a:p>
            <a:r>
              <a:rPr lang="en-US" sz="900" dirty="0" smtClean="0"/>
              <a:t>Over the past three months, the Office has continued to actively assist small businesses with a range of issues.</a:t>
            </a:r>
          </a:p>
          <a:p>
            <a:endParaRPr lang="en-US" sz="900" kern="0" dirty="0"/>
          </a:p>
          <a:p>
            <a:r>
              <a:rPr lang="en-US" sz="900" kern="0" dirty="0" smtClean="0"/>
              <a:t>The increasing cost of </a:t>
            </a:r>
            <a:r>
              <a:rPr lang="en-US" sz="900" b="1" kern="0" dirty="0" smtClean="0"/>
              <a:t>electricity </a:t>
            </a:r>
            <a:r>
              <a:rPr lang="en-US" sz="900" kern="0" dirty="0" smtClean="0"/>
              <a:t>and reduced reliability of supply has been raised frequently as a cause for concern. I have publicly stated that Parliament should </a:t>
            </a:r>
            <a:r>
              <a:rPr lang="en-US" sz="900" kern="0" dirty="0"/>
              <a:t>endorse the </a:t>
            </a:r>
            <a:r>
              <a:rPr lang="en-US" sz="900" kern="0" dirty="0" err="1"/>
              <a:t>Finkel</a:t>
            </a:r>
            <a:r>
              <a:rPr lang="en-US" sz="900" kern="0" dirty="0"/>
              <a:t> Report and adopt its </a:t>
            </a:r>
            <a:r>
              <a:rPr lang="en-US" sz="900" kern="0" dirty="0" smtClean="0"/>
              <a:t>recommendations. I </a:t>
            </a:r>
            <a:r>
              <a:rPr lang="en-US" sz="900" kern="0" dirty="0"/>
              <a:t>will continue to advocate for </a:t>
            </a:r>
            <a:r>
              <a:rPr lang="en-US" sz="900" kern="0" dirty="0" smtClean="0"/>
              <a:t>this because small business needs certainty and potential </a:t>
            </a:r>
            <a:r>
              <a:rPr lang="en-US" sz="900" kern="0" dirty="0"/>
              <a:t>investors need confidence.</a:t>
            </a:r>
          </a:p>
          <a:p>
            <a:endParaRPr lang="en-AU" sz="900" kern="0" dirty="0" smtClean="0"/>
          </a:p>
          <a:p>
            <a:r>
              <a:rPr lang="en-AU" sz="900" kern="0" dirty="0" smtClean="0"/>
              <a:t>Our </a:t>
            </a:r>
            <a:r>
              <a:rPr lang="en-AU" sz="900" b="1" kern="0" dirty="0" smtClean="0"/>
              <a:t>payment times </a:t>
            </a:r>
            <a:r>
              <a:rPr lang="en-AU" sz="900" b="1" kern="0" dirty="0"/>
              <a:t>and </a:t>
            </a:r>
            <a:r>
              <a:rPr lang="en-AU" sz="900" b="1" kern="0" dirty="0" smtClean="0"/>
              <a:t>practices inquiry </a:t>
            </a:r>
            <a:r>
              <a:rPr lang="en-AU" sz="900" kern="0" dirty="0" smtClean="0"/>
              <a:t>has delivered beneficial outcomes. More b</a:t>
            </a:r>
            <a:r>
              <a:rPr lang="en-US" sz="900" dirty="0" err="1" smtClean="0"/>
              <a:t>ig</a:t>
            </a:r>
            <a:r>
              <a:rPr lang="en-US" sz="900" dirty="0" smtClean="0"/>
              <a:t> </a:t>
            </a:r>
            <a:r>
              <a:rPr lang="en-US" sz="900" dirty="0"/>
              <a:t>businesses are finally taking steps to assist their small business </a:t>
            </a:r>
            <a:r>
              <a:rPr lang="en-US" sz="900" dirty="0" smtClean="0"/>
              <a:t>suppliers by </a:t>
            </a:r>
            <a:r>
              <a:rPr lang="en-AU" sz="900" kern="0" dirty="0"/>
              <a:t>reviewing </a:t>
            </a:r>
            <a:r>
              <a:rPr lang="en-AU" sz="900" kern="0" dirty="0" smtClean="0"/>
              <a:t>poor practice, </a:t>
            </a:r>
            <a:r>
              <a:rPr lang="en-AU" sz="900" kern="0" dirty="0"/>
              <a:t>making efforts to change for the better </a:t>
            </a:r>
            <a:r>
              <a:rPr lang="en-AU" sz="900" kern="0" dirty="0" smtClean="0"/>
              <a:t>or by signing</a:t>
            </a:r>
            <a:r>
              <a:rPr lang="en-US" sz="900" dirty="0" smtClean="0"/>
              <a:t> the Business Council of Australia’s </a:t>
            </a:r>
            <a:r>
              <a:rPr lang="en-US" sz="900" dirty="0"/>
              <a:t>voluntary </a:t>
            </a:r>
            <a:r>
              <a:rPr lang="en-US" sz="900" dirty="0" smtClean="0"/>
              <a:t>code.  This is a good start but much work remains to be done to ensure small business are paid on time and in a reasonable timeframe .</a:t>
            </a:r>
            <a:endParaRPr lang="en-AU" sz="900" kern="0" dirty="0" smtClean="0"/>
          </a:p>
          <a:p>
            <a:endParaRPr lang="en-AU" sz="900" kern="0" dirty="0"/>
          </a:p>
          <a:p>
            <a:r>
              <a:rPr lang="en-AU" sz="900" kern="0" dirty="0" smtClean="0"/>
              <a:t>Our Office, in collaboration with </a:t>
            </a:r>
            <a:r>
              <a:rPr lang="en-AU" sz="900" b="1" kern="0" dirty="0" err="1" smtClean="0"/>
              <a:t>FinTech</a:t>
            </a:r>
            <a:r>
              <a:rPr lang="en-AU" sz="900" b="1" kern="0" dirty="0" smtClean="0"/>
              <a:t> </a:t>
            </a:r>
            <a:r>
              <a:rPr lang="en-AU" sz="900" kern="0" dirty="0" smtClean="0"/>
              <a:t>Australia and an independent </a:t>
            </a:r>
            <a:r>
              <a:rPr lang="en-US" sz="900" kern="0" dirty="0"/>
              <a:t>SME finance </a:t>
            </a:r>
            <a:r>
              <a:rPr lang="en-US" sz="900" kern="0" dirty="0" smtClean="0"/>
              <a:t>expert, is surveying </a:t>
            </a:r>
            <a:r>
              <a:rPr lang="en-AU" sz="900" kern="0" dirty="0" err="1" smtClean="0"/>
              <a:t>fintech</a:t>
            </a:r>
            <a:r>
              <a:rPr lang="en-AU" sz="900" kern="0" dirty="0" smtClean="0"/>
              <a:t> small business lenders </a:t>
            </a:r>
            <a:r>
              <a:rPr lang="en-US" sz="900" kern="0" dirty="0"/>
              <a:t>to establish current trends and best </a:t>
            </a:r>
            <a:r>
              <a:rPr lang="en-US" sz="900" kern="0" dirty="0" smtClean="0"/>
              <a:t>practice in this emerging sector. Once we collect the necessary information we will publish the results in a report. We </a:t>
            </a:r>
            <a:r>
              <a:rPr lang="en-US" sz="900" kern="0" dirty="0"/>
              <a:t>are aiming to </a:t>
            </a:r>
            <a:r>
              <a:rPr lang="en-US" sz="900" kern="0" dirty="0" smtClean="0"/>
              <a:t>identify </a:t>
            </a:r>
            <a:r>
              <a:rPr lang="en-US" sz="900" kern="0" dirty="0"/>
              <a:t>industry best practice </a:t>
            </a:r>
            <a:r>
              <a:rPr lang="en-US" sz="900" kern="0" dirty="0" smtClean="0"/>
              <a:t>to </a:t>
            </a:r>
            <a:r>
              <a:rPr lang="en-US" sz="900" kern="0" dirty="0"/>
              <a:t>help </a:t>
            </a:r>
            <a:r>
              <a:rPr lang="en-US" sz="900" kern="0" dirty="0" smtClean="0"/>
              <a:t>small business and family enterprise better understand </a:t>
            </a:r>
            <a:r>
              <a:rPr lang="en-US" sz="900" kern="0" dirty="0"/>
              <a:t>their </a:t>
            </a:r>
            <a:r>
              <a:rPr lang="en-US" sz="900" kern="0" dirty="0" err="1"/>
              <a:t>fintech</a:t>
            </a:r>
            <a:r>
              <a:rPr lang="en-US" sz="900" kern="0" dirty="0"/>
              <a:t> borrowing </a:t>
            </a:r>
            <a:r>
              <a:rPr lang="en-US" sz="900" kern="0" dirty="0" smtClean="0"/>
              <a:t>options.</a:t>
            </a:r>
          </a:p>
          <a:p>
            <a:endParaRPr lang="en-US" sz="900" kern="0" dirty="0"/>
          </a:p>
          <a:p>
            <a:r>
              <a:rPr lang="en-US" sz="900" kern="0" dirty="0" smtClean="0"/>
              <a:t>I </a:t>
            </a:r>
            <a:r>
              <a:rPr lang="en-US" sz="900" kern="0" dirty="0"/>
              <a:t>was pleased to note the </a:t>
            </a:r>
            <a:r>
              <a:rPr lang="en-US" sz="900" kern="0" dirty="0" smtClean="0"/>
              <a:t>launch of a new </a:t>
            </a:r>
            <a:r>
              <a:rPr lang="en-US" sz="900" kern="0" dirty="0"/>
              <a:t>dairy industry Code of Practice for Contractual Arrangements between farmers and </a:t>
            </a:r>
            <a:r>
              <a:rPr lang="en-US" sz="900" kern="0" dirty="0" smtClean="0"/>
              <a:t>processors. I had input to the code, </a:t>
            </a:r>
            <a:r>
              <a:rPr lang="en-US" sz="900" kern="0" dirty="0"/>
              <a:t>which precludes retrospective price </a:t>
            </a:r>
            <a:r>
              <a:rPr lang="en-US" sz="900" kern="0" dirty="0" smtClean="0"/>
              <a:t>reductions, and I will monitor its effectiveness over the next 12 months.</a:t>
            </a:r>
            <a:endParaRPr lang="en-AU" sz="900" kern="0" dirty="0" smtClean="0"/>
          </a:p>
          <a:p>
            <a:endParaRPr lang="en-AU" sz="900" kern="0" dirty="0"/>
          </a:p>
          <a:p>
            <a:r>
              <a:rPr lang="en-AU" sz="900" kern="0" dirty="0" smtClean="0"/>
              <a:t>In terms of upcoming initiatives, a small </a:t>
            </a:r>
            <a:r>
              <a:rPr lang="en-AU" sz="900" kern="0" dirty="0"/>
              <a:t>b</a:t>
            </a:r>
            <a:r>
              <a:rPr lang="en-AU" sz="900" kern="0" dirty="0" smtClean="0"/>
              <a:t>usiness hub will be established soon as part of the Office, providing a space for small business organisations to operate in Canberra. The </a:t>
            </a:r>
            <a:r>
              <a:rPr lang="en-US" sz="900" dirty="0"/>
              <a:t>National Payment Transparency </a:t>
            </a:r>
            <a:r>
              <a:rPr lang="en-US" sz="900" dirty="0" smtClean="0"/>
              <a:t>Register is also well under way.</a:t>
            </a:r>
          </a:p>
          <a:p>
            <a:endParaRPr lang="en-AU" sz="900" b="1" dirty="0" smtClean="0"/>
          </a:p>
          <a:p>
            <a:r>
              <a:rPr lang="en-AU" sz="900" b="1" dirty="0" smtClean="0"/>
              <a:t>Kate Carnell AO</a:t>
            </a:r>
            <a:br>
              <a:rPr lang="en-AU" sz="900" b="1" dirty="0" smtClean="0"/>
            </a:br>
            <a:r>
              <a:rPr lang="en-AU" sz="900" b="1" dirty="0" smtClean="0"/>
              <a:t>Australian Small Business and Family Enterprise Ombudsman</a:t>
            </a:r>
            <a:endParaRPr lang="en-US" sz="900" dirty="0"/>
          </a:p>
        </p:txBody>
      </p:sp>
      <p:sp>
        <p:nvSpPr>
          <p:cNvPr id="8" name="Rectangle 7"/>
          <p:cNvSpPr/>
          <p:nvPr/>
        </p:nvSpPr>
        <p:spPr>
          <a:xfrm>
            <a:off x="4644007" y="332656"/>
            <a:ext cx="4355965" cy="633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4904015" y="476672"/>
            <a:ext cx="3916457" cy="369332"/>
          </a:xfrm>
          <a:prstGeom prst="rect">
            <a:avLst/>
          </a:prstGeom>
        </p:spPr>
        <p:txBody>
          <a:bodyPr wrap="none">
            <a:spAutoFit/>
          </a:bodyPr>
          <a:lstStyle/>
          <a:p>
            <a:r>
              <a:rPr lang="en-AU" b="1" dirty="0">
                <a:solidFill>
                  <a:schemeClr val="bg1"/>
                </a:solidFill>
              </a:rPr>
              <a:t>Summary of recent key </a:t>
            </a:r>
            <a:r>
              <a:rPr lang="en-AU" b="1" dirty="0" smtClean="0">
                <a:solidFill>
                  <a:schemeClr val="bg1"/>
                </a:solidFill>
              </a:rPr>
              <a:t>activities</a:t>
            </a:r>
            <a:endParaRPr lang="en-AU" b="1" dirty="0"/>
          </a:p>
        </p:txBody>
      </p:sp>
      <p:cxnSp>
        <p:nvCxnSpPr>
          <p:cNvPr id="11" name="Straight Connector 10"/>
          <p:cNvCxnSpPr/>
          <p:nvPr/>
        </p:nvCxnSpPr>
        <p:spPr>
          <a:xfrm>
            <a:off x="4788024" y="2564904"/>
            <a:ext cx="3888432"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60032" y="4941168"/>
            <a:ext cx="3816424"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16016" y="836630"/>
            <a:ext cx="1224136" cy="307777"/>
          </a:xfrm>
          <a:prstGeom prst="rect">
            <a:avLst/>
          </a:prstGeom>
          <a:noFill/>
        </p:spPr>
        <p:txBody>
          <a:bodyPr wrap="square" rtlCol="0">
            <a:spAutoFit/>
          </a:bodyPr>
          <a:lstStyle/>
          <a:p>
            <a:r>
              <a:rPr lang="en-AU" sz="1400" dirty="0" smtClean="0">
                <a:solidFill>
                  <a:schemeClr val="bg1"/>
                </a:solidFill>
              </a:rPr>
              <a:t>Outreach</a:t>
            </a:r>
            <a:endParaRPr lang="en-AU" sz="1400" dirty="0">
              <a:solidFill>
                <a:schemeClr val="bg1"/>
              </a:solidFill>
            </a:endParaRPr>
          </a:p>
        </p:txBody>
      </p:sp>
      <p:sp>
        <p:nvSpPr>
          <p:cNvPr id="16" name="TextBox 15"/>
          <p:cNvSpPr txBox="1"/>
          <p:nvPr/>
        </p:nvSpPr>
        <p:spPr>
          <a:xfrm>
            <a:off x="4716016" y="2589287"/>
            <a:ext cx="1368152" cy="307777"/>
          </a:xfrm>
          <a:prstGeom prst="rect">
            <a:avLst/>
          </a:prstGeom>
          <a:noFill/>
        </p:spPr>
        <p:txBody>
          <a:bodyPr wrap="square" rtlCol="0">
            <a:spAutoFit/>
          </a:bodyPr>
          <a:lstStyle/>
          <a:p>
            <a:r>
              <a:rPr lang="en-AU" sz="1400" dirty="0">
                <a:solidFill>
                  <a:schemeClr val="bg1"/>
                </a:solidFill>
              </a:rPr>
              <a:t>Advocacy</a:t>
            </a:r>
          </a:p>
        </p:txBody>
      </p:sp>
      <p:sp>
        <p:nvSpPr>
          <p:cNvPr id="17" name="TextBox 16"/>
          <p:cNvSpPr txBox="1"/>
          <p:nvPr/>
        </p:nvSpPr>
        <p:spPr>
          <a:xfrm>
            <a:off x="4716016" y="4993431"/>
            <a:ext cx="1440160" cy="307777"/>
          </a:xfrm>
          <a:prstGeom prst="rect">
            <a:avLst/>
          </a:prstGeom>
          <a:noFill/>
        </p:spPr>
        <p:txBody>
          <a:bodyPr wrap="square" rtlCol="0">
            <a:spAutoFit/>
          </a:bodyPr>
          <a:lstStyle/>
          <a:p>
            <a:r>
              <a:rPr lang="en-AU" sz="1400" dirty="0">
                <a:solidFill>
                  <a:schemeClr val="bg1"/>
                </a:solidFill>
              </a:rPr>
              <a:t>Assistance</a:t>
            </a:r>
          </a:p>
        </p:txBody>
      </p:sp>
      <p:sp>
        <p:nvSpPr>
          <p:cNvPr id="19" name="TextBox 18"/>
          <p:cNvSpPr txBox="1"/>
          <p:nvPr/>
        </p:nvSpPr>
        <p:spPr>
          <a:xfrm>
            <a:off x="4788024" y="5273913"/>
            <a:ext cx="4032448" cy="1323439"/>
          </a:xfrm>
          <a:prstGeom prst="rect">
            <a:avLst/>
          </a:prstGeom>
          <a:noFill/>
        </p:spPr>
        <p:txBody>
          <a:bodyPr wrap="square" rtlCol="0">
            <a:spAutoFit/>
          </a:bodyPr>
          <a:lstStyle/>
          <a:p>
            <a:pPr marL="171450" lvl="1" indent="-171450">
              <a:buFont typeface="Arial" panose="020B0604020202020204" pitchFamily="34" charset="0"/>
              <a:buChar char="•"/>
            </a:pPr>
            <a:r>
              <a:rPr lang="en-AU" sz="1000" dirty="0" smtClean="0">
                <a:solidFill>
                  <a:schemeClr val="bg1"/>
                </a:solidFill>
              </a:rPr>
              <a:t>727 contacts received during the quarter (in addition to contact made directly to the Advocacy function), representing a 15 per cent increase from the previous quarter.</a:t>
            </a:r>
          </a:p>
          <a:p>
            <a:pPr marL="171450" lvl="1" indent="-171450">
              <a:buFont typeface="Arial" panose="020B0604020202020204" pitchFamily="34" charset="0"/>
              <a:buChar char="•"/>
            </a:pPr>
            <a:endParaRPr lang="en-AU" sz="1000" dirty="0">
              <a:solidFill>
                <a:schemeClr val="bg1"/>
              </a:solidFill>
            </a:endParaRPr>
          </a:p>
          <a:p>
            <a:pPr marL="171450" lvl="1" indent="-171450">
              <a:buFont typeface="Arial" panose="020B0604020202020204" pitchFamily="34" charset="0"/>
              <a:buChar char="•"/>
            </a:pPr>
            <a:r>
              <a:rPr lang="en-AU" sz="1000" dirty="0" smtClean="0">
                <a:solidFill>
                  <a:schemeClr val="bg1"/>
                </a:solidFill>
              </a:rPr>
              <a:t>The majority of contacts (66 per cent) continue to be requests for assistance with resolving disputes. Payment, contract, fair trading/competition and general business-to-business disputes continue to dominate the requests for assistance with disputes.</a:t>
            </a:r>
            <a:endParaRPr lang="en-AU" sz="1000" dirty="0"/>
          </a:p>
        </p:txBody>
      </p:sp>
      <p:sp>
        <p:nvSpPr>
          <p:cNvPr id="20" name="TextBox 19"/>
          <p:cNvSpPr txBox="1"/>
          <p:nvPr/>
        </p:nvSpPr>
        <p:spPr>
          <a:xfrm>
            <a:off x="4788024" y="2833099"/>
            <a:ext cx="4032448" cy="2108269"/>
          </a:xfrm>
          <a:prstGeom prst="rect">
            <a:avLst/>
          </a:prstGeom>
          <a:noFill/>
        </p:spPr>
        <p:txBody>
          <a:bodyPr wrap="square" rtlCol="0">
            <a:spAutoFit/>
          </a:bodyPr>
          <a:lstStyle/>
          <a:p>
            <a:pPr marL="171450" lvl="1" indent="-171450">
              <a:buFont typeface="Arial" panose="020B0604020202020204" pitchFamily="34" charset="0"/>
              <a:buChar char="•"/>
            </a:pPr>
            <a:r>
              <a:rPr lang="en-US" sz="1000" dirty="0" smtClean="0">
                <a:solidFill>
                  <a:schemeClr val="bg1"/>
                </a:solidFill>
              </a:rPr>
              <a:t>Released the Payment Times and Practices Report </a:t>
            </a:r>
            <a:r>
              <a:rPr lang="en-US" sz="1000" smtClean="0">
                <a:solidFill>
                  <a:schemeClr val="bg1"/>
                </a:solidFill>
              </a:rPr>
              <a:t>on 12 </a:t>
            </a:r>
            <a:r>
              <a:rPr lang="en-US" sz="1000" dirty="0" smtClean="0">
                <a:solidFill>
                  <a:schemeClr val="bg1"/>
                </a:solidFill>
              </a:rPr>
              <a:t>April recommending a range of steps which the Government could implement to address late and extended payment times in Australia.</a:t>
            </a:r>
            <a:r>
              <a:rPr lang="en-US" sz="1100" dirty="0" smtClean="0">
                <a:solidFill>
                  <a:schemeClr val="bg1"/>
                </a:solidFill>
              </a:rPr>
              <a:t/>
            </a:r>
            <a:br>
              <a:rPr lang="en-US" sz="1100" dirty="0" smtClean="0">
                <a:solidFill>
                  <a:schemeClr val="bg1"/>
                </a:solidFill>
              </a:rPr>
            </a:br>
            <a:endParaRPr lang="en-US" sz="1100" dirty="0" smtClean="0">
              <a:solidFill>
                <a:schemeClr val="bg1"/>
              </a:solidFill>
            </a:endParaRPr>
          </a:p>
          <a:p>
            <a:pPr marL="171450" lvl="1" indent="-171450">
              <a:buFont typeface="Arial" panose="020B0604020202020204" pitchFamily="34" charset="0"/>
              <a:buChar char="•"/>
            </a:pPr>
            <a:r>
              <a:rPr lang="en-US" sz="1000" dirty="0" smtClean="0">
                <a:solidFill>
                  <a:schemeClr val="bg1"/>
                </a:solidFill>
              </a:rPr>
              <a:t>Continued to engagement with ASIC, APRA, the major banks  and interested stakeholders on removing the use of financial covenants and unfair contract terms in small business  loan documentation</a:t>
            </a:r>
          </a:p>
          <a:p>
            <a:pPr marL="171450" lvl="1" indent="-171450">
              <a:buFont typeface="Arial" panose="020B0604020202020204" pitchFamily="34" charset="0"/>
              <a:buChar char="•"/>
            </a:pPr>
            <a:endParaRPr lang="en-US" sz="1000" dirty="0">
              <a:solidFill>
                <a:schemeClr val="bg1"/>
              </a:solidFill>
            </a:endParaRPr>
          </a:p>
          <a:p>
            <a:pPr marL="171450" lvl="1" indent="-171450">
              <a:buFont typeface="Arial" panose="020B0604020202020204" pitchFamily="34" charset="0"/>
              <a:buChar char="•"/>
            </a:pPr>
            <a:r>
              <a:rPr lang="en-US" sz="1000" dirty="0" smtClean="0">
                <a:solidFill>
                  <a:schemeClr val="bg1"/>
                </a:solidFill>
              </a:rPr>
              <a:t>Commenced a joint Advocacy/Assistance investigation into an Australian Government procurement which resulted in a range of poor outcomes for small businesses involved.</a:t>
            </a:r>
            <a:endParaRPr lang="en-AU" sz="1000" dirty="0"/>
          </a:p>
        </p:txBody>
      </p:sp>
      <p:sp>
        <p:nvSpPr>
          <p:cNvPr id="21" name="TextBox 20"/>
          <p:cNvSpPr txBox="1"/>
          <p:nvPr/>
        </p:nvSpPr>
        <p:spPr>
          <a:xfrm>
            <a:off x="4728906" y="1098610"/>
            <a:ext cx="4032448" cy="1323439"/>
          </a:xfrm>
          <a:prstGeom prst="rect">
            <a:avLst/>
          </a:prstGeom>
          <a:noFill/>
        </p:spPr>
        <p:txBody>
          <a:bodyPr wrap="square" rtlCol="0">
            <a:spAutoFit/>
          </a:bodyPr>
          <a:lstStyle/>
          <a:p>
            <a:pPr marL="171450" lvl="1" indent="-171450">
              <a:buFont typeface="Arial" panose="020B0604020202020204" pitchFamily="34" charset="0"/>
              <a:buChar char="•"/>
            </a:pPr>
            <a:r>
              <a:rPr lang="en-US" sz="1000" dirty="0" smtClean="0">
                <a:solidFill>
                  <a:schemeClr val="bg1"/>
                </a:solidFill>
              </a:rPr>
              <a:t>Media interviews on topics including: Payment terms for freelancers; bank lending to small business (60 Minutes); government payments to small business; dairy industry code of conduct; </a:t>
            </a:r>
            <a:r>
              <a:rPr lang="en-US" sz="1000" dirty="0" err="1" smtClean="0">
                <a:solidFill>
                  <a:schemeClr val="bg1"/>
                </a:solidFill>
              </a:rPr>
              <a:t>fintech</a:t>
            </a:r>
            <a:r>
              <a:rPr lang="en-US" sz="1000" dirty="0" smtClean="0">
                <a:solidFill>
                  <a:schemeClr val="bg1"/>
                </a:solidFill>
              </a:rPr>
              <a:t> lending.</a:t>
            </a:r>
            <a:endParaRPr lang="en-US" sz="1000" dirty="0">
              <a:solidFill>
                <a:schemeClr val="bg1"/>
              </a:solidFill>
            </a:endParaRPr>
          </a:p>
          <a:p>
            <a:pPr marL="0" lvl="1"/>
            <a:endParaRPr lang="en-US" sz="1000" dirty="0">
              <a:solidFill>
                <a:schemeClr val="bg1"/>
              </a:solidFill>
            </a:endParaRPr>
          </a:p>
          <a:p>
            <a:pPr marL="171450" lvl="1" indent="-171450">
              <a:buFont typeface="Arial" panose="020B0604020202020204" pitchFamily="34" charset="0"/>
              <a:buChar char="•"/>
            </a:pPr>
            <a:r>
              <a:rPr lang="en-US" sz="1000" dirty="0" smtClean="0">
                <a:solidFill>
                  <a:schemeClr val="bg1"/>
                </a:solidFill>
              </a:rPr>
              <a:t>The Office has attended small business roadshows with the Minister, ATO and ACCC in South Australia, NSW, Tasmania and Queensland.</a:t>
            </a:r>
            <a:endParaRPr lang="en-AU" sz="1000" dirty="0"/>
          </a:p>
        </p:txBody>
      </p:sp>
      <p:pic>
        <p:nvPicPr>
          <p:cNvPr id="15" name="Picture 2" descr="\\tweb\DavWWWRoot\sites\mg\asbfeo\comm\IMAGES\OMBUDSMAN\Kate Carnell i3 cropp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602" y="332656"/>
            <a:ext cx="1742023" cy="1162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694" y="274938"/>
            <a:ext cx="2282067" cy="1123384"/>
          </a:xfrm>
          <a:prstGeom prst="rect">
            <a:avLst/>
          </a:prstGeom>
          <a:noFill/>
        </p:spPr>
        <p:txBody>
          <a:bodyPr wrap="square" rtlCol="0">
            <a:spAutoFit/>
          </a:bodyPr>
          <a:lstStyle/>
          <a:p>
            <a:r>
              <a:rPr lang="en-US" sz="2000" dirty="0" smtClean="0"/>
              <a:t>Powering ahead for small business</a:t>
            </a:r>
          </a:p>
          <a:p>
            <a:r>
              <a:rPr lang="en-US" sz="900" b="1" dirty="0" smtClean="0"/>
              <a:t>Calling out poor practice and encouraging small business protection and growth</a:t>
            </a:r>
            <a:endParaRPr lang="en-AU" dirty="0"/>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r>
              <a:rPr lang="en-AU" sz="700" dirty="0" smtClean="0"/>
              <a:t>Page 1</a:t>
            </a:r>
            <a:endParaRPr lang="en-AU" sz="1050" dirty="0"/>
          </a:p>
        </p:txBody>
      </p:sp>
    </p:spTree>
    <p:extLst>
      <p:ext uri="{BB962C8B-B14F-4D97-AF65-F5344CB8AC3E}">
        <p14:creationId xmlns:p14="http://schemas.microsoft.com/office/powerpoint/2010/main" val="326677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135"/>
          <p:cNvSpPr txBox="1"/>
          <p:nvPr/>
        </p:nvSpPr>
        <p:spPr bwMode="gray">
          <a:xfrm>
            <a:off x="4776930" y="1412776"/>
            <a:ext cx="4066297" cy="1077218"/>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r>
              <a:rPr lang="en-US" sz="1000" dirty="0" smtClean="0">
                <a:solidFill>
                  <a:schemeClr val="tx1"/>
                </a:solidFill>
              </a:rPr>
              <a:t>A small business hub will be established to provide industry associations and small businesses with a Canberra base for liaising with Government. We will continue our social </a:t>
            </a:r>
            <a:r>
              <a:rPr lang="en-US" sz="1000" dirty="0">
                <a:solidFill>
                  <a:schemeClr val="tx1"/>
                </a:solidFill>
              </a:rPr>
              <a:t>media engagement </a:t>
            </a:r>
            <a:r>
              <a:rPr lang="en-US" sz="1000" dirty="0" smtClean="0">
                <a:solidFill>
                  <a:schemeClr val="tx1"/>
                </a:solidFill>
              </a:rPr>
              <a:t>on </a:t>
            </a:r>
            <a:r>
              <a:rPr lang="en-US" sz="1000" dirty="0">
                <a:solidFill>
                  <a:schemeClr val="tx1"/>
                </a:solidFill>
              </a:rPr>
              <a:t>Facebook, </a:t>
            </a:r>
            <a:r>
              <a:rPr lang="en-US" sz="1000" dirty="0" smtClean="0">
                <a:solidFill>
                  <a:schemeClr val="tx1"/>
                </a:solidFill>
              </a:rPr>
              <a:t>Twitter, LinkedIn and YouTube to raise awareness of the Office and the importance of the small business sector. A forum will also be organised to enable a consolidated voice for small business organisations on key issues of mutual interest.</a:t>
            </a:r>
            <a:endParaRPr lang="en-US" sz="1000" dirty="0">
              <a:solidFill>
                <a:schemeClr val="tx1"/>
              </a:solidFill>
            </a:endParaRPr>
          </a:p>
        </p:txBody>
      </p:sp>
      <p:sp>
        <p:nvSpPr>
          <p:cNvPr id="6" name="Oval 5"/>
          <p:cNvSpPr/>
          <p:nvPr/>
        </p:nvSpPr>
        <p:spPr>
          <a:xfrm>
            <a:off x="3905897" y="1609183"/>
            <a:ext cx="706307" cy="7063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dirty="0" smtClean="0">
                <a:solidFill>
                  <a:schemeClr val="tx1"/>
                </a:solidFill>
              </a:rPr>
              <a:t>Outreach</a:t>
            </a:r>
            <a:endParaRPr lang="en-IN" sz="1000" b="1" dirty="0">
              <a:solidFill>
                <a:schemeClr val="tx1"/>
              </a:solidFill>
            </a:endParaRPr>
          </a:p>
        </p:txBody>
      </p:sp>
      <p:sp>
        <p:nvSpPr>
          <p:cNvPr id="12" name="Oval 11"/>
          <p:cNvSpPr/>
          <p:nvPr/>
        </p:nvSpPr>
        <p:spPr>
          <a:xfrm>
            <a:off x="3905897" y="2866709"/>
            <a:ext cx="706307" cy="706307"/>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dirty="0" smtClean="0">
                <a:solidFill>
                  <a:schemeClr val="tx1"/>
                </a:solidFill>
              </a:rPr>
              <a:t>Advocacy</a:t>
            </a:r>
            <a:endParaRPr lang="en-IN" sz="1000" b="1" dirty="0">
              <a:solidFill>
                <a:schemeClr val="tx1"/>
              </a:solidFill>
            </a:endParaRPr>
          </a:p>
        </p:txBody>
      </p:sp>
      <p:sp>
        <p:nvSpPr>
          <p:cNvPr id="13" name="Textfeld 135"/>
          <p:cNvSpPr txBox="1"/>
          <p:nvPr/>
        </p:nvSpPr>
        <p:spPr bwMode="gray">
          <a:xfrm>
            <a:off x="4776931" y="3926086"/>
            <a:ext cx="4066297" cy="1692771"/>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endParaRPr lang="en-US" sz="1000" dirty="0">
              <a:solidFill>
                <a:srgbClr val="FF0000"/>
              </a:solidFill>
            </a:endParaRPr>
          </a:p>
          <a:p>
            <a:pPr algn="l">
              <a:spcAft>
                <a:spcPts val="0"/>
              </a:spcAft>
            </a:pPr>
            <a:r>
              <a:rPr lang="en-AU" sz="1000" dirty="0">
                <a:solidFill>
                  <a:schemeClr val="tx1"/>
                </a:solidFill>
              </a:rPr>
              <a:t>We have asked the nation’s premier dispute resolution specialists to join a list to conduct alternative dispute resolution under our legislation and work with us to help keep small businesses out of the courts.  A large number of applications have been received, and we have met with multiple applicants and assessed their suitability for inclusion on the list. We will continue to meet with applicants over the next quarter.  </a:t>
            </a:r>
            <a:r>
              <a:rPr lang="en-US" sz="1000" dirty="0">
                <a:solidFill>
                  <a:schemeClr val="tx1"/>
                </a:solidFill>
              </a:rPr>
              <a:t>We will continue to refine and improve the dispute resolution information and tools available to small business through </a:t>
            </a:r>
            <a:r>
              <a:rPr lang="en-US" sz="1000" dirty="0" smtClean="0">
                <a:solidFill>
                  <a:srgbClr val="FF0000"/>
                </a:solidFill>
                <a:hlinkClick r:id="rId3"/>
              </a:rPr>
              <a:t>www.asbfeo.gov.au</a:t>
            </a:r>
            <a:r>
              <a:rPr lang="en-US" sz="1000" dirty="0" smtClean="0">
                <a:solidFill>
                  <a:srgbClr val="FF0000"/>
                </a:solidFill>
              </a:rPr>
              <a:t> </a:t>
            </a:r>
            <a:r>
              <a:rPr lang="en-US" sz="1000" dirty="0">
                <a:solidFill>
                  <a:schemeClr val="tx1"/>
                </a:solidFill>
              </a:rPr>
              <a:t>to provide guidance on dispute matters. </a:t>
            </a:r>
          </a:p>
          <a:p>
            <a:pPr algn="l">
              <a:spcAft>
                <a:spcPts val="0"/>
              </a:spcAft>
            </a:pPr>
            <a:endParaRPr lang="en-US" sz="1000" dirty="0">
              <a:solidFill>
                <a:srgbClr val="FF0000"/>
              </a:solidFill>
            </a:endParaRPr>
          </a:p>
        </p:txBody>
      </p:sp>
      <p:sp>
        <p:nvSpPr>
          <p:cNvPr id="14" name="Oval 13"/>
          <p:cNvSpPr/>
          <p:nvPr/>
        </p:nvSpPr>
        <p:spPr>
          <a:xfrm>
            <a:off x="3905897" y="4162853"/>
            <a:ext cx="706307" cy="70630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dirty="0" smtClean="0">
                <a:solidFill>
                  <a:schemeClr val="bg1"/>
                </a:solidFill>
              </a:rPr>
              <a:t>Assistance</a:t>
            </a:r>
            <a:endParaRPr lang="en-IN" sz="1000" b="1" dirty="0">
              <a:solidFill>
                <a:schemeClr val="bg1"/>
              </a:solidFill>
            </a:endParaRPr>
          </a:p>
        </p:txBody>
      </p:sp>
      <p:sp>
        <p:nvSpPr>
          <p:cNvPr id="8" name="Textfeld 135"/>
          <p:cNvSpPr txBox="1"/>
          <p:nvPr/>
        </p:nvSpPr>
        <p:spPr bwMode="gray">
          <a:xfrm>
            <a:off x="4796725" y="2708920"/>
            <a:ext cx="4066297" cy="1231106"/>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r>
              <a:rPr lang="en-US" sz="1000" dirty="0" smtClean="0">
                <a:solidFill>
                  <a:schemeClr val="tx1"/>
                </a:solidFill>
              </a:rPr>
              <a:t>We continue to work on action items stemming from the Payment times inquiry including work surveying financial literacy programs available  to small business, liaison with the Murray review on sharing payment learning and submissions from the construction industry.   The Advocacy team also progressed work on award simplification and will collate the results of our Fintech survey.  Work on research into  small business participation in Commonwealth procurement will be finalised in the coming quarter.</a:t>
            </a:r>
            <a:endParaRPr lang="en-US" sz="1000" dirty="0">
              <a:solidFill>
                <a:schemeClr val="tx1"/>
              </a:solidFill>
            </a:endParaRPr>
          </a:p>
        </p:txBody>
      </p:sp>
      <p:sp>
        <p:nvSpPr>
          <p:cNvPr id="9" name="TextBox 8"/>
          <p:cNvSpPr txBox="1"/>
          <p:nvPr/>
        </p:nvSpPr>
        <p:spPr>
          <a:xfrm>
            <a:off x="8676456" y="6670647"/>
            <a:ext cx="467544" cy="200055"/>
          </a:xfrm>
          <a:prstGeom prst="rect">
            <a:avLst/>
          </a:prstGeom>
          <a:noFill/>
        </p:spPr>
        <p:txBody>
          <a:bodyPr wrap="square" rtlCol="0">
            <a:spAutoFit/>
          </a:bodyPr>
          <a:lstStyle/>
          <a:p>
            <a:pPr algn="ctr"/>
            <a:r>
              <a:rPr lang="en-AU" sz="700" dirty="0" smtClean="0"/>
              <a:t>Page 2</a:t>
            </a:r>
            <a:endParaRPr lang="en-AU" sz="1050" dirty="0"/>
          </a:p>
        </p:txBody>
      </p:sp>
    </p:spTree>
    <p:extLst>
      <p:ext uri="{BB962C8B-B14F-4D97-AF65-F5344CB8AC3E}">
        <p14:creationId xmlns:p14="http://schemas.microsoft.com/office/powerpoint/2010/main" val="405229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512" y="5425479"/>
            <a:ext cx="8795957" cy="1232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395536" y="260648"/>
            <a:ext cx="8280920" cy="461665"/>
          </a:xfrm>
          <a:prstGeom prst="rect">
            <a:avLst/>
          </a:prstGeom>
          <a:noFill/>
          <a:ln>
            <a:noFill/>
          </a:ln>
        </p:spPr>
        <p:txBody>
          <a:bodyPr wrap="square" rtlCol="0">
            <a:spAutoFit/>
          </a:bodyPr>
          <a:lstStyle/>
          <a:p>
            <a:r>
              <a:rPr lang="en-AU" sz="2400" b="1" dirty="0" smtClean="0"/>
              <a:t>Outreach: </a:t>
            </a:r>
            <a:r>
              <a:rPr lang="en-AU" sz="1900" dirty="0"/>
              <a:t>S</a:t>
            </a:r>
            <a:r>
              <a:rPr lang="en-AU" sz="1900" dirty="0" smtClean="0"/>
              <a:t>peaking up for—and reaching out to—small business</a:t>
            </a:r>
            <a:endParaRPr lang="en-AU" sz="1900" dirty="0"/>
          </a:p>
        </p:txBody>
      </p:sp>
      <p:cxnSp>
        <p:nvCxnSpPr>
          <p:cNvPr id="4" name="Straight Connector 3"/>
          <p:cNvCxnSpPr/>
          <p:nvPr/>
        </p:nvCxnSpPr>
        <p:spPr>
          <a:xfrm>
            <a:off x="395536" y="836712"/>
            <a:ext cx="8579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95536" y="908720"/>
            <a:ext cx="4248472" cy="3170099"/>
          </a:xfrm>
          <a:prstGeom prst="rect">
            <a:avLst/>
          </a:prstGeom>
        </p:spPr>
        <p:txBody>
          <a:bodyPr wrap="square">
            <a:spAutoFit/>
          </a:bodyPr>
          <a:lstStyle/>
          <a:p>
            <a:r>
              <a:rPr lang="en-US" sz="2000" b="1" dirty="0" smtClean="0"/>
              <a:t>Awareness and Education</a:t>
            </a:r>
          </a:p>
          <a:p>
            <a:endParaRPr lang="en-US" sz="900" b="1" dirty="0" smtClean="0"/>
          </a:p>
          <a:p>
            <a:r>
              <a:rPr lang="en-US" sz="900" dirty="0"/>
              <a:t>The Ombudsman continued to engage with the community, providing keynote addresses and contributing in panel discussions to explain and promote the ASBFEO’s role in </a:t>
            </a:r>
            <a:r>
              <a:rPr lang="en-US" sz="900" dirty="0" smtClean="0"/>
              <a:t>assisting and </a:t>
            </a:r>
            <a:r>
              <a:rPr lang="en-US" sz="900" dirty="0"/>
              <a:t>advocating on behalf </a:t>
            </a:r>
            <a:r>
              <a:rPr lang="en-US" sz="900" dirty="0" smtClean="0"/>
              <a:t>of small business </a:t>
            </a:r>
            <a:r>
              <a:rPr lang="en-US" sz="900" dirty="0"/>
              <a:t>and family enterprise</a:t>
            </a:r>
            <a:r>
              <a:rPr lang="en-US" sz="900" dirty="0" smtClean="0"/>
              <a:t>.</a:t>
            </a:r>
          </a:p>
          <a:p>
            <a:endParaRPr lang="en-US" sz="900" dirty="0"/>
          </a:p>
          <a:p>
            <a:r>
              <a:rPr lang="en-US" sz="900" kern="0" dirty="0" smtClean="0"/>
              <a:t>The National Press Club held a debate on </a:t>
            </a:r>
            <a:r>
              <a:rPr lang="en-US" sz="900" kern="0" dirty="0"/>
              <a:t>penalty rates </a:t>
            </a:r>
            <a:r>
              <a:rPr lang="en-US" sz="900" kern="0" dirty="0" smtClean="0"/>
              <a:t>on </a:t>
            </a:r>
            <a:r>
              <a:rPr lang="en-US" sz="900" kern="0" dirty="0"/>
              <a:t>23 May </a:t>
            </a:r>
            <a:r>
              <a:rPr lang="en-US" sz="900" kern="0" dirty="0" smtClean="0"/>
              <a:t>2017, inviting the Ombudsman to debate the ACTU </a:t>
            </a:r>
            <a:r>
              <a:rPr lang="en-US" sz="900" kern="0" dirty="0"/>
              <a:t>president Ged </a:t>
            </a:r>
            <a:r>
              <a:rPr lang="en-US" sz="900" kern="0" dirty="0" smtClean="0"/>
              <a:t>Kearney.</a:t>
            </a:r>
          </a:p>
          <a:p>
            <a:endParaRPr lang="en-US" sz="900" kern="0" dirty="0"/>
          </a:p>
          <a:p>
            <a:r>
              <a:rPr lang="en-US" sz="900" kern="0" dirty="0" smtClean="0"/>
              <a:t>The Ombudsman welcomed the inaugural Micro</a:t>
            </a:r>
            <a:r>
              <a:rPr lang="en-US" sz="900" kern="0" dirty="0"/>
              <a:t>, Small and Medium-sized Enterprises </a:t>
            </a:r>
            <a:r>
              <a:rPr lang="en-US" sz="900" kern="0" dirty="0" smtClean="0"/>
              <a:t>Day (27 June) designated by the United Nations with </a:t>
            </a:r>
            <a:r>
              <a:rPr lang="en-US" sz="900" kern="0" dirty="0"/>
              <a:t>two TV </a:t>
            </a:r>
            <a:r>
              <a:rPr lang="en-US" sz="900" kern="0" dirty="0" smtClean="0"/>
              <a:t>interviews, a media release and social </a:t>
            </a:r>
            <a:r>
              <a:rPr lang="en-US" sz="900" kern="0" dirty="0"/>
              <a:t>media </a:t>
            </a:r>
            <a:r>
              <a:rPr lang="en-US" sz="900" kern="0" dirty="0" smtClean="0"/>
              <a:t>posts.</a:t>
            </a:r>
          </a:p>
          <a:p>
            <a:endParaRPr lang="en-US" sz="900" dirty="0"/>
          </a:p>
          <a:p>
            <a:r>
              <a:rPr lang="en-US" sz="900" dirty="0" smtClean="0"/>
              <a:t>The Ombudsman attended 24 meetings with the Government on behalf of small business and family enterprise; gave 16 speeches during panel and guest speaking roles; and had 60 media interviews (radio, TV and print). </a:t>
            </a:r>
          </a:p>
          <a:p>
            <a:endParaRPr lang="en-US" sz="900" dirty="0"/>
          </a:p>
          <a:p>
            <a:r>
              <a:rPr lang="en-US" sz="900" dirty="0"/>
              <a:t>The Ombudsman promoted the Office at over 50 Government and external events, including the Small Business Minister’s Roadshows, travelling to three states to speak with small business operators. </a:t>
            </a:r>
          </a:p>
        </p:txBody>
      </p:sp>
      <p:sp>
        <p:nvSpPr>
          <p:cNvPr id="45" name="Textfeld 250"/>
          <p:cNvSpPr txBox="1"/>
          <p:nvPr/>
        </p:nvSpPr>
        <p:spPr bwMode="gray">
          <a:xfrm>
            <a:off x="4832088" y="927586"/>
            <a:ext cx="3269318" cy="307777"/>
          </a:xfrm>
          <a:prstGeom prst="rect">
            <a:avLst/>
          </a:prstGeom>
          <a:noFill/>
        </p:spPr>
        <p:txBody>
          <a:bodyPr wrap="square" lIns="0" tIns="0" rIns="0" bIns="0" rtlCol="0">
            <a:spAutoFit/>
          </a:bodyPr>
          <a:lstStyle/>
          <a:p>
            <a:r>
              <a:rPr lang="de-DE" sz="2000" b="1" noProof="1" smtClean="0"/>
              <a:t>Keynote Appearances</a:t>
            </a:r>
            <a:endParaRPr lang="de-DE" sz="2000" noProof="1"/>
          </a:p>
        </p:txBody>
      </p:sp>
      <p:sp>
        <p:nvSpPr>
          <p:cNvPr id="30" name="Textfeld 307"/>
          <p:cNvSpPr txBox="1"/>
          <p:nvPr/>
        </p:nvSpPr>
        <p:spPr bwMode="gray">
          <a:xfrm>
            <a:off x="484796" y="4246120"/>
            <a:ext cx="963233" cy="215444"/>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r>
              <a:rPr lang="en-US" sz="1400" b="1" dirty="0" smtClean="0">
                <a:solidFill>
                  <a:schemeClr val="tx1"/>
                </a:solidFill>
              </a:rPr>
              <a:t>Quick stats</a:t>
            </a:r>
            <a:endParaRPr lang="en-US" sz="1100" dirty="0" smtClean="0">
              <a:solidFill>
                <a:schemeClr val="tx1"/>
              </a:solidFill>
            </a:endParaRPr>
          </a:p>
        </p:txBody>
      </p:sp>
      <p:sp>
        <p:nvSpPr>
          <p:cNvPr id="31" name="Rechteck 251"/>
          <p:cNvSpPr/>
          <p:nvPr/>
        </p:nvSpPr>
        <p:spPr bwMode="gray">
          <a:xfrm>
            <a:off x="1510910" y="4275529"/>
            <a:ext cx="2017724" cy="161583"/>
          </a:xfrm>
          <a:prstGeom prst="rect">
            <a:avLst/>
          </a:prstGeom>
        </p:spPr>
        <p:txBody>
          <a:bodyPr wrap="square" lIns="0" tIns="0" rIns="0" bIns="0" anchor="ctr" anchorCtr="0">
            <a:spAutoFit/>
          </a:bodyPr>
          <a:lstStyle/>
          <a:p>
            <a:r>
              <a:rPr lang="de-DE" sz="1050" noProof="1" smtClean="0"/>
              <a:t>1 April – 30 June 2017</a:t>
            </a:r>
            <a:endParaRPr lang="de-DE" sz="1100" noProof="1"/>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r>
              <a:rPr lang="en-AU" sz="700" dirty="0" smtClean="0"/>
              <a:t>Page 3</a:t>
            </a:r>
            <a:endParaRPr lang="en-AU" sz="1050" dirty="0"/>
          </a:p>
        </p:txBody>
      </p:sp>
      <p:pic>
        <p:nvPicPr>
          <p:cNvPr id="2050" name="Picture 2" descr="I:\Desktop\Twitter_bird_logo_2012_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82" y="4590169"/>
            <a:ext cx="640783" cy="521177"/>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287"/>
          <p:cNvSpPr txBox="1"/>
          <p:nvPr/>
        </p:nvSpPr>
        <p:spPr bwMode="gray">
          <a:xfrm>
            <a:off x="3249004" y="4486542"/>
            <a:ext cx="1296144" cy="72327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200" dirty="0" smtClean="0">
                <a:solidFill>
                  <a:schemeClr val="tx1">
                    <a:lumMod val="85000"/>
                    <a:lumOff val="15000"/>
                  </a:schemeClr>
                </a:solidFill>
              </a:rPr>
              <a:t>760 followers</a:t>
            </a:r>
          </a:p>
          <a:p>
            <a:pPr algn="ctr"/>
            <a:r>
              <a:rPr lang="en-US" sz="1100" dirty="0" smtClean="0">
                <a:solidFill>
                  <a:schemeClr val="tx1">
                    <a:lumMod val="85000"/>
                    <a:lumOff val="15000"/>
                  </a:schemeClr>
                </a:solidFill>
              </a:rPr>
              <a:t>176 tweets</a:t>
            </a:r>
          </a:p>
          <a:p>
            <a:pPr algn="ctr"/>
            <a:r>
              <a:rPr lang="en-US" sz="1000" dirty="0" smtClean="0">
                <a:solidFill>
                  <a:schemeClr val="tx1">
                    <a:lumMod val="85000"/>
                    <a:lumOff val="15000"/>
                  </a:schemeClr>
                </a:solidFill>
              </a:rPr>
              <a:t>440 engagements</a:t>
            </a:r>
          </a:p>
          <a:p>
            <a:pPr algn="ctr"/>
            <a:r>
              <a:rPr lang="en-US" sz="700" dirty="0" smtClean="0">
                <a:solidFill>
                  <a:schemeClr val="tx1">
                    <a:lumMod val="85000"/>
                    <a:lumOff val="15000"/>
                  </a:schemeClr>
                </a:solidFill>
              </a:rPr>
              <a:t>(quotes, retweets, likes, replies)</a:t>
            </a:r>
            <a:endParaRPr lang="en-US" sz="700" dirty="0">
              <a:solidFill>
                <a:schemeClr val="tx1">
                  <a:lumMod val="85000"/>
                  <a:lumOff val="15000"/>
                </a:schemeClr>
              </a:solidFill>
            </a:endParaRPr>
          </a:p>
        </p:txBody>
      </p:sp>
      <p:pic>
        <p:nvPicPr>
          <p:cNvPr id="2051" name="Picture 3" descr="I:\Desktop\facebook like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482268"/>
            <a:ext cx="834653" cy="714672"/>
          </a:xfrm>
          <a:prstGeom prst="rect">
            <a:avLst/>
          </a:prstGeom>
          <a:noFill/>
          <a:extLst>
            <a:ext uri="{909E8E84-426E-40DD-AFC4-6F175D3DCCD1}">
              <a14:hiddenFill xmlns:a14="http://schemas.microsoft.com/office/drawing/2010/main">
                <a:solidFill>
                  <a:srgbClr val="FFFFFF"/>
                </a:solidFill>
              </a14:hiddenFill>
            </a:ext>
          </a:extLst>
        </p:spPr>
      </p:pic>
      <p:sp>
        <p:nvSpPr>
          <p:cNvPr id="58" name="Textfeld 287"/>
          <p:cNvSpPr txBox="1"/>
          <p:nvPr/>
        </p:nvSpPr>
        <p:spPr bwMode="gray">
          <a:xfrm>
            <a:off x="1055322" y="4536933"/>
            <a:ext cx="1286908" cy="72327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200" dirty="0" smtClean="0">
                <a:solidFill>
                  <a:schemeClr val="tx1">
                    <a:lumMod val="85000"/>
                    <a:lumOff val="15000"/>
                  </a:schemeClr>
                </a:solidFill>
              </a:rPr>
              <a:t>  847 likes</a:t>
            </a:r>
          </a:p>
          <a:p>
            <a:pPr algn="ctr"/>
            <a:r>
              <a:rPr lang="en-US" sz="1100" dirty="0" smtClean="0">
                <a:solidFill>
                  <a:schemeClr val="tx1">
                    <a:lumMod val="85000"/>
                    <a:lumOff val="15000"/>
                  </a:schemeClr>
                </a:solidFill>
              </a:rPr>
              <a:t>143 posts</a:t>
            </a:r>
          </a:p>
          <a:p>
            <a:pPr algn="ctr"/>
            <a:r>
              <a:rPr lang="en-US" sz="1000" dirty="0" smtClean="0">
                <a:solidFill>
                  <a:schemeClr val="tx1">
                    <a:lumMod val="85000"/>
                    <a:lumOff val="15000"/>
                  </a:schemeClr>
                </a:solidFill>
              </a:rPr>
              <a:t>499 engagements </a:t>
            </a:r>
            <a:r>
              <a:rPr lang="en-US" sz="700" dirty="0" smtClean="0">
                <a:solidFill>
                  <a:schemeClr val="tx1">
                    <a:lumMod val="85000"/>
                    <a:lumOff val="15000"/>
                  </a:schemeClr>
                </a:solidFill>
              </a:rPr>
              <a:t>(reactions, comments, shares)</a:t>
            </a:r>
            <a:endParaRPr lang="en-US" sz="700" dirty="0">
              <a:solidFill>
                <a:schemeClr val="tx1">
                  <a:lumMod val="85000"/>
                  <a:lumOff val="15000"/>
                </a:schemeClr>
              </a:solidFill>
            </a:endParaRPr>
          </a:p>
        </p:txBody>
      </p:sp>
      <p:pic>
        <p:nvPicPr>
          <p:cNvPr id="1026" name="Picture 2" descr="\\tweb\DavWWWRoot\sites\mg\asbfeo\comm\IMAGES\OMBUDSMAN\Small Biz Day 2706201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03"/>
          <a:stretch/>
        </p:blipFill>
        <p:spPr bwMode="auto">
          <a:xfrm>
            <a:off x="7624280" y="3994868"/>
            <a:ext cx="1025860" cy="12653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932040" y="3992867"/>
            <a:ext cx="2548224" cy="1267341"/>
            <a:chOff x="4976104" y="4739546"/>
            <a:chExt cx="2548224" cy="1267341"/>
          </a:xfrm>
        </p:grpSpPr>
        <p:sp>
          <p:nvSpPr>
            <p:cNvPr id="5" name="Rectangle 4"/>
            <p:cNvSpPr/>
            <p:nvPr/>
          </p:nvSpPr>
          <p:spPr>
            <a:xfrm>
              <a:off x="4976104" y="4739546"/>
              <a:ext cx="2548224" cy="12673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hteck 251"/>
            <p:cNvSpPr/>
            <p:nvPr/>
          </p:nvSpPr>
          <p:spPr bwMode="gray">
            <a:xfrm>
              <a:off x="5146386" y="4912876"/>
              <a:ext cx="2222351" cy="888704"/>
            </a:xfrm>
            <a:prstGeom prst="rect">
              <a:avLst/>
            </a:prstGeom>
            <a:solidFill>
              <a:schemeClr val="bg1"/>
            </a:solidFill>
            <a:ln>
              <a:noFill/>
            </a:ln>
          </p:spPr>
          <p:txBody>
            <a:bodyPr wrap="square" lIns="0" tIns="0" rIns="0" bIns="0" anchor="ctr" anchorCtr="0">
              <a:spAutoFit/>
            </a:bodyPr>
            <a:lstStyle/>
            <a:p>
              <a:pPr algn="ctr"/>
              <a:r>
                <a:rPr lang="en-US" sz="1050" b="1" noProof="1"/>
                <a:t>27 June 2017 </a:t>
              </a:r>
              <a:r>
                <a:rPr lang="en-US" sz="1050" noProof="1" smtClean="0"/>
                <a:t>Celebrated </a:t>
              </a:r>
              <a:r>
                <a:rPr lang="en-US" sz="1050" noProof="1"/>
                <a:t>the very first </a:t>
              </a:r>
              <a:r>
                <a:rPr lang="en-US" sz="1050" noProof="1" smtClean="0"/>
                <a:t>Micro</a:t>
              </a:r>
              <a:r>
                <a:rPr lang="en-US" sz="1050" noProof="1"/>
                <a:t>, Small and Medium-sized Enterprises </a:t>
              </a:r>
              <a:r>
                <a:rPr lang="en-US" sz="1050" noProof="1" smtClean="0"/>
                <a:t>Day. Attracted </a:t>
              </a:r>
              <a:r>
                <a:rPr lang="en-US" sz="1050" noProof="1"/>
                <a:t>media </a:t>
              </a:r>
              <a:r>
                <a:rPr lang="en-US" sz="1050" noProof="1" smtClean="0"/>
                <a:t>attention from local TV and </a:t>
              </a:r>
              <a:r>
                <a:rPr lang="en-US" sz="1050" noProof="1"/>
                <a:t>national </a:t>
              </a:r>
              <a:r>
                <a:rPr lang="en-US" sz="1050" noProof="1" smtClean="0"/>
                <a:t>radio media, and </a:t>
              </a:r>
              <a:r>
                <a:rPr lang="en-US" sz="1050" noProof="1"/>
                <a:t>social </a:t>
              </a:r>
              <a:r>
                <a:rPr lang="en-US" sz="1050" noProof="1" smtClean="0"/>
                <a:t>media.</a:t>
              </a:r>
              <a:endParaRPr lang="de-DE" sz="1100" noProof="1"/>
            </a:p>
          </p:txBody>
        </p:sp>
      </p:grpSp>
      <p:pic>
        <p:nvPicPr>
          <p:cNvPr id="1027" name="Picture 3" descr="\\tweb\DavWWWRoot\sites\mg\asbfeo\comm\IMAGES\OMBUDSMAN\FBA 2017 - 25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53" r="20655" b="27354"/>
          <a:stretch/>
        </p:blipFill>
        <p:spPr bwMode="auto">
          <a:xfrm>
            <a:off x="4969881" y="2659440"/>
            <a:ext cx="1430263" cy="11662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544160" y="2660563"/>
            <a:ext cx="2088232" cy="1152128"/>
            <a:chOff x="6588224" y="3180883"/>
            <a:chExt cx="2088232" cy="1152128"/>
          </a:xfrm>
        </p:grpSpPr>
        <p:sp>
          <p:nvSpPr>
            <p:cNvPr id="2" name="Rectangle 1"/>
            <p:cNvSpPr/>
            <p:nvPr/>
          </p:nvSpPr>
          <p:spPr>
            <a:xfrm>
              <a:off x="6588224" y="3180883"/>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hteck 251"/>
            <p:cNvSpPr/>
            <p:nvPr/>
          </p:nvSpPr>
          <p:spPr bwMode="gray">
            <a:xfrm>
              <a:off x="6732240" y="3356163"/>
              <a:ext cx="1821034" cy="807913"/>
            </a:xfrm>
            <a:prstGeom prst="rect">
              <a:avLst/>
            </a:prstGeom>
            <a:solidFill>
              <a:schemeClr val="bg1"/>
            </a:solidFill>
            <a:ln>
              <a:noFill/>
            </a:ln>
          </p:spPr>
          <p:txBody>
            <a:bodyPr wrap="square" lIns="0" tIns="0" rIns="0" bIns="0" anchor="ctr" anchorCtr="0">
              <a:spAutoFit/>
            </a:bodyPr>
            <a:lstStyle/>
            <a:p>
              <a:pPr algn="ctr"/>
              <a:r>
                <a:rPr lang="en-US" sz="1050" noProof="1"/>
                <a:t>The Ombudsman promoted the Office at over 50 </a:t>
              </a:r>
              <a:r>
                <a:rPr lang="en-US" sz="1050" noProof="1" smtClean="0"/>
                <a:t>external </a:t>
              </a:r>
              <a:r>
                <a:rPr lang="en-US" sz="1050" noProof="1"/>
                <a:t>events, including </a:t>
              </a:r>
              <a:r>
                <a:rPr lang="en-US" sz="1050" noProof="1" smtClean="0"/>
                <a:t>the Fremantle Business Awards on </a:t>
              </a:r>
              <a:r>
                <a:rPr lang="en-US" sz="1050" b="1" noProof="1" smtClean="0"/>
                <a:t>9 June 2017. </a:t>
              </a:r>
              <a:endParaRPr lang="de-DE" sz="1100" noProof="1"/>
            </a:p>
          </p:txBody>
        </p:sp>
      </p:grpSp>
      <p:pic>
        <p:nvPicPr>
          <p:cNvPr id="1029" name="Picture 5" descr="\\tweb\DavWWWRoot\sites\mg\asbfeo\comm\IMAGES\OMBUDSMAN\KC+GK-debate2305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88" y="1340768"/>
            <a:ext cx="936104" cy="1187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969881" y="1355025"/>
            <a:ext cx="2582391" cy="1187504"/>
            <a:chOff x="5013945" y="1396025"/>
            <a:chExt cx="2582391" cy="1187504"/>
          </a:xfrm>
        </p:grpSpPr>
        <p:sp>
          <p:nvSpPr>
            <p:cNvPr id="9" name="Rectangle 8"/>
            <p:cNvSpPr/>
            <p:nvPr/>
          </p:nvSpPr>
          <p:spPr>
            <a:xfrm>
              <a:off x="5013945" y="1396025"/>
              <a:ext cx="2582391" cy="11875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194672" y="1556792"/>
              <a:ext cx="223224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hteck 251"/>
            <p:cNvSpPr/>
            <p:nvPr/>
          </p:nvSpPr>
          <p:spPr bwMode="gray">
            <a:xfrm>
              <a:off x="5226422" y="1586109"/>
              <a:ext cx="2161918" cy="807913"/>
            </a:xfrm>
            <a:prstGeom prst="rect">
              <a:avLst/>
            </a:prstGeom>
            <a:solidFill>
              <a:schemeClr val="bg1"/>
            </a:solidFill>
            <a:ln>
              <a:noFill/>
            </a:ln>
          </p:spPr>
          <p:txBody>
            <a:bodyPr wrap="square" lIns="0" tIns="0" rIns="0" bIns="0" anchor="ctr" anchorCtr="0">
              <a:spAutoFit/>
            </a:bodyPr>
            <a:lstStyle/>
            <a:p>
              <a:pPr algn="ctr"/>
              <a:r>
                <a:rPr lang="en-US" sz="1050" b="1" noProof="1"/>
                <a:t>23 May </a:t>
              </a:r>
              <a:r>
                <a:rPr lang="en-US" sz="1050" b="1" noProof="1" smtClean="0"/>
                <a:t>2017 </a:t>
              </a:r>
              <a:br>
                <a:rPr lang="en-US" sz="1050" b="1" noProof="1" smtClean="0"/>
              </a:br>
              <a:r>
                <a:rPr lang="en-US" sz="1050" noProof="1" smtClean="0"/>
                <a:t>Debated penalty rates at the National Press Club with ACTU president </a:t>
              </a:r>
              <a:br>
                <a:rPr lang="en-US" sz="1050" noProof="1" smtClean="0"/>
              </a:br>
              <a:r>
                <a:rPr lang="en-US" sz="1050" noProof="1" smtClean="0"/>
                <a:t>Ged Kearney (</a:t>
              </a:r>
              <a:r>
                <a:rPr lang="en-US" sz="1050" i="1" noProof="1" smtClean="0"/>
                <a:t>left </a:t>
              </a:r>
              <a:r>
                <a:rPr lang="en-US" sz="1050" noProof="1" smtClean="0"/>
                <a:t>i</a:t>
              </a:r>
              <a:r>
                <a:rPr lang="en-US" sz="1050" i="1" noProof="1" smtClean="0"/>
                <a:t>n photo</a:t>
              </a:r>
              <a:r>
                <a:rPr lang="en-US" sz="1050" noProof="1" smtClean="0"/>
                <a:t>).</a:t>
              </a:r>
              <a:endParaRPr lang="de-DE" sz="1100" noProof="1"/>
            </a:p>
          </p:txBody>
        </p:sp>
      </p:grpSp>
      <p:sp>
        <p:nvSpPr>
          <p:cNvPr id="12" name="Rectangle 11"/>
          <p:cNvSpPr/>
          <p:nvPr/>
        </p:nvSpPr>
        <p:spPr>
          <a:xfrm>
            <a:off x="5469963" y="5760108"/>
            <a:ext cx="1430043" cy="923330"/>
          </a:xfrm>
          <a:prstGeom prst="rect">
            <a:avLst/>
          </a:prstGeom>
        </p:spPr>
        <p:txBody>
          <a:bodyPr wrap="square">
            <a:spAutoFit/>
          </a:bodyPr>
          <a:lstStyle/>
          <a:p>
            <a:r>
              <a:rPr lang="en-AU" b="1" dirty="0" smtClean="0">
                <a:solidFill>
                  <a:schemeClr val="bg1"/>
                </a:solidFill>
              </a:rPr>
              <a:t>65 media </a:t>
            </a:r>
            <a:r>
              <a:rPr lang="en-AU" b="1" dirty="0">
                <a:solidFill>
                  <a:schemeClr val="bg1"/>
                </a:solidFill>
              </a:rPr>
              <a:t>mentions online</a:t>
            </a:r>
          </a:p>
        </p:txBody>
      </p:sp>
      <p:sp>
        <p:nvSpPr>
          <p:cNvPr id="52" name="Rectangle 51"/>
          <p:cNvSpPr/>
          <p:nvPr/>
        </p:nvSpPr>
        <p:spPr>
          <a:xfrm>
            <a:off x="1055322" y="5647170"/>
            <a:ext cx="1701756" cy="923330"/>
          </a:xfrm>
          <a:prstGeom prst="rect">
            <a:avLst/>
          </a:prstGeom>
        </p:spPr>
        <p:txBody>
          <a:bodyPr wrap="square">
            <a:spAutoFit/>
          </a:bodyPr>
          <a:lstStyle/>
          <a:p>
            <a:r>
              <a:rPr lang="de-DE" b="1" noProof="1" smtClean="0">
                <a:solidFill>
                  <a:schemeClr val="bg1"/>
                </a:solidFill>
              </a:rPr>
              <a:t>60+ interviews </a:t>
            </a:r>
            <a:r>
              <a:rPr lang="de-DE" b="1" noProof="1">
                <a:solidFill>
                  <a:schemeClr val="bg1"/>
                </a:solidFill>
              </a:rPr>
              <a:t>with media</a:t>
            </a:r>
          </a:p>
        </p:txBody>
      </p:sp>
      <p:sp>
        <p:nvSpPr>
          <p:cNvPr id="54" name="Textfeld 250"/>
          <p:cNvSpPr txBox="1"/>
          <p:nvPr/>
        </p:nvSpPr>
        <p:spPr bwMode="gray">
          <a:xfrm>
            <a:off x="3174890" y="5425479"/>
            <a:ext cx="3269318" cy="307777"/>
          </a:xfrm>
          <a:prstGeom prst="rect">
            <a:avLst/>
          </a:prstGeom>
          <a:noFill/>
        </p:spPr>
        <p:txBody>
          <a:bodyPr wrap="square" lIns="0" tIns="0" rIns="0" bIns="0" rtlCol="0">
            <a:spAutoFit/>
          </a:bodyPr>
          <a:lstStyle/>
          <a:p>
            <a:r>
              <a:rPr lang="de-DE" sz="2000" b="1" noProof="1" smtClean="0">
                <a:solidFill>
                  <a:schemeClr val="bg1"/>
                </a:solidFill>
              </a:rPr>
              <a:t>Communication</a:t>
            </a:r>
            <a:r>
              <a:rPr lang="de-DE" sz="2000" b="1" noProof="1" smtClean="0"/>
              <a:t> </a:t>
            </a:r>
            <a:r>
              <a:rPr lang="de-DE" sz="2000" b="1" noProof="1" smtClean="0">
                <a:solidFill>
                  <a:schemeClr val="bg1"/>
                </a:solidFill>
              </a:rPr>
              <a:t>Channels</a:t>
            </a:r>
            <a:endParaRPr lang="de-DE" sz="2000" noProof="1">
              <a:solidFill>
                <a:schemeClr val="bg1"/>
              </a:solidFill>
            </a:endParaRPr>
          </a:p>
        </p:txBody>
      </p:sp>
      <p:sp>
        <p:nvSpPr>
          <p:cNvPr id="16" name="Rectangle 15"/>
          <p:cNvSpPr/>
          <p:nvPr/>
        </p:nvSpPr>
        <p:spPr>
          <a:xfrm>
            <a:off x="3275856" y="5850420"/>
            <a:ext cx="1433076" cy="646331"/>
          </a:xfrm>
          <a:prstGeom prst="rect">
            <a:avLst/>
          </a:prstGeom>
        </p:spPr>
        <p:txBody>
          <a:bodyPr wrap="square">
            <a:spAutoFit/>
          </a:bodyPr>
          <a:lstStyle/>
          <a:p>
            <a:r>
              <a:rPr lang="en-US" sz="900" dirty="0" smtClean="0">
                <a:solidFill>
                  <a:schemeClr val="bg1"/>
                </a:solidFill>
              </a:rPr>
              <a:t>1,795 newsletter subscribers</a:t>
            </a:r>
            <a:r>
              <a:rPr lang="en-US" sz="900" dirty="0">
                <a:solidFill>
                  <a:schemeClr val="bg1"/>
                </a:solidFill>
              </a:rPr>
              <a:t>, with an open rate of 37% on average per newsletter</a:t>
            </a:r>
            <a:endParaRPr lang="en-AU" sz="900" dirty="0">
              <a:solidFill>
                <a:schemeClr val="bg1"/>
              </a:solidFill>
            </a:endParaRPr>
          </a:p>
        </p:txBody>
      </p:sp>
      <p:sp>
        <p:nvSpPr>
          <p:cNvPr id="18" name="Rectangle 17"/>
          <p:cNvSpPr/>
          <p:nvPr/>
        </p:nvSpPr>
        <p:spPr>
          <a:xfrm>
            <a:off x="7634477" y="5733256"/>
            <a:ext cx="1294301" cy="784830"/>
          </a:xfrm>
          <a:prstGeom prst="rect">
            <a:avLst/>
          </a:prstGeom>
        </p:spPr>
        <p:txBody>
          <a:bodyPr wrap="square">
            <a:spAutoFit/>
          </a:bodyPr>
          <a:lstStyle/>
          <a:p>
            <a:r>
              <a:rPr lang="en-US" sz="900" dirty="0">
                <a:solidFill>
                  <a:schemeClr val="bg1"/>
                </a:solidFill>
              </a:rPr>
              <a:t>There were 20,774 visits to the ASBFEO website, with 64% being hits from new visitors.</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288" y="5608312"/>
            <a:ext cx="957112" cy="957112"/>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5736" y="5515286"/>
            <a:ext cx="1199230" cy="1199230"/>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7354" y="5733256"/>
            <a:ext cx="869461" cy="869461"/>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3529" y="5721967"/>
            <a:ext cx="792088" cy="792088"/>
          </a:xfrm>
          <a:prstGeom prst="rect">
            <a:avLst/>
          </a:prstGeom>
        </p:spPr>
      </p:pic>
    </p:spTree>
    <p:extLst>
      <p:ext uri="{BB962C8B-B14F-4D97-AF65-F5344CB8AC3E}">
        <p14:creationId xmlns:p14="http://schemas.microsoft.com/office/powerpoint/2010/main" val="279112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510956" y="890498"/>
            <a:ext cx="2541050" cy="475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ounded Rectangle 15"/>
          <p:cNvSpPr/>
          <p:nvPr/>
        </p:nvSpPr>
        <p:spPr>
          <a:xfrm>
            <a:off x="251520" y="5421571"/>
            <a:ext cx="5328592" cy="128124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395536" y="260648"/>
            <a:ext cx="8280920" cy="461665"/>
          </a:xfrm>
          <a:prstGeom prst="rect">
            <a:avLst/>
          </a:prstGeom>
          <a:noFill/>
        </p:spPr>
        <p:txBody>
          <a:bodyPr wrap="square" rtlCol="0">
            <a:spAutoFit/>
          </a:bodyPr>
          <a:lstStyle/>
          <a:p>
            <a:r>
              <a:rPr lang="en-AU" sz="2400" b="1" dirty="0" smtClean="0"/>
              <a:t>Advocacy :  </a:t>
            </a:r>
            <a:r>
              <a:rPr lang="en-AU" sz="2000" dirty="0" smtClean="0"/>
              <a:t>Supporting economic growth and strong small business</a:t>
            </a:r>
            <a:endParaRPr lang="en-AU" sz="2400" dirty="0"/>
          </a:p>
        </p:txBody>
      </p:sp>
      <p:cxnSp>
        <p:nvCxnSpPr>
          <p:cNvPr id="17" name="Straight Connector 16"/>
          <p:cNvCxnSpPr/>
          <p:nvPr/>
        </p:nvCxnSpPr>
        <p:spPr>
          <a:xfrm>
            <a:off x="395536" y="836712"/>
            <a:ext cx="8559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9513" y="836712"/>
            <a:ext cx="2448272" cy="4770537"/>
          </a:xfrm>
          <a:prstGeom prst="rect">
            <a:avLst/>
          </a:prstGeom>
        </p:spPr>
        <p:txBody>
          <a:bodyPr wrap="square">
            <a:spAutoFit/>
          </a:bodyPr>
          <a:lstStyle/>
          <a:p>
            <a:pPr algn="r">
              <a:spcAft>
                <a:spcPts val="600"/>
              </a:spcAft>
            </a:pPr>
            <a:r>
              <a:rPr lang="en-US" b="1" dirty="0" smtClean="0"/>
              <a:t>Action items: Payment times </a:t>
            </a:r>
            <a:br>
              <a:rPr lang="en-US" b="1" dirty="0" smtClean="0"/>
            </a:br>
            <a:r>
              <a:rPr lang="en-US" b="1" dirty="0" smtClean="0"/>
              <a:t>and practices</a:t>
            </a:r>
            <a:endParaRPr lang="en-US" sz="900" b="1" dirty="0" smtClean="0"/>
          </a:p>
          <a:p>
            <a:pPr>
              <a:spcAft>
                <a:spcPts val="600"/>
              </a:spcAft>
            </a:pPr>
            <a:r>
              <a:rPr lang="en-US" sz="1000" b="1" dirty="0" smtClean="0"/>
              <a:t>We are pursing a range of initiatives following the inquiry: </a:t>
            </a:r>
            <a:r>
              <a:rPr lang="en-US" sz="1000" dirty="0" smtClean="0"/>
              <a:t>We have worked towards establishing </a:t>
            </a:r>
            <a:r>
              <a:rPr lang="en-US" sz="1000" b="1" dirty="0" smtClean="0"/>
              <a:t>a National Payment Transparency Register</a:t>
            </a:r>
            <a:r>
              <a:rPr lang="en-US" sz="1000" dirty="0" smtClean="0"/>
              <a:t> to assist small businesses to understand the payment terms of their larger trading partners. </a:t>
            </a:r>
          </a:p>
          <a:p>
            <a:pPr>
              <a:spcAft>
                <a:spcPts val="600"/>
              </a:spcAft>
            </a:pPr>
            <a:r>
              <a:rPr lang="en-US" sz="1000" dirty="0" smtClean="0"/>
              <a:t>We have surveyed existing working capital management programs available to assist </a:t>
            </a:r>
            <a:r>
              <a:rPr lang="en-US" sz="1000" b="1" dirty="0" smtClean="0"/>
              <a:t>small business financial literacy and are working with other Government agencies </a:t>
            </a:r>
            <a:r>
              <a:rPr lang="en-US" sz="1000" dirty="0" smtClean="0"/>
              <a:t>to sharing this information and collaborate on bringing this a better small business financial literacy focus into existing  national strategies.</a:t>
            </a:r>
          </a:p>
          <a:p>
            <a:pPr>
              <a:spcAft>
                <a:spcPts val="600"/>
              </a:spcAft>
            </a:pPr>
            <a:r>
              <a:rPr lang="en-US" sz="1000" dirty="0" smtClean="0"/>
              <a:t>We have continued discussions with the Treasury and the Department of Finance </a:t>
            </a:r>
            <a:r>
              <a:rPr lang="en-US" sz="1000" b="1" dirty="0" smtClean="0"/>
              <a:t>around faster payment times by the Australian government </a:t>
            </a:r>
            <a:r>
              <a:rPr lang="en-US" sz="1000" dirty="0" smtClean="0"/>
              <a:t>and</a:t>
            </a:r>
            <a:r>
              <a:rPr lang="en-US" sz="1000" b="1" dirty="0" smtClean="0"/>
              <a:t> flowing terms and conditions through government supply chains.</a:t>
            </a:r>
          </a:p>
          <a:p>
            <a:pPr algn="just"/>
            <a:endParaRPr lang="en-US" sz="1000" b="1" dirty="0" smtClean="0"/>
          </a:p>
        </p:txBody>
      </p:sp>
      <p:sp>
        <p:nvSpPr>
          <p:cNvPr id="36" name="Rectangle 35"/>
          <p:cNvSpPr/>
          <p:nvPr/>
        </p:nvSpPr>
        <p:spPr>
          <a:xfrm>
            <a:off x="6593605" y="945911"/>
            <a:ext cx="2491532" cy="4770537"/>
          </a:xfrm>
          <a:prstGeom prst="rect">
            <a:avLst/>
          </a:prstGeom>
        </p:spPr>
        <p:txBody>
          <a:bodyPr wrap="square">
            <a:spAutoFit/>
          </a:bodyPr>
          <a:lstStyle/>
          <a:p>
            <a:r>
              <a:rPr lang="en-US" sz="2000" b="1" dirty="0" smtClean="0">
                <a:solidFill>
                  <a:schemeClr val="bg1"/>
                </a:solidFill>
              </a:rPr>
              <a:t>Progress </a:t>
            </a:r>
            <a:br>
              <a:rPr lang="en-US" sz="2000" b="1" dirty="0" smtClean="0">
                <a:solidFill>
                  <a:schemeClr val="bg1"/>
                </a:solidFill>
              </a:rPr>
            </a:br>
            <a:r>
              <a:rPr lang="en-US" sz="2000" b="1" dirty="0" smtClean="0">
                <a:solidFill>
                  <a:schemeClr val="bg1"/>
                </a:solidFill>
              </a:rPr>
              <a:t>continues: </a:t>
            </a:r>
            <a:br>
              <a:rPr lang="en-US" sz="2000" b="1" dirty="0" smtClean="0">
                <a:solidFill>
                  <a:schemeClr val="bg1"/>
                </a:solidFill>
              </a:rPr>
            </a:br>
            <a:r>
              <a:rPr lang="en-US" sz="2000" b="1" dirty="0" smtClean="0">
                <a:solidFill>
                  <a:schemeClr val="bg1"/>
                </a:solidFill>
              </a:rPr>
              <a:t>Small </a:t>
            </a:r>
            <a:br>
              <a:rPr lang="en-US" sz="2000" b="1" dirty="0" smtClean="0">
                <a:solidFill>
                  <a:schemeClr val="bg1"/>
                </a:solidFill>
              </a:rPr>
            </a:br>
            <a:r>
              <a:rPr lang="en-US" sz="2000" b="1" dirty="0" smtClean="0">
                <a:solidFill>
                  <a:schemeClr val="bg1"/>
                </a:solidFill>
              </a:rPr>
              <a:t>business loans</a:t>
            </a:r>
          </a:p>
          <a:p>
            <a:r>
              <a:rPr lang="en-US" sz="1000" dirty="0" smtClean="0">
                <a:solidFill>
                  <a:schemeClr val="bg1"/>
                </a:solidFill>
              </a:rPr>
              <a:t>The </a:t>
            </a:r>
            <a:r>
              <a:rPr lang="en-US" sz="1000" b="1" dirty="0" smtClean="0">
                <a:solidFill>
                  <a:schemeClr val="bg1"/>
                </a:solidFill>
              </a:rPr>
              <a:t>Ramsay Review</a:t>
            </a:r>
            <a:r>
              <a:rPr lang="en-US" sz="1000" dirty="0" smtClean="0">
                <a:solidFill>
                  <a:schemeClr val="bg1"/>
                </a:solidFill>
              </a:rPr>
              <a:t> into dispute resolution had its terms of reference widened. Now, it is tasked to</a:t>
            </a:r>
            <a:r>
              <a:rPr lang="en-AU" sz="1000" dirty="0" smtClean="0">
                <a:solidFill>
                  <a:schemeClr val="bg1"/>
                </a:solidFill>
              </a:rPr>
              <a:t> make </a:t>
            </a:r>
            <a:r>
              <a:rPr lang="en-AU" sz="1000" dirty="0">
                <a:solidFill>
                  <a:schemeClr val="bg1"/>
                </a:solidFill>
              </a:rPr>
              <a:t>recommendations for a scheme of last resort and </a:t>
            </a:r>
            <a:r>
              <a:rPr lang="en-AU" sz="1000" dirty="0" smtClean="0">
                <a:solidFill>
                  <a:schemeClr val="bg1"/>
                </a:solidFill>
              </a:rPr>
              <a:t>consider </a:t>
            </a:r>
            <a:r>
              <a:rPr lang="en-AU" sz="1000" dirty="0">
                <a:solidFill>
                  <a:schemeClr val="bg1"/>
                </a:solidFill>
              </a:rPr>
              <a:t>the merits and issues involved in providing access to redress for past </a:t>
            </a:r>
            <a:r>
              <a:rPr lang="en-AU" sz="1000" dirty="0" smtClean="0">
                <a:solidFill>
                  <a:schemeClr val="bg1"/>
                </a:solidFill>
              </a:rPr>
              <a:t>disputes. The final report is due soon.</a:t>
            </a:r>
          </a:p>
          <a:p>
            <a:endParaRPr lang="en-US" sz="1000" dirty="0" smtClean="0">
              <a:solidFill>
                <a:schemeClr val="bg1"/>
              </a:solidFill>
            </a:endParaRPr>
          </a:p>
          <a:p>
            <a:r>
              <a:rPr lang="en-US" sz="1000" dirty="0" smtClean="0">
                <a:solidFill>
                  <a:schemeClr val="bg1"/>
                </a:solidFill>
              </a:rPr>
              <a:t>The </a:t>
            </a:r>
            <a:r>
              <a:rPr lang="en-US" sz="1000" b="1" dirty="0" smtClean="0">
                <a:solidFill>
                  <a:schemeClr val="bg1"/>
                </a:solidFill>
              </a:rPr>
              <a:t>Australian Bankers’ Association </a:t>
            </a:r>
            <a:r>
              <a:rPr lang="en-US" sz="1000" dirty="0" smtClean="0">
                <a:solidFill>
                  <a:schemeClr val="bg1"/>
                </a:solidFill>
              </a:rPr>
              <a:t>has adopted in principle all 12 recommendations related to the industry. Fairer practices will be captured in the new Code of Banking Practice which is on track to be in place by December 2017.</a:t>
            </a:r>
            <a:endParaRPr lang="en-US" sz="1000" dirty="0">
              <a:solidFill>
                <a:schemeClr val="bg1"/>
              </a:solidFill>
            </a:endParaRPr>
          </a:p>
          <a:p>
            <a:endParaRPr lang="en-US" sz="900" b="1" dirty="0" smtClean="0">
              <a:solidFill>
                <a:schemeClr val="bg1"/>
              </a:solidFill>
            </a:endParaRPr>
          </a:p>
          <a:p>
            <a:r>
              <a:rPr lang="en-US" sz="900" b="1" dirty="0" smtClean="0">
                <a:solidFill>
                  <a:schemeClr val="bg1"/>
                </a:solidFill>
              </a:rPr>
              <a:t>Unfair contract terms</a:t>
            </a:r>
            <a:r>
              <a:rPr lang="en-US" sz="900" dirty="0" smtClean="0">
                <a:solidFill>
                  <a:schemeClr val="bg1"/>
                </a:solidFill>
              </a:rPr>
              <a:t> for  facilities of less than $3 million are being </a:t>
            </a:r>
            <a:r>
              <a:rPr lang="en-US" sz="900" b="1" dirty="0" smtClean="0">
                <a:solidFill>
                  <a:schemeClr val="bg1"/>
                </a:solidFill>
              </a:rPr>
              <a:t>removed</a:t>
            </a:r>
            <a:r>
              <a:rPr lang="en-US" sz="900" dirty="0" smtClean="0">
                <a:solidFill>
                  <a:schemeClr val="bg1"/>
                </a:solidFill>
              </a:rPr>
              <a:t>, We are working closely with ASIC to review banking standard form contracts to bring them into line with the new legislation.</a:t>
            </a:r>
            <a:endParaRPr lang="en-US" sz="900" b="1" dirty="0" smtClean="0">
              <a:solidFill>
                <a:schemeClr val="bg1"/>
              </a:solidFill>
            </a:endParaRPr>
          </a:p>
        </p:txBody>
      </p:sp>
      <p:sp>
        <p:nvSpPr>
          <p:cNvPr id="37" name="Rectangle 36"/>
          <p:cNvSpPr/>
          <p:nvPr/>
        </p:nvSpPr>
        <p:spPr>
          <a:xfrm>
            <a:off x="2771800" y="901974"/>
            <a:ext cx="3647252" cy="1231106"/>
          </a:xfrm>
          <a:prstGeom prst="rect">
            <a:avLst/>
          </a:prstGeom>
        </p:spPr>
        <p:txBody>
          <a:bodyPr wrap="square">
            <a:spAutoFit/>
          </a:bodyPr>
          <a:lstStyle/>
          <a:p>
            <a:r>
              <a:rPr lang="en-AU" sz="1200" b="1" dirty="0"/>
              <a:t>Legislation, policies and practices impacting small </a:t>
            </a:r>
            <a:r>
              <a:rPr lang="en-AU" sz="1200" b="1" dirty="0" smtClean="0"/>
              <a:t>business: </a:t>
            </a:r>
            <a:r>
              <a:rPr lang="en-AU" sz="1000" dirty="0" smtClean="0"/>
              <a:t>In the past quarter, the Advocacy team contributed fifteen submissions to inquiries and consultations which raised issues affecting small business and family enterprises.  The Office also participated in roundtable consultations on the Indigenous Business Strategy and on Australian Government Procurement.</a:t>
            </a:r>
            <a:endParaRPr lang="en-US" sz="1000" dirty="0" smtClean="0"/>
          </a:p>
        </p:txBody>
      </p:sp>
      <p:sp>
        <p:nvSpPr>
          <p:cNvPr id="14" name="TextBox 13"/>
          <p:cNvSpPr txBox="1"/>
          <p:nvPr/>
        </p:nvSpPr>
        <p:spPr>
          <a:xfrm>
            <a:off x="3314643" y="2673057"/>
            <a:ext cx="2777785" cy="1746632"/>
          </a:xfrm>
          <a:prstGeom prst="rect">
            <a:avLst/>
          </a:prstGeom>
          <a:noFill/>
        </p:spPr>
        <p:txBody>
          <a:bodyPr wrap="square" rtlCol="0">
            <a:spAutoFit/>
          </a:bodyPr>
          <a:lstStyle/>
          <a:p>
            <a:pPr>
              <a:spcAft>
                <a:spcPts val="300"/>
              </a:spcAft>
            </a:pPr>
            <a:r>
              <a:rPr lang="en-AU" sz="1100" dirty="0" smtClean="0"/>
              <a:t>We are launching two groups: </a:t>
            </a:r>
          </a:p>
          <a:p>
            <a:pPr marL="342900" indent="-342900">
              <a:spcBef>
                <a:spcPts val="600"/>
              </a:spcBef>
              <a:spcAft>
                <a:spcPts val="600"/>
              </a:spcAft>
              <a:buFont typeface="+mj-lt"/>
              <a:buAutoNum type="arabicPeriod"/>
            </a:pPr>
            <a:r>
              <a:rPr lang="en-AU" sz="1200" dirty="0" smtClean="0"/>
              <a:t>a Small Business National Strategy Group with states and territories representatives; and</a:t>
            </a:r>
          </a:p>
          <a:p>
            <a:pPr marL="342900" indent="-342900">
              <a:spcBef>
                <a:spcPts val="600"/>
              </a:spcBef>
              <a:spcAft>
                <a:spcPts val="600"/>
              </a:spcAft>
              <a:buFont typeface="+mj-lt"/>
              <a:buAutoNum type="arabicPeriod"/>
            </a:pPr>
            <a:r>
              <a:rPr lang="en-AU" sz="1200" dirty="0" smtClean="0"/>
              <a:t>a </a:t>
            </a:r>
            <a:r>
              <a:rPr lang="en-AU" sz="1200" dirty="0"/>
              <a:t>National Policy Forum with leading industry groups</a:t>
            </a:r>
          </a:p>
          <a:p>
            <a:endParaRPr lang="en-AU" sz="1400" dirty="0"/>
          </a:p>
        </p:txBody>
      </p:sp>
      <p:sp>
        <p:nvSpPr>
          <p:cNvPr id="18" name="TextBox 17"/>
          <p:cNvSpPr txBox="1"/>
          <p:nvPr/>
        </p:nvSpPr>
        <p:spPr>
          <a:xfrm>
            <a:off x="3298109" y="4102476"/>
            <a:ext cx="2764842" cy="769441"/>
          </a:xfrm>
          <a:prstGeom prst="rect">
            <a:avLst/>
          </a:prstGeom>
          <a:noFill/>
        </p:spPr>
        <p:txBody>
          <a:bodyPr wrap="square" rtlCol="0">
            <a:spAutoFit/>
          </a:bodyPr>
          <a:lstStyle/>
          <a:p>
            <a:r>
              <a:rPr lang="en-AU" sz="1100" dirty="0" smtClean="0"/>
              <a:t>Both groups are focussed on a cooperative discourse to streamline red tape and achieve optimal results for small business across Australia</a:t>
            </a:r>
            <a:endParaRPr lang="en-AU" sz="1100" dirty="0"/>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Page 4</a:t>
            </a:r>
            <a:endParaRPr lang="en-AU" sz="1050" dirty="0"/>
          </a:p>
        </p:txBody>
      </p:sp>
      <p:sp>
        <p:nvSpPr>
          <p:cNvPr id="2" name="TextBox 1"/>
          <p:cNvSpPr txBox="1"/>
          <p:nvPr/>
        </p:nvSpPr>
        <p:spPr>
          <a:xfrm>
            <a:off x="5724128" y="6021288"/>
            <a:ext cx="3361009" cy="861774"/>
          </a:xfrm>
          <a:prstGeom prst="rect">
            <a:avLst/>
          </a:prstGeom>
          <a:noFill/>
        </p:spPr>
        <p:txBody>
          <a:bodyPr wrap="square" rtlCol="0">
            <a:spAutoFit/>
          </a:bodyPr>
          <a:lstStyle/>
          <a:p>
            <a:r>
              <a:rPr lang="en-AU" sz="1000" dirty="0" smtClean="0"/>
              <a:t>Members of the Advocacy team participated in the Budget lockup.  Our Budget scorecard and analysis of the  Federal Budget can be found  at</a:t>
            </a:r>
            <a:r>
              <a:rPr lang="en-AU" sz="1000" dirty="0"/>
              <a:t>: </a:t>
            </a:r>
            <a:br>
              <a:rPr lang="en-AU" sz="1000" dirty="0"/>
            </a:br>
            <a:r>
              <a:rPr lang="en-AU" sz="1000" u="sng" dirty="0">
                <a:solidFill>
                  <a:srgbClr val="0070C0"/>
                </a:solidFill>
              </a:rPr>
              <a:t>http://www.asbfeo.gov.au/sites/default/files/documents/ASBFEO%20budget%20scorecard.pdf</a:t>
            </a:r>
            <a:endParaRPr lang="en-AU" sz="1600" u="sng" dirty="0">
              <a:solidFill>
                <a:srgbClr val="0070C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36712"/>
            <a:ext cx="936104" cy="936104"/>
          </a:xfrm>
          <a:prstGeom prst="rect">
            <a:avLst/>
          </a:prstGeom>
        </p:spPr>
      </p:pic>
      <p:sp>
        <p:nvSpPr>
          <p:cNvPr id="9" name="Rectangle 8"/>
          <p:cNvSpPr/>
          <p:nvPr/>
        </p:nvSpPr>
        <p:spPr>
          <a:xfrm>
            <a:off x="1273206" y="5421571"/>
            <a:ext cx="4306906" cy="1292662"/>
          </a:xfrm>
          <a:prstGeom prst="rect">
            <a:avLst/>
          </a:prstGeom>
        </p:spPr>
        <p:txBody>
          <a:bodyPr wrap="square">
            <a:spAutoFit/>
          </a:bodyPr>
          <a:lstStyle/>
          <a:p>
            <a:r>
              <a:rPr lang="en-US" dirty="0" smtClean="0">
                <a:latin typeface="Helvetica" pitchFamily="34" charset="0"/>
              </a:rPr>
              <a:t>FINTECH Survey</a:t>
            </a:r>
            <a:r>
              <a:rPr lang="en-US" dirty="0" smtClean="0"/>
              <a:t>: </a:t>
            </a:r>
            <a:r>
              <a:rPr lang="en-US" sz="1000" dirty="0" smtClean="0"/>
              <a:t>There </a:t>
            </a:r>
            <a:r>
              <a:rPr lang="en-US" sz="1000" dirty="0"/>
              <a:t>is significant interest in the potential of new Financial Technology </a:t>
            </a:r>
            <a:r>
              <a:rPr lang="en-US" sz="1000" dirty="0" smtClean="0"/>
              <a:t>(Fintech) companies </a:t>
            </a:r>
            <a:r>
              <a:rPr lang="en-US" sz="1000" dirty="0"/>
              <a:t>and the range of innovative products and </a:t>
            </a:r>
            <a:r>
              <a:rPr lang="en-US" sz="1000" dirty="0" smtClean="0"/>
              <a:t>approaches they are offering.  The Advocacy team recently launched a survey looking at Fintech companies.  It was developed in collaboration with the Fintech industry and looks at good </a:t>
            </a:r>
            <a:r>
              <a:rPr lang="en-US" sz="1000" dirty="0"/>
              <a:t>governance and transparency surrounding new financial </a:t>
            </a:r>
            <a:r>
              <a:rPr lang="en-US" sz="1000" dirty="0" smtClean="0"/>
              <a:t>technologies.  The </a:t>
            </a:r>
            <a:r>
              <a:rPr lang="en-US" sz="1000" dirty="0"/>
              <a:t>analysis of results </a:t>
            </a:r>
            <a:r>
              <a:rPr lang="en-US" sz="1000" dirty="0" smtClean="0"/>
              <a:t>will follow </a:t>
            </a:r>
            <a:r>
              <a:rPr lang="en-US" sz="1000" dirty="0"/>
              <a:t>in the next quarter.</a:t>
            </a:r>
          </a:p>
        </p:txBody>
      </p:sp>
      <p:sp>
        <p:nvSpPr>
          <p:cNvPr id="23" name="Rectangle 22"/>
          <p:cNvSpPr/>
          <p:nvPr/>
        </p:nvSpPr>
        <p:spPr>
          <a:xfrm>
            <a:off x="292975" y="6148819"/>
            <a:ext cx="1110673" cy="553998"/>
          </a:xfrm>
          <a:prstGeom prst="rect">
            <a:avLst/>
          </a:prstGeom>
        </p:spPr>
        <p:txBody>
          <a:bodyPr wrap="square">
            <a:spAutoFit/>
          </a:bodyPr>
          <a:lstStyle/>
          <a:p>
            <a:r>
              <a:rPr lang="en-US" sz="1000" dirty="0" smtClean="0"/>
              <a:t>Survey open: </a:t>
            </a:r>
            <a:br>
              <a:rPr lang="en-US" sz="1000" dirty="0" smtClean="0"/>
            </a:br>
            <a:r>
              <a:rPr lang="en-US" sz="1000" dirty="0" smtClean="0"/>
              <a:t>23 June 2017 - </a:t>
            </a:r>
            <a:br>
              <a:rPr lang="en-US" sz="1000" dirty="0" smtClean="0"/>
            </a:br>
            <a:r>
              <a:rPr lang="en-US" sz="1000" dirty="0" smtClean="0"/>
              <a:t>20 July 2017</a:t>
            </a:r>
            <a:endParaRPr lang="en-US" sz="1000" dirty="0"/>
          </a:p>
        </p:txBody>
      </p:sp>
      <p:grpSp>
        <p:nvGrpSpPr>
          <p:cNvPr id="26" name="Group 25"/>
          <p:cNvGrpSpPr/>
          <p:nvPr/>
        </p:nvGrpSpPr>
        <p:grpSpPr>
          <a:xfrm>
            <a:off x="2820766" y="2132856"/>
            <a:ext cx="3598286" cy="3229916"/>
            <a:chOff x="2947230" y="2204864"/>
            <a:chExt cx="3598286" cy="3229916"/>
          </a:xfrm>
        </p:grpSpPr>
        <p:sp>
          <p:nvSpPr>
            <p:cNvPr id="27" name="Bent Arrow 26"/>
            <p:cNvSpPr/>
            <p:nvPr/>
          </p:nvSpPr>
          <p:spPr>
            <a:xfrm rot="10800000">
              <a:off x="4817324" y="3789040"/>
              <a:ext cx="1728192" cy="1645740"/>
            </a:xfrm>
            <a:prstGeom prst="bentArrow">
              <a:avLst>
                <a:gd name="adj1" fmla="val 25000"/>
                <a:gd name="adj2" fmla="val 16134"/>
                <a:gd name="adj3" fmla="val 23227"/>
                <a:gd name="adj4" fmla="val 1833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TextBox 20"/>
            <p:cNvSpPr txBox="1"/>
            <p:nvPr/>
          </p:nvSpPr>
          <p:spPr>
            <a:xfrm>
              <a:off x="4809770" y="2287278"/>
              <a:ext cx="1512168" cy="406265"/>
            </a:xfrm>
            <a:prstGeom prst="rect">
              <a:avLst/>
            </a:prstGeom>
            <a:noFill/>
          </p:spPr>
          <p:txBody>
            <a:bodyPr wrap="square" rtlCol="0">
              <a:spAutoFit/>
            </a:bodyPr>
            <a:lstStyle/>
            <a:p>
              <a:r>
                <a:rPr lang="en-AU" dirty="0" smtClean="0"/>
                <a:t>Stakeholder</a:t>
              </a:r>
              <a:endParaRPr lang="en-AU" dirty="0"/>
            </a:p>
          </p:txBody>
        </p:sp>
        <p:sp>
          <p:nvSpPr>
            <p:cNvPr id="29" name="TextBox 28"/>
            <p:cNvSpPr txBox="1"/>
            <p:nvPr/>
          </p:nvSpPr>
          <p:spPr>
            <a:xfrm rot="5400000">
              <a:off x="5604214" y="2848290"/>
              <a:ext cx="1512168" cy="369332"/>
            </a:xfrm>
            <a:prstGeom prst="rect">
              <a:avLst/>
            </a:prstGeom>
            <a:noFill/>
          </p:spPr>
          <p:txBody>
            <a:bodyPr wrap="square" rtlCol="0">
              <a:spAutoFit/>
            </a:bodyPr>
            <a:lstStyle/>
            <a:p>
              <a:r>
                <a:rPr lang="en-AU" dirty="0" smtClean="0"/>
                <a:t>Engagement</a:t>
              </a:r>
              <a:endParaRPr lang="en-AU" dirty="0"/>
            </a:p>
          </p:txBody>
        </p:sp>
        <p:sp>
          <p:nvSpPr>
            <p:cNvPr id="30" name="TextBox 29"/>
            <p:cNvSpPr txBox="1"/>
            <p:nvPr/>
          </p:nvSpPr>
          <p:spPr>
            <a:xfrm rot="16200000">
              <a:off x="2395269" y="4344349"/>
              <a:ext cx="1512168" cy="369332"/>
            </a:xfrm>
            <a:prstGeom prst="rect">
              <a:avLst/>
            </a:prstGeom>
            <a:noFill/>
          </p:spPr>
          <p:txBody>
            <a:bodyPr wrap="square" rtlCol="0">
              <a:spAutoFit/>
            </a:bodyPr>
            <a:lstStyle/>
            <a:p>
              <a:r>
                <a:rPr lang="en-AU" dirty="0" smtClean="0"/>
                <a:t>Stakeholder</a:t>
              </a:r>
              <a:endParaRPr lang="en-AU" dirty="0"/>
            </a:p>
          </p:txBody>
        </p:sp>
        <p:sp>
          <p:nvSpPr>
            <p:cNvPr id="31" name="TextBox 30"/>
            <p:cNvSpPr txBox="1"/>
            <p:nvPr/>
          </p:nvSpPr>
          <p:spPr>
            <a:xfrm>
              <a:off x="3264769" y="4943576"/>
              <a:ext cx="1512168" cy="369332"/>
            </a:xfrm>
            <a:prstGeom prst="rect">
              <a:avLst/>
            </a:prstGeom>
            <a:noFill/>
          </p:spPr>
          <p:txBody>
            <a:bodyPr wrap="square" rtlCol="0">
              <a:spAutoFit/>
            </a:bodyPr>
            <a:lstStyle/>
            <a:p>
              <a:r>
                <a:rPr lang="en-AU" dirty="0" smtClean="0"/>
                <a:t>Engagement</a:t>
              </a:r>
              <a:endParaRPr lang="en-AU" dirty="0"/>
            </a:p>
          </p:txBody>
        </p:sp>
        <p:sp>
          <p:nvSpPr>
            <p:cNvPr id="33" name="Bent Arrow 32"/>
            <p:cNvSpPr/>
            <p:nvPr/>
          </p:nvSpPr>
          <p:spPr>
            <a:xfrm>
              <a:off x="2947230" y="2204864"/>
              <a:ext cx="1901451" cy="1645740"/>
            </a:xfrm>
            <a:prstGeom prst="bentArrow">
              <a:avLst>
                <a:gd name="adj1" fmla="val 25000"/>
                <a:gd name="adj2" fmla="val 15838"/>
                <a:gd name="adj3" fmla="val 23227"/>
                <a:gd name="adj4" fmla="val 1833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538" y="1119890"/>
            <a:ext cx="796942" cy="796942"/>
          </a:xfrm>
          <a:prstGeom prst="rect">
            <a:avLst/>
          </a:prstGeom>
        </p:spPr>
      </p:pic>
      <p:sp>
        <p:nvSpPr>
          <p:cNvPr id="32" name="TextBox 31"/>
          <p:cNvSpPr txBox="1"/>
          <p:nvPr/>
        </p:nvSpPr>
        <p:spPr>
          <a:xfrm>
            <a:off x="6319774" y="5651956"/>
            <a:ext cx="2716723" cy="369332"/>
          </a:xfrm>
          <a:prstGeom prst="rect">
            <a:avLst/>
          </a:prstGeom>
          <a:noFill/>
        </p:spPr>
        <p:txBody>
          <a:bodyPr wrap="square" rtlCol="0">
            <a:spAutoFit/>
          </a:bodyPr>
          <a:lstStyle/>
          <a:p>
            <a:r>
              <a:rPr lang="en-AU" b="1" dirty="0" smtClean="0"/>
              <a:t>FEDERAL BUDGET 18</a:t>
            </a:r>
            <a:endParaRPr lang="en-AU" b="1" dirty="0"/>
          </a:p>
        </p:txBody>
      </p:sp>
      <p:pic>
        <p:nvPicPr>
          <p:cNvPr id="34" name="Picture 3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96136" y="5522265"/>
            <a:ext cx="561506" cy="561506"/>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5400600"/>
            <a:ext cx="836712" cy="836712"/>
          </a:xfrm>
          <a:prstGeom prst="rect">
            <a:avLst/>
          </a:prstGeom>
        </p:spPr>
      </p:pic>
    </p:spTree>
    <p:extLst>
      <p:ext uri="{BB962C8B-B14F-4D97-AF65-F5344CB8AC3E}">
        <p14:creationId xmlns:p14="http://schemas.microsoft.com/office/powerpoint/2010/main" val="147153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742660" y="1431308"/>
            <a:ext cx="2357732" cy="2357732"/>
            <a:chOff x="5455179" y="1598361"/>
            <a:chExt cx="2357732" cy="2357732"/>
          </a:xfrm>
        </p:grpSpPr>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55179" y="1598361"/>
              <a:ext cx="2357732" cy="2357732"/>
            </a:xfrm>
            <a:prstGeom prst="rect">
              <a:avLst/>
            </a:prstGeom>
          </p:spPr>
        </p:pic>
        <p:sp>
          <p:nvSpPr>
            <p:cNvPr id="12" name="Freeform 11"/>
            <p:cNvSpPr/>
            <p:nvPr/>
          </p:nvSpPr>
          <p:spPr>
            <a:xfrm>
              <a:off x="7052572" y="3327964"/>
              <a:ext cx="414262" cy="121134"/>
            </a:xfrm>
            <a:custGeom>
              <a:avLst/>
              <a:gdLst>
                <a:gd name="connsiteX0" fmla="*/ 0 w 486136"/>
                <a:gd name="connsiteY0" fmla="*/ 0 h 185195"/>
                <a:gd name="connsiteX1" fmla="*/ 254643 w 486136"/>
                <a:gd name="connsiteY1" fmla="*/ 34724 h 185195"/>
                <a:gd name="connsiteX2" fmla="*/ 428263 w 486136"/>
                <a:gd name="connsiteY2" fmla="*/ 138896 h 185195"/>
                <a:gd name="connsiteX3" fmla="*/ 486136 w 486136"/>
                <a:gd name="connsiteY3" fmla="*/ 185195 h 185195"/>
              </a:gdLst>
              <a:ahLst/>
              <a:cxnLst>
                <a:cxn ang="0">
                  <a:pos x="connsiteX0" y="connsiteY0"/>
                </a:cxn>
                <a:cxn ang="0">
                  <a:pos x="connsiteX1" y="connsiteY1"/>
                </a:cxn>
                <a:cxn ang="0">
                  <a:pos x="connsiteX2" y="connsiteY2"/>
                </a:cxn>
                <a:cxn ang="0">
                  <a:pos x="connsiteX3" y="connsiteY3"/>
                </a:cxn>
              </a:cxnLst>
              <a:rect l="l" t="t" r="r" b="b"/>
              <a:pathLst>
                <a:path w="486136" h="185195">
                  <a:moveTo>
                    <a:pt x="0" y="0"/>
                  </a:moveTo>
                  <a:cubicBezTo>
                    <a:pt x="91633" y="5787"/>
                    <a:pt x="183266" y="11575"/>
                    <a:pt x="254643" y="34724"/>
                  </a:cubicBezTo>
                  <a:cubicBezTo>
                    <a:pt x="326020" y="57873"/>
                    <a:pt x="389681" y="113818"/>
                    <a:pt x="428263" y="138896"/>
                  </a:cubicBezTo>
                  <a:cubicBezTo>
                    <a:pt x="466845" y="163974"/>
                    <a:pt x="476490" y="174584"/>
                    <a:pt x="486136" y="185195"/>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5" name="Rounded Rectangle 24"/>
          <p:cNvSpPr/>
          <p:nvPr/>
        </p:nvSpPr>
        <p:spPr>
          <a:xfrm>
            <a:off x="285428" y="2662312"/>
            <a:ext cx="4498404" cy="622672"/>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395536" y="260648"/>
            <a:ext cx="8280920" cy="461665"/>
          </a:xfrm>
          <a:prstGeom prst="rect">
            <a:avLst/>
          </a:prstGeom>
          <a:noFill/>
          <a:ln>
            <a:noFill/>
          </a:ln>
        </p:spPr>
        <p:txBody>
          <a:bodyPr wrap="square" rtlCol="0">
            <a:spAutoFit/>
          </a:bodyPr>
          <a:lstStyle/>
          <a:p>
            <a:r>
              <a:rPr lang="en-AU" sz="2400" b="1" dirty="0" smtClean="0"/>
              <a:t>Assistance : </a:t>
            </a:r>
            <a:r>
              <a:rPr lang="en-AU" sz="2000" dirty="0" smtClean="0"/>
              <a:t>calls for help to settle disputes are increasing</a:t>
            </a:r>
            <a:endParaRPr lang="en-AU" sz="2400" dirty="0"/>
          </a:p>
        </p:txBody>
      </p:sp>
      <p:cxnSp>
        <p:nvCxnSpPr>
          <p:cNvPr id="4" name="Straight Connector 3"/>
          <p:cNvCxnSpPr/>
          <p:nvPr/>
        </p:nvCxnSpPr>
        <p:spPr>
          <a:xfrm>
            <a:off x="395536" y="836712"/>
            <a:ext cx="8579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feld 1465"/>
          <p:cNvSpPr txBox="1"/>
          <p:nvPr/>
        </p:nvSpPr>
        <p:spPr bwMode="gray">
          <a:xfrm>
            <a:off x="395018" y="1371973"/>
            <a:ext cx="2016742" cy="1354217"/>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r>
              <a:rPr lang="en-US" sz="1100" dirty="0" smtClean="0">
                <a:solidFill>
                  <a:schemeClr val="tx1"/>
                </a:solidFill>
              </a:rPr>
              <a:t>During the reporting period, the Ombudsman received 727 contacts via phone, email and web inquiry (this is in addition to the contacts made directly to the Advocacy function concerning that function). </a:t>
            </a:r>
          </a:p>
          <a:p>
            <a:pPr algn="l">
              <a:spcAft>
                <a:spcPts val="0"/>
              </a:spcAft>
            </a:pPr>
            <a:endParaRPr lang="en-US" sz="1100" dirty="0">
              <a:solidFill>
                <a:schemeClr val="tx1"/>
              </a:solidFill>
            </a:endParaRPr>
          </a:p>
        </p:txBody>
      </p:sp>
      <p:sp>
        <p:nvSpPr>
          <p:cNvPr id="26" name="Rounded Rectangle 25"/>
          <p:cNvSpPr/>
          <p:nvPr/>
        </p:nvSpPr>
        <p:spPr>
          <a:xfrm>
            <a:off x="275903" y="3399813"/>
            <a:ext cx="4536504" cy="13878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5" name="Textfeld 1061"/>
          <p:cNvSpPr txBox="1"/>
          <p:nvPr/>
        </p:nvSpPr>
        <p:spPr bwMode="gray">
          <a:xfrm>
            <a:off x="2084909" y="3484136"/>
            <a:ext cx="2727498" cy="1246495"/>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r>
              <a:rPr lang="en-US" sz="900" dirty="0" smtClean="0">
                <a:solidFill>
                  <a:schemeClr val="bg1"/>
                </a:solidFill>
              </a:rPr>
              <a:t>In the reporting period, the Ombudsman received </a:t>
            </a:r>
          </a:p>
          <a:p>
            <a:pPr algn="l">
              <a:spcAft>
                <a:spcPts val="0"/>
              </a:spcAft>
            </a:pPr>
            <a:r>
              <a:rPr lang="en-US" sz="900" dirty="0" smtClean="0">
                <a:solidFill>
                  <a:schemeClr val="bg1"/>
                </a:solidFill>
              </a:rPr>
              <a:t>483 contacts requesting help with resolving disputes.  This represents a 9 per cent increase on the previous reporting period. </a:t>
            </a:r>
          </a:p>
          <a:p>
            <a:pPr algn="l">
              <a:spcAft>
                <a:spcPts val="0"/>
              </a:spcAft>
            </a:pPr>
            <a:endParaRPr lang="en-US" sz="900" dirty="0">
              <a:solidFill>
                <a:schemeClr val="bg1"/>
              </a:solidFill>
            </a:endParaRPr>
          </a:p>
          <a:p>
            <a:pPr algn="l">
              <a:spcAft>
                <a:spcPts val="0"/>
              </a:spcAft>
            </a:pPr>
            <a:r>
              <a:rPr lang="en-US" sz="900" dirty="0" smtClean="0">
                <a:solidFill>
                  <a:schemeClr val="bg1"/>
                </a:solidFill>
              </a:rPr>
              <a:t>Of these requests, the vast majority (444) of requests related to business to business disputes. Business to Commonwealth government represented the next highest category of disputes by type (20 requests).</a:t>
            </a:r>
            <a:endParaRPr lang="en-US" sz="900" dirty="0">
              <a:solidFill>
                <a:schemeClr val="bg1"/>
              </a:solidFill>
            </a:endParaRPr>
          </a:p>
        </p:txBody>
      </p:sp>
      <p:sp>
        <p:nvSpPr>
          <p:cNvPr id="406" name="Rechteck 1062"/>
          <p:cNvSpPr/>
          <p:nvPr/>
        </p:nvSpPr>
        <p:spPr bwMode="gray">
          <a:xfrm>
            <a:off x="410647" y="3448727"/>
            <a:ext cx="1658818" cy="1292662"/>
          </a:xfrm>
          <a:prstGeom prst="rect">
            <a:avLst/>
          </a:prstGeom>
        </p:spPr>
        <p:txBody>
          <a:bodyPr wrap="square" lIns="0" tIns="0" rIns="0" bIns="0" anchor="ctr" anchorCtr="0">
            <a:spAutoFit/>
          </a:bodyPr>
          <a:lstStyle/>
          <a:p>
            <a:pPr>
              <a:spcAft>
                <a:spcPts val="300"/>
              </a:spcAft>
            </a:pPr>
            <a:r>
              <a:rPr lang="en-US" sz="1400" b="1" dirty="0" smtClean="0">
                <a:solidFill>
                  <a:schemeClr val="bg1"/>
                </a:solidFill>
              </a:rPr>
              <a:t>Business to business disputes continue as the majority of disputes referred to the Ombudsman</a:t>
            </a:r>
            <a:endParaRPr lang="en-US" sz="1400" dirty="0">
              <a:solidFill>
                <a:schemeClr val="bg1"/>
              </a:solidFill>
            </a:endParaRPr>
          </a:p>
        </p:txBody>
      </p:sp>
      <p:sp>
        <p:nvSpPr>
          <p:cNvPr id="494" name="Rechteck 472"/>
          <p:cNvSpPr/>
          <p:nvPr/>
        </p:nvSpPr>
        <p:spPr bwMode="gray">
          <a:xfrm>
            <a:off x="4932040" y="4077072"/>
            <a:ext cx="1913701" cy="2346796"/>
          </a:xfrm>
          <a:prstGeom prst="rect">
            <a:avLst/>
          </a:prstGeom>
        </p:spPr>
        <p:txBody>
          <a:bodyPr wrap="square" lIns="0" tIns="0" rIns="0" bIns="0" anchor="ctr" anchorCtr="0">
            <a:spAutoFit/>
          </a:bodyPr>
          <a:lstStyle/>
          <a:p>
            <a:pPr>
              <a:spcAft>
                <a:spcPts val="300"/>
              </a:spcAft>
            </a:pPr>
            <a:r>
              <a:rPr lang="en-US" b="1" dirty="0" smtClean="0"/>
              <a:t>Referrals to the most appropriate agency are the major resolution method for matters</a:t>
            </a:r>
          </a:p>
          <a:p>
            <a:pPr>
              <a:spcAft>
                <a:spcPts val="300"/>
              </a:spcAft>
            </a:pPr>
            <a:r>
              <a:rPr lang="en-US" sz="1400" dirty="0" smtClean="0"/>
              <a:t>17 matters were referred to mediation during the quarter.</a:t>
            </a:r>
            <a:endParaRPr lang="en-US" sz="1400" dirty="0"/>
          </a:p>
        </p:txBody>
      </p:sp>
      <p:sp>
        <p:nvSpPr>
          <p:cNvPr id="34" name="Rechteck 1294"/>
          <p:cNvSpPr/>
          <p:nvPr/>
        </p:nvSpPr>
        <p:spPr bwMode="gray">
          <a:xfrm>
            <a:off x="395536" y="909881"/>
            <a:ext cx="4140460" cy="430887"/>
          </a:xfrm>
          <a:prstGeom prst="rect">
            <a:avLst/>
          </a:prstGeom>
        </p:spPr>
        <p:txBody>
          <a:bodyPr wrap="square" lIns="0" tIns="0" rIns="0" bIns="0" anchor="ctr" anchorCtr="0">
            <a:spAutoFit/>
          </a:bodyPr>
          <a:lstStyle/>
          <a:p>
            <a:pPr>
              <a:spcAft>
                <a:spcPts val="300"/>
              </a:spcAft>
            </a:pPr>
            <a:r>
              <a:rPr lang="en-US" sz="1400" b="1" dirty="0" smtClean="0"/>
              <a:t>Disputes continue to dominate contacts to the Ombudsman</a:t>
            </a:r>
            <a:endParaRPr lang="en-US" sz="1400" dirty="0">
              <a:solidFill>
                <a:srgbClr val="808080"/>
              </a:solidFill>
            </a:endParaRPr>
          </a:p>
        </p:txBody>
      </p:sp>
      <p:sp>
        <p:nvSpPr>
          <p:cNvPr id="38" name="Rechteck 1294"/>
          <p:cNvSpPr/>
          <p:nvPr/>
        </p:nvSpPr>
        <p:spPr bwMode="gray">
          <a:xfrm>
            <a:off x="3771342" y="1138758"/>
            <a:ext cx="711785" cy="323165"/>
          </a:xfrm>
          <a:prstGeom prst="rect">
            <a:avLst/>
          </a:prstGeom>
        </p:spPr>
        <p:txBody>
          <a:bodyPr wrap="square" lIns="0" tIns="0" rIns="0" bIns="0" anchor="ctr" anchorCtr="0">
            <a:spAutoFit/>
          </a:bodyPr>
          <a:lstStyle/>
          <a:p>
            <a:pPr>
              <a:spcAft>
                <a:spcPts val="300"/>
              </a:spcAft>
            </a:pPr>
            <a:r>
              <a:rPr lang="en-US" sz="700" dirty="0" smtClean="0"/>
              <a:t>General Assistance and information </a:t>
            </a:r>
            <a:endParaRPr lang="en-US" sz="700" dirty="0"/>
          </a:p>
        </p:txBody>
      </p:sp>
      <p:sp>
        <p:nvSpPr>
          <p:cNvPr id="41" name="Rechteck 1294"/>
          <p:cNvSpPr/>
          <p:nvPr/>
        </p:nvSpPr>
        <p:spPr bwMode="gray">
          <a:xfrm>
            <a:off x="3990587" y="1556792"/>
            <a:ext cx="653421" cy="215444"/>
          </a:xfrm>
          <a:prstGeom prst="rect">
            <a:avLst/>
          </a:prstGeom>
        </p:spPr>
        <p:txBody>
          <a:bodyPr wrap="square" lIns="0" tIns="0" rIns="0" bIns="0" anchor="ctr" anchorCtr="0">
            <a:spAutoFit/>
          </a:bodyPr>
          <a:lstStyle/>
          <a:p>
            <a:pPr>
              <a:spcAft>
                <a:spcPts val="300"/>
              </a:spcAft>
            </a:pPr>
            <a:r>
              <a:rPr lang="en-US" sz="700" dirty="0" smtClean="0"/>
              <a:t>Enquiry about ASBFEO</a:t>
            </a:r>
            <a:endParaRPr lang="en-US" sz="700" dirty="0"/>
          </a:p>
        </p:txBody>
      </p:sp>
      <p:graphicFrame>
        <p:nvGraphicFramePr>
          <p:cNvPr id="57" name="Chart 56"/>
          <p:cNvGraphicFramePr>
            <a:graphicFrameLocks/>
          </p:cNvGraphicFramePr>
          <p:nvPr>
            <p:extLst>
              <p:ext uri="{D42A27DB-BD31-4B8C-83A1-F6EECF244321}">
                <p14:modId xmlns:p14="http://schemas.microsoft.com/office/powerpoint/2010/main" val="2944939244"/>
              </p:ext>
            </p:extLst>
          </p:nvPr>
        </p:nvGraphicFramePr>
        <p:xfrm>
          <a:off x="-5353739" y="1094404"/>
          <a:ext cx="1745453" cy="1705667"/>
        </p:xfrm>
        <a:graphic>
          <a:graphicData uri="http://schemas.openxmlformats.org/drawingml/2006/chart">
            <c:chart xmlns:c="http://schemas.openxmlformats.org/drawingml/2006/chart" xmlns:r="http://schemas.openxmlformats.org/officeDocument/2006/relationships" r:id="rId4"/>
          </a:graphicData>
        </a:graphic>
      </p:graphicFrame>
      <p:sp>
        <p:nvSpPr>
          <p:cNvPr id="113" name="Rechteck 1062"/>
          <p:cNvSpPr/>
          <p:nvPr/>
        </p:nvSpPr>
        <p:spPr bwMode="gray">
          <a:xfrm>
            <a:off x="4860031" y="908720"/>
            <a:ext cx="4115437" cy="430887"/>
          </a:xfrm>
          <a:prstGeom prst="rect">
            <a:avLst/>
          </a:prstGeom>
        </p:spPr>
        <p:txBody>
          <a:bodyPr wrap="square" lIns="0" tIns="0" rIns="0" bIns="0" anchor="ctr" anchorCtr="0">
            <a:spAutoFit/>
          </a:bodyPr>
          <a:lstStyle/>
          <a:p>
            <a:pPr>
              <a:spcAft>
                <a:spcPts val="300"/>
              </a:spcAft>
            </a:pPr>
            <a:r>
              <a:rPr lang="en-US" sz="1400" b="1" dirty="0"/>
              <a:t>NSW, Queensland and Victoria represent the vast majority </a:t>
            </a:r>
            <a:r>
              <a:rPr lang="en-US" sz="1400" b="1" dirty="0" smtClean="0"/>
              <a:t>(approximately 70%) of contacts</a:t>
            </a:r>
            <a:endParaRPr lang="en-US" sz="1400" b="1" dirty="0"/>
          </a:p>
        </p:txBody>
      </p:sp>
      <p:sp>
        <p:nvSpPr>
          <p:cNvPr id="61" name="TextBox 60"/>
          <p:cNvSpPr txBox="1"/>
          <p:nvPr/>
        </p:nvSpPr>
        <p:spPr>
          <a:xfrm>
            <a:off x="7884368" y="3212976"/>
            <a:ext cx="804337" cy="246221"/>
          </a:xfrm>
          <a:prstGeom prst="rect">
            <a:avLst/>
          </a:prstGeom>
          <a:noFill/>
        </p:spPr>
        <p:txBody>
          <a:bodyPr wrap="square" rtlCol="0">
            <a:spAutoFit/>
          </a:bodyPr>
          <a:lstStyle/>
          <a:p>
            <a:r>
              <a:rPr lang="en-AU" sz="1000" dirty="0" smtClean="0"/>
              <a:t>ACT: 9% </a:t>
            </a:r>
            <a:endParaRPr lang="en-AU" sz="1000" dirty="0"/>
          </a:p>
        </p:txBody>
      </p:sp>
      <p:sp>
        <p:nvSpPr>
          <p:cNvPr id="115" name="TextBox 114"/>
          <p:cNvSpPr txBox="1"/>
          <p:nvPr/>
        </p:nvSpPr>
        <p:spPr>
          <a:xfrm>
            <a:off x="7944127" y="2924944"/>
            <a:ext cx="804337" cy="246221"/>
          </a:xfrm>
          <a:prstGeom prst="rect">
            <a:avLst/>
          </a:prstGeom>
          <a:noFill/>
        </p:spPr>
        <p:txBody>
          <a:bodyPr wrap="square" rtlCol="0">
            <a:spAutoFit/>
          </a:bodyPr>
          <a:lstStyle/>
          <a:p>
            <a:r>
              <a:rPr lang="en-AU" sz="1000" dirty="0" smtClean="0"/>
              <a:t>NSW: 22% </a:t>
            </a:r>
            <a:endParaRPr lang="en-AU" sz="1000" dirty="0"/>
          </a:p>
        </p:txBody>
      </p:sp>
      <p:sp>
        <p:nvSpPr>
          <p:cNvPr id="117" name="TextBox 116"/>
          <p:cNvSpPr txBox="1"/>
          <p:nvPr/>
        </p:nvSpPr>
        <p:spPr>
          <a:xfrm>
            <a:off x="6143927" y="1389654"/>
            <a:ext cx="804337" cy="246221"/>
          </a:xfrm>
          <a:prstGeom prst="rect">
            <a:avLst/>
          </a:prstGeom>
          <a:noFill/>
        </p:spPr>
        <p:txBody>
          <a:bodyPr wrap="square" rtlCol="0">
            <a:spAutoFit/>
          </a:bodyPr>
          <a:lstStyle/>
          <a:p>
            <a:r>
              <a:rPr lang="en-AU" sz="1000" dirty="0" smtClean="0"/>
              <a:t>NT: 1% </a:t>
            </a:r>
            <a:endParaRPr lang="en-AU" sz="1000" dirty="0"/>
          </a:p>
        </p:txBody>
      </p:sp>
      <p:sp>
        <p:nvSpPr>
          <p:cNvPr id="120" name="TextBox 119"/>
          <p:cNvSpPr txBox="1"/>
          <p:nvPr/>
        </p:nvSpPr>
        <p:spPr>
          <a:xfrm>
            <a:off x="7800111" y="1886635"/>
            <a:ext cx="804337" cy="246221"/>
          </a:xfrm>
          <a:prstGeom prst="rect">
            <a:avLst/>
          </a:prstGeom>
          <a:noFill/>
        </p:spPr>
        <p:txBody>
          <a:bodyPr wrap="square" rtlCol="0">
            <a:spAutoFit/>
          </a:bodyPr>
          <a:lstStyle/>
          <a:p>
            <a:r>
              <a:rPr lang="en-AU" sz="1000" dirty="0" smtClean="0"/>
              <a:t>QLD: 28% </a:t>
            </a:r>
            <a:endParaRPr lang="en-AU" sz="1000" dirty="0"/>
          </a:p>
        </p:txBody>
      </p:sp>
      <p:sp>
        <p:nvSpPr>
          <p:cNvPr id="123" name="TextBox 122"/>
          <p:cNvSpPr txBox="1"/>
          <p:nvPr/>
        </p:nvSpPr>
        <p:spPr>
          <a:xfrm>
            <a:off x="6503967" y="3068960"/>
            <a:ext cx="732329" cy="246221"/>
          </a:xfrm>
          <a:prstGeom prst="rect">
            <a:avLst/>
          </a:prstGeom>
          <a:noFill/>
        </p:spPr>
        <p:txBody>
          <a:bodyPr wrap="square" rtlCol="0">
            <a:spAutoFit/>
          </a:bodyPr>
          <a:lstStyle/>
          <a:p>
            <a:r>
              <a:rPr lang="en-AU" sz="1000" dirty="0" smtClean="0"/>
              <a:t>SA: 4% </a:t>
            </a:r>
            <a:endParaRPr lang="en-AU" sz="1000" dirty="0"/>
          </a:p>
        </p:txBody>
      </p:sp>
      <p:sp>
        <p:nvSpPr>
          <p:cNvPr id="126" name="TextBox 125"/>
          <p:cNvSpPr txBox="1"/>
          <p:nvPr/>
        </p:nvSpPr>
        <p:spPr>
          <a:xfrm>
            <a:off x="6864007" y="3501008"/>
            <a:ext cx="732329" cy="246221"/>
          </a:xfrm>
          <a:prstGeom prst="rect">
            <a:avLst/>
          </a:prstGeom>
          <a:noFill/>
        </p:spPr>
        <p:txBody>
          <a:bodyPr wrap="square" rtlCol="0">
            <a:spAutoFit/>
          </a:bodyPr>
          <a:lstStyle/>
          <a:p>
            <a:r>
              <a:rPr lang="en-AU" sz="1000" dirty="0" smtClean="0"/>
              <a:t>TAS: 5% </a:t>
            </a:r>
            <a:endParaRPr lang="en-AU" sz="1000" dirty="0"/>
          </a:p>
        </p:txBody>
      </p:sp>
      <p:sp>
        <p:nvSpPr>
          <p:cNvPr id="129" name="TextBox 128"/>
          <p:cNvSpPr txBox="1"/>
          <p:nvPr/>
        </p:nvSpPr>
        <p:spPr>
          <a:xfrm>
            <a:off x="7740352" y="3470811"/>
            <a:ext cx="732329" cy="246221"/>
          </a:xfrm>
          <a:prstGeom prst="rect">
            <a:avLst/>
          </a:prstGeom>
          <a:noFill/>
        </p:spPr>
        <p:txBody>
          <a:bodyPr wrap="square" rtlCol="0">
            <a:spAutoFit/>
          </a:bodyPr>
          <a:lstStyle/>
          <a:p>
            <a:r>
              <a:rPr lang="en-AU" sz="1000" dirty="0" smtClean="0"/>
              <a:t>VIC: 20% </a:t>
            </a:r>
            <a:endParaRPr lang="en-AU" sz="1000" dirty="0"/>
          </a:p>
        </p:txBody>
      </p:sp>
      <p:sp>
        <p:nvSpPr>
          <p:cNvPr id="132" name="TextBox 131"/>
          <p:cNvSpPr txBox="1"/>
          <p:nvPr/>
        </p:nvSpPr>
        <p:spPr>
          <a:xfrm>
            <a:off x="5423847" y="1958643"/>
            <a:ext cx="732329" cy="246221"/>
          </a:xfrm>
          <a:prstGeom prst="rect">
            <a:avLst/>
          </a:prstGeom>
          <a:noFill/>
        </p:spPr>
        <p:txBody>
          <a:bodyPr wrap="square" rtlCol="0">
            <a:spAutoFit/>
          </a:bodyPr>
          <a:lstStyle/>
          <a:p>
            <a:r>
              <a:rPr lang="en-AU" sz="1000" dirty="0" smtClean="0"/>
              <a:t>WA: 8% </a:t>
            </a:r>
            <a:endParaRPr lang="en-AU" sz="1000" dirty="0"/>
          </a:p>
        </p:txBody>
      </p:sp>
      <p:sp>
        <p:nvSpPr>
          <p:cNvPr id="170" name="Rechteck 218"/>
          <p:cNvSpPr/>
          <p:nvPr/>
        </p:nvSpPr>
        <p:spPr bwMode="gray">
          <a:xfrm>
            <a:off x="1071256" y="2791470"/>
            <a:ext cx="1946019" cy="406265"/>
          </a:xfrm>
          <a:prstGeom prst="rect">
            <a:avLst/>
          </a:prstGeom>
        </p:spPr>
        <p:txBody>
          <a:bodyPr wrap="square" lIns="0" tIns="0" rIns="0" bIns="0">
            <a:spAutoFit/>
          </a:bodyPr>
          <a:lstStyle/>
          <a:p>
            <a:r>
              <a:rPr lang="en-US" sz="2400" b="1" dirty="0" smtClean="0"/>
              <a:t>15% increase</a:t>
            </a:r>
            <a:endParaRPr lang="en-US" sz="1100" dirty="0" smtClean="0"/>
          </a:p>
        </p:txBody>
      </p:sp>
      <p:sp>
        <p:nvSpPr>
          <p:cNvPr id="515" name="Rechteck 202"/>
          <p:cNvSpPr/>
          <p:nvPr/>
        </p:nvSpPr>
        <p:spPr bwMode="gray">
          <a:xfrm>
            <a:off x="7201028" y="4097883"/>
            <a:ext cx="2076062" cy="323165"/>
          </a:xfrm>
          <a:prstGeom prst="rect">
            <a:avLst/>
          </a:prstGeom>
        </p:spPr>
        <p:txBody>
          <a:bodyPr wrap="square" lIns="0" tIns="0" rIns="0" bIns="0" anchor="t">
            <a:spAutoFit/>
          </a:bodyPr>
          <a:lstStyle/>
          <a:p>
            <a:r>
              <a:rPr lang="en-US" sz="1050" dirty="0" smtClean="0"/>
              <a:t>46% Referred to appropriate agency</a:t>
            </a:r>
            <a:endParaRPr lang="en-US" sz="1050" dirty="0"/>
          </a:p>
        </p:txBody>
      </p:sp>
      <p:sp>
        <p:nvSpPr>
          <p:cNvPr id="519" name="Rechteck 202"/>
          <p:cNvSpPr/>
          <p:nvPr/>
        </p:nvSpPr>
        <p:spPr bwMode="gray">
          <a:xfrm>
            <a:off x="7201028" y="4560550"/>
            <a:ext cx="2077200" cy="323165"/>
          </a:xfrm>
          <a:prstGeom prst="rect">
            <a:avLst/>
          </a:prstGeom>
        </p:spPr>
        <p:txBody>
          <a:bodyPr wrap="square" lIns="0" tIns="0" rIns="0" bIns="0" anchor="t">
            <a:spAutoFit/>
          </a:bodyPr>
          <a:lstStyle/>
          <a:p>
            <a:r>
              <a:rPr lang="en-US" sz="1050" dirty="0" smtClean="0"/>
              <a:t>19% Referred to state Small Business Commissioners</a:t>
            </a:r>
            <a:endParaRPr lang="en-US" sz="1050" dirty="0"/>
          </a:p>
        </p:txBody>
      </p:sp>
      <p:sp>
        <p:nvSpPr>
          <p:cNvPr id="521" name="Rechteck 202"/>
          <p:cNvSpPr/>
          <p:nvPr/>
        </p:nvSpPr>
        <p:spPr bwMode="gray">
          <a:xfrm>
            <a:off x="7201028" y="5950019"/>
            <a:ext cx="1237518" cy="323165"/>
          </a:xfrm>
          <a:prstGeom prst="rect">
            <a:avLst/>
          </a:prstGeom>
        </p:spPr>
        <p:txBody>
          <a:bodyPr wrap="none" lIns="0" tIns="0" rIns="0" bIns="0" anchor="t">
            <a:spAutoFit/>
          </a:bodyPr>
          <a:lstStyle/>
          <a:p>
            <a:r>
              <a:rPr lang="en-US" sz="1050" dirty="0"/>
              <a:t>5</a:t>
            </a:r>
            <a:r>
              <a:rPr lang="en-US" sz="1050" dirty="0" smtClean="0"/>
              <a:t>% </a:t>
            </a:r>
            <a:r>
              <a:rPr lang="en-US" sz="1050" dirty="0"/>
              <a:t>Resolved by </a:t>
            </a:r>
            <a:r>
              <a:rPr lang="en-US" sz="1050" dirty="0" smtClean="0"/>
              <a:t>the </a:t>
            </a:r>
            <a:br>
              <a:rPr lang="en-US" sz="1050" dirty="0" smtClean="0"/>
            </a:br>
            <a:r>
              <a:rPr lang="en-US" sz="1050" dirty="0" smtClean="0"/>
              <a:t>Ombudsman</a:t>
            </a:r>
            <a:endParaRPr lang="en-US" sz="1050" dirty="0"/>
          </a:p>
        </p:txBody>
      </p:sp>
      <p:sp>
        <p:nvSpPr>
          <p:cNvPr id="523" name="Rechteck 202"/>
          <p:cNvSpPr/>
          <p:nvPr/>
        </p:nvSpPr>
        <p:spPr bwMode="gray">
          <a:xfrm>
            <a:off x="7201028" y="5024685"/>
            <a:ext cx="2077200" cy="323165"/>
          </a:xfrm>
          <a:prstGeom prst="rect">
            <a:avLst/>
          </a:prstGeom>
        </p:spPr>
        <p:txBody>
          <a:bodyPr wrap="square" lIns="0" tIns="0" rIns="0" bIns="0" anchor="t">
            <a:spAutoFit/>
          </a:bodyPr>
          <a:lstStyle/>
          <a:p>
            <a:r>
              <a:rPr lang="en-US" sz="1050" dirty="0" smtClean="0"/>
              <a:t>15% Necessary information provided</a:t>
            </a:r>
            <a:endParaRPr lang="en-US" sz="1050" dirty="0"/>
          </a:p>
        </p:txBody>
      </p:sp>
      <p:sp>
        <p:nvSpPr>
          <p:cNvPr id="525" name="Rechteck 202"/>
          <p:cNvSpPr/>
          <p:nvPr/>
        </p:nvSpPr>
        <p:spPr bwMode="gray">
          <a:xfrm>
            <a:off x="7201028" y="6412686"/>
            <a:ext cx="1229504" cy="161583"/>
          </a:xfrm>
          <a:prstGeom prst="rect">
            <a:avLst/>
          </a:prstGeom>
        </p:spPr>
        <p:txBody>
          <a:bodyPr wrap="none" lIns="0" tIns="0" rIns="0" bIns="0" anchor="t">
            <a:spAutoFit/>
          </a:bodyPr>
          <a:lstStyle/>
          <a:p>
            <a:r>
              <a:rPr lang="en-US" sz="1050" dirty="0"/>
              <a:t>4</a:t>
            </a:r>
            <a:r>
              <a:rPr lang="en-US" sz="1050" dirty="0" smtClean="0"/>
              <a:t>% No further action</a:t>
            </a:r>
            <a:endParaRPr lang="en-US" sz="1050" dirty="0"/>
          </a:p>
        </p:txBody>
      </p:sp>
      <p:sp>
        <p:nvSpPr>
          <p:cNvPr id="527" name="Rechteck 202"/>
          <p:cNvSpPr/>
          <p:nvPr/>
        </p:nvSpPr>
        <p:spPr bwMode="gray">
          <a:xfrm>
            <a:off x="7201028" y="5487352"/>
            <a:ext cx="1445909" cy="323165"/>
          </a:xfrm>
          <a:prstGeom prst="rect">
            <a:avLst/>
          </a:prstGeom>
        </p:spPr>
        <p:txBody>
          <a:bodyPr wrap="none" lIns="0" tIns="0" rIns="0" bIns="0" anchor="t">
            <a:spAutoFit/>
          </a:bodyPr>
          <a:lstStyle/>
          <a:p>
            <a:r>
              <a:rPr lang="en-US" sz="1050" dirty="0"/>
              <a:t>8</a:t>
            </a:r>
            <a:r>
              <a:rPr lang="en-US" sz="1050" dirty="0" smtClean="0"/>
              <a:t>% In progress with the </a:t>
            </a:r>
            <a:br>
              <a:rPr lang="en-US" sz="1050" dirty="0" smtClean="0"/>
            </a:br>
            <a:r>
              <a:rPr lang="en-US" sz="1050" dirty="0" smtClean="0"/>
              <a:t>Ombudsman</a:t>
            </a:r>
            <a:endParaRPr lang="en-US" sz="1050" dirty="0"/>
          </a:p>
        </p:txBody>
      </p:sp>
      <p:sp>
        <p:nvSpPr>
          <p:cNvPr id="528" name="TextBox 527"/>
          <p:cNvSpPr txBox="1"/>
          <p:nvPr/>
        </p:nvSpPr>
        <p:spPr>
          <a:xfrm>
            <a:off x="14748913" y="7596064"/>
            <a:ext cx="467544" cy="200055"/>
          </a:xfrm>
          <a:prstGeom prst="rect">
            <a:avLst/>
          </a:prstGeom>
          <a:noFill/>
        </p:spPr>
        <p:txBody>
          <a:bodyPr wrap="square" rtlCol="0">
            <a:spAutoFit/>
          </a:bodyPr>
          <a:lstStyle/>
          <a:p>
            <a:pPr algn="ctr"/>
            <a:r>
              <a:rPr lang="en-AU" sz="700" dirty="0" smtClean="0"/>
              <a:t>Page 5</a:t>
            </a:r>
            <a:endParaRPr lang="en-AU" sz="1050" dirty="0"/>
          </a:p>
        </p:txBody>
      </p:sp>
      <p:grpSp>
        <p:nvGrpSpPr>
          <p:cNvPr id="21" name="Group 20"/>
          <p:cNvGrpSpPr/>
          <p:nvPr/>
        </p:nvGrpSpPr>
        <p:grpSpPr>
          <a:xfrm>
            <a:off x="395018" y="4850842"/>
            <a:ext cx="4320998" cy="1962534"/>
            <a:chOff x="395018" y="2636912"/>
            <a:chExt cx="4320998" cy="1962534"/>
          </a:xfrm>
        </p:grpSpPr>
        <p:sp>
          <p:nvSpPr>
            <p:cNvPr id="274" name="Textfeld 1293"/>
            <p:cNvSpPr txBox="1"/>
            <p:nvPr/>
          </p:nvSpPr>
          <p:spPr bwMode="gray">
            <a:xfrm>
              <a:off x="416728" y="3075952"/>
              <a:ext cx="2948709" cy="1523494"/>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lgn="l">
                <a:spcAft>
                  <a:spcPts val="0"/>
                </a:spcAft>
              </a:pPr>
              <a:r>
                <a:rPr lang="en-US" sz="1100" dirty="0" smtClean="0">
                  <a:solidFill>
                    <a:schemeClr val="tx1"/>
                  </a:solidFill>
                </a:rPr>
                <a:t>Of the 727 contacts to the Ombudsman in this reporting period, over half (389) were from small businesses themselves.  The majority  of the remaining contacts identified as ‘individuals’, though it is thought that  many of these were in fact sole traders and hence representing small businesses as well.   These trends are consistent with the previous reporting period.</a:t>
              </a:r>
              <a:endParaRPr lang="en-US" sz="1100" dirty="0">
                <a:solidFill>
                  <a:schemeClr val="tx1"/>
                </a:solidFill>
              </a:endParaRPr>
            </a:p>
          </p:txBody>
        </p:sp>
        <p:sp>
          <p:nvSpPr>
            <p:cNvPr id="275" name="Rechteck 1294"/>
            <p:cNvSpPr/>
            <p:nvPr/>
          </p:nvSpPr>
          <p:spPr bwMode="gray">
            <a:xfrm>
              <a:off x="395018" y="2636912"/>
              <a:ext cx="4283578" cy="430887"/>
            </a:xfrm>
            <a:prstGeom prst="rect">
              <a:avLst/>
            </a:prstGeom>
          </p:spPr>
          <p:txBody>
            <a:bodyPr wrap="square" lIns="0" tIns="0" rIns="0" bIns="0" anchor="ctr" anchorCtr="0">
              <a:spAutoFit/>
            </a:bodyPr>
            <a:lstStyle/>
            <a:p>
              <a:pPr>
                <a:spcAft>
                  <a:spcPts val="300"/>
                </a:spcAft>
              </a:pPr>
              <a:r>
                <a:rPr lang="en-US" sz="1400" b="1" dirty="0" smtClean="0"/>
                <a:t>Small business owners and individuals constitute the bulk of contact with the Ombudsman</a:t>
              </a:r>
              <a:endParaRPr lang="en-US" sz="1400" b="1" dirty="0"/>
            </a:p>
          </p:txBody>
        </p:sp>
        <p:sp>
          <p:nvSpPr>
            <p:cNvPr id="217" name="TextBox 216"/>
            <p:cNvSpPr txBox="1"/>
            <p:nvPr/>
          </p:nvSpPr>
          <p:spPr>
            <a:xfrm>
              <a:off x="3444502" y="3147327"/>
              <a:ext cx="1038625" cy="215444"/>
            </a:xfrm>
            <a:prstGeom prst="rect">
              <a:avLst/>
            </a:prstGeom>
            <a:noFill/>
          </p:spPr>
          <p:txBody>
            <a:bodyPr wrap="square" rtlCol="0">
              <a:spAutoFit/>
            </a:bodyPr>
            <a:lstStyle/>
            <a:p>
              <a:r>
                <a:rPr lang="en-AU" sz="800" b="1" dirty="0" smtClean="0"/>
                <a:t>Small Business</a:t>
              </a:r>
              <a:endParaRPr lang="en-AU" sz="800" b="1" dirty="0"/>
            </a:p>
          </p:txBody>
        </p:sp>
        <p:sp>
          <p:nvSpPr>
            <p:cNvPr id="218" name="TextBox 217"/>
            <p:cNvSpPr txBox="1"/>
            <p:nvPr/>
          </p:nvSpPr>
          <p:spPr>
            <a:xfrm>
              <a:off x="3444502" y="3317171"/>
              <a:ext cx="923815" cy="215444"/>
            </a:xfrm>
            <a:prstGeom prst="rect">
              <a:avLst/>
            </a:prstGeom>
            <a:noFill/>
          </p:spPr>
          <p:txBody>
            <a:bodyPr wrap="square" rtlCol="0">
              <a:spAutoFit/>
            </a:bodyPr>
            <a:lstStyle/>
            <a:p>
              <a:r>
                <a:rPr lang="en-AU" sz="800" b="1" dirty="0" smtClean="0"/>
                <a:t>Individuals</a:t>
              </a:r>
              <a:endParaRPr lang="en-AU" sz="800" b="1" dirty="0"/>
            </a:p>
          </p:txBody>
        </p:sp>
        <p:sp>
          <p:nvSpPr>
            <p:cNvPr id="219" name="TextBox 218"/>
            <p:cNvSpPr txBox="1"/>
            <p:nvPr/>
          </p:nvSpPr>
          <p:spPr>
            <a:xfrm>
              <a:off x="3444503" y="3498131"/>
              <a:ext cx="961490" cy="215444"/>
            </a:xfrm>
            <a:prstGeom prst="rect">
              <a:avLst/>
            </a:prstGeom>
            <a:noFill/>
          </p:spPr>
          <p:txBody>
            <a:bodyPr wrap="square" rtlCol="0">
              <a:spAutoFit/>
            </a:bodyPr>
            <a:lstStyle/>
            <a:p>
              <a:r>
                <a:rPr lang="en-AU" sz="800" b="1" dirty="0" smtClean="0"/>
                <a:t>Large Business</a:t>
              </a:r>
              <a:endParaRPr lang="en-AU" sz="800" b="1" dirty="0"/>
            </a:p>
          </p:txBody>
        </p:sp>
        <p:sp>
          <p:nvSpPr>
            <p:cNvPr id="220" name="TextBox 219"/>
            <p:cNvSpPr txBox="1"/>
            <p:nvPr/>
          </p:nvSpPr>
          <p:spPr>
            <a:xfrm>
              <a:off x="3444502" y="3677791"/>
              <a:ext cx="923815" cy="215444"/>
            </a:xfrm>
            <a:prstGeom prst="rect">
              <a:avLst/>
            </a:prstGeom>
            <a:noFill/>
          </p:spPr>
          <p:txBody>
            <a:bodyPr wrap="square" rtlCol="0">
              <a:spAutoFit/>
            </a:bodyPr>
            <a:lstStyle/>
            <a:p>
              <a:r>
                <a:rPr lang="en-AU" sz="800" b="1" dirty="0" smtClean="0"/>
                <a:t>Government</a:t>
              </a:r>
              <a:endParaRPr lang="en-AU" sz="800" b="1" dirty="0"/>
            </a:p>
          </p:txBody>
        </p:sp>
        <p:sp>
          <p:nvSpPr>
            <p:cNvPr id="221" name="TextBox 220"/>
            <p:cNvSpPr txBox="1"/>
            <p:nvPr/>
          </p:nvSpPr>
          <p:spPr>
            <a:xfrm>
              <a:off x="3444502" y="3848663"/>
              <a:ext cx="1042445" cy="215444"/>
            </a:xfrm>
            <a:prstGeom prst="rect">
              <a:avLst/>
            </a:prstGeom>
            <a:noFill/>
          </p:spPr>
          <p:txBody>
            <a:bodyPr wrap="square" rtlCol="0">
              <a:spAutoFit/>
            </a:bodyPr>
            <a:lstStyle/>
            <a:p>
              <a:r>
                <a:rPr lang="en-AU" sz="800" b="1" dirty="0" smtClean="0"/>
                <a:t>Industry Assoc.</a:t>
              </a:r>
              <a:endParaRPr lang="en-AU" sz="800" b="1" dirty="0"/>
            </a:p>
          </p:txBody>
        </p:sp>
        <p:sp>
          <p:nvSpPr>
            <p:cNvPr id="222" name="TextBox 221"/>
            <p:cNvSpPr txBox="1"/>
            <p:nvPr/>
          </p:nvSpPr>
          <p:spPr>
            <a:xfrm>
              <a:off x="3444502" y="4019535"/>
              <a:ext cx="923815" cy="215444"/>
            </a:xfrm>
            <a:prstGeom prst="rect">
              <a:avLst/>
            </a:prstGeom>
            <a:noFill/>
          </p:spPr>
          <p:txBody>
            <a:bodyPr wrap="square" rtlCol="0">
              <a:spAutoFit/>
            </a:bodyPr>
            <a:lstStyle/>
            <a:p>
              <a:r>
                <a:rPr lang="en-AU" sz="800" b="1" dirty="0" smtClean="0"/>
                <a:t>Media</a:t>
              </a:r>
              <a:endParaRPr lang="en-AU" sz="800" b="1" dirty="0"/>
            </a:p>
          </p:txBody>
        </p:sp>
        <p:sp>
          <p:nvSpPr>
            <p:cNvPr id="223" name="TextBox 222"/>
            <p:cNvSpPr txBox="1"/>
            <p:nvPr/>
          </p:nvSpPr>
          <p:spPr>
            <a:xfrm>
              <a:off x="3444502" y="4188791"/>
              <a:ext cx="923815" cy="215444"/>
            </a:xfrm>
            <a:prstGeom prst="rect">
              <a:avLst/>
            </a:prstGeom>
            <a:noFill/>
          </p:spPr>
          <p:txBody>
            <a:bodyPr wrap="square" rtlCol="0">
              <a:spAutoFit/>
            </a:bodyPr>
            <a:lstStyle/>
            <a:p>
              <a:r>
                <a:rPr lang="en-AU" sz="800" b="1" dirty="0" smtClean="0"/>
                <a:t>Other</a:t>
              </a:r>
              <a:endParaRPr lang="en-AU" sz="800" b="1" dirty="0"/>
            </a:p>
          </p:txBody>
        </p:sp>
        <p:sp>
          <p:nvSpPr>
            <p:cNvPr id="224" name="TextBox 223"/>
            <p:cNvSpPr txBox="1"/>
            <p:nvPr/>
          </p:nvSpPr>
          <p:spPr>
            <a:xfrm>
              <a:off x="4324562" y="3140968"/>
              <a:ext cx="391454" cy="215444"/>
            </a:xfrm>
            <a:prstGeom prst="rect">
              <a:avLst/>
            </a:prstGeom>
            <a:noFill/>
          </p:spPr>
          <p:txBody>
            <a:bodyPr wrap="none" rtlCol="0">
              <a:spAutoFit/>
            </a:bodyPr>
            <a:lstStyle/>
            <a:p>
              <a:pPr algn="ctr"/>
              <a:r>
                <a:rPr lang="en-AU" sz="800" dirty="0" smtClean="0"/>
                <a:t>52%</a:t>
              </a:r>
              <a:endParaRPr lang="en-AU" sz="2800" dirty="0"/>
            </a:p>
          </p:txBody>
        </p:sp>
        <p:sp>
          <p:nvSpPr>
            <p:cNvPr id="226" name="TextBox 225"/>
            <p:cNvSpPr txBox="1"/>
            <p:nvPr/>
          </p:nvSpPr>
          <p:spPr>
            <a:xfrm>
              <a:off x="4324562" y="3326343"/>
              <a:ext cx="391454" cy="215444"/>
            </a:xfrm>
            <a:prstGeom prst="rect">
              <a:avLst/>
            </a:prstGeom>
            <a:noFill/>
          </p:spPr>
          <p:txBody>
            <a:bodyPr wrap="none" rtlCol="0">
              <a:spAutoFit/>
            </a:bodyPr>
            <a:lstStyle/>
            <a:p>
              <a:pPr algn="ctr"/>
              <a:r>
                <a:rPr lang="en-AU" sz="800" dirty="0" smtClean="0"/>
                <a:t>28%</a:t>
              </a:r>
              <a:endParaRPr lang="en-AU" sz="2800" dirty="0"/>
            </a:p>
          </p:txBody>
        </p:sp>
        <p:sp>
          <p:nvSpPr>
            <p:cNvPr id="227" name="TextBox 226"/>
            <p:cNvSpPr txBox="1"/>
            <p:nvPr/>
          </p:nvSpPr>
          <p:spPr>
            <a:xfrm>
              <a:off x="4382270" y="3503217"/>
              <a:ext cx="333746" cy="215444"/>
            </a:xfrm>
            <a:prstGeom prst="rect">
              <a:avLst/>
            </a:prstGeom>
            <a:noFill/>
          </p:spPr>
          <p:txBody>
            <a:bodyPr wrap="none" rtlCol="0">
              <a:spAutoFit/>
            </a:bodyPr>
            <a:lstStyle/>
            <a:p>
              <a:pPr algn="ctr"/>
              <a:r>
                <a:rPr lang="en-AU" sz="800" dirty="0" smtClean="0"/>
                <a:t>6%</a:t>
              </a:r>
              <a:endParaRPr lang="en-AU" sz="2800" dirty="0"/>
            </a:p>
          </p:txBody>
        </p:sp>
        <p:sp>
          <p:nvSpPr>
            <p:cNvPr id="228" name="TextBox 227"/>
            <p:cNvSpPr txBox="1"/>
            <p:nvPr/>
          </p:nvSpPr>
          <p:spPr>
            <a:xfrm>
              <a:off x="4382270" y="3677485"/>
              <a:ext cx="333746" cy="215444"/>
            </a:xfrm>
            <a:prstGeom prst="rect">
              <a:avLst/>
            </a:prstGeom>
            <a:noFill/>
          </p:spPr>
          <p:txBody>
            <a:bodyPr wrap="none" rtlCol="0">
              <a:spAutoFit/>
            </a:bodyPr>
            <a:lstStyle/>
            <a:p>
              <a:pPr algn="ctr"/>
              <a:r>
                <a:rPr lang="en-AU" sz="800" dirty="0"/>
                <a:t>3</a:t>
              </a:r>
              <a:r>
                <a:rPr lang="en-AU" sz="800" dirty="0" smtClean="0"/>
                <a:t>%</a:t>
              </a:r>
              <a:endParaRPr lang="en-AU" sz="2800" dirty="0"/>
            </a:p>
          </p:txBody>
        </p:sp>
        <p:sp>
          <p:nvSpPr>
            <p:cNvPr id="229" name="TextBox 228"/>
            <p:cNvSpPr txBox="1"/>
            <p:nvPr/>
          </p:nvSpPr>
          <p:spPr>
            <a:xfrm>
              <a:off x="4322959" y="3845760"/>
              <a:ext cx="393057" cy="215444"/>
            </a:xfrm>
            <a:prstGeom prst="rect">
              <a:avLst/>
            </a:prstGeom>
            <a:noFill/>
          </p:spPr>
          <p:txBody>
            <a:bodyPr wrap="none" rtlCol="0">
              <a:spAutoFit/>
            </a:bodyPr>
            <a:lstStyle/>
            <a:p>
              <a:pPr algn="ctr"/>
              <a:r>
                <a:rPr lang="en-AU" sz="800" dirty="0" smtClean="0"/>
                <a:t>&gt;1%</a:t>
              </a:r>
              <a:endParaRPr lang="en-AU" sz="2800" dirty="0"/>
            </a:p>
          </p:txBody>
        </p:sp>
        <p:sp>
          <p:nvSpPr>
            <p:cNvPr id="230" name="TextBox 229"/>
            <p:cNvSpPr txBox="1"/>
            <p:nvPr/>
          </p:nvSpPr>
          <p:spPr>
            <a:xfrm>
              <a:off x="4382271" y="4012207"/>
              <a:ext cx="333745" cy="215444"/>
            </a:xfrm>
            <a:prstGeom prst="rect">
              <a:avLst/>
            </a:prstGeom>
            <a:noFill/>
          </p:spPr>
          <p:txBody>
            <a:bodyPr wrap="none" rtlCol="0">
              <a:spAutoFit/>
            </a:bodyPr>
            <a:lstStyle/>
            <a:p>
              <a:pPr algn="ctr"/>
              <a:r>
                <a:rPr lang="en-AU" sz="800" dirty="0" smtClean="0"/>
                <a:t>1%</a:t>
              </a:r>
              <a:endParaRPr lang="en-AU" sz="2800" dirty="0"/>
            </a:p>
          </p:txBody>
        </p:sp>
        <p:sp>
          <p:nvSpPr>
            <p:cNvPr id="231" name="TextBox 230"/>
            <p:cNvSpPr txBox="1"/>
            <p:nvPr/>
          </p:nvSpPr>
          <p:spPr>
            <a:xfrm>
              <a:off x="4324562" y="4177307"/>
              <a:ext cx="391454" cy="215444"/>
            </a:xfrm>
            <a:prstGeom prst="rect">
              <a:avLst/>
            </a:prstGeom>
            <a:noFill/>
          </p:spPr>
          <p:txBody>
            <a:bodyPr wrap="none" rtlCol="0">
              <a:spAutoFit/>
            </a:bodyPr>
            <a:lstStyle/>
            <a:p>
              <a:pPr algn="ctr"/>
              <a:r>
                <a:rPr lang="en-AU" sz="800" dirty="0" smtClean="0"/>
                <a:t>10%</a:t>
              </a:r>
              <a:endParaRPr lang="en-AU" sz="2800" dirty="0"/>
            </a:p>
          </p:txBody>
        </p:sp>
      </p:grpSp>
      <p:sp>
        <p:nvSpPr>
          <p:cNvPr id="232" name="TextBox 231"/>
          <p:cNvSpPr txBox="1"/>
          <p:nvPr/>
        </p:nvSpPr>
        <p:spPr>
          <a:xfrm>
            <a:off x="8688031" y="6662179"/>
            <a:ext cx="467544" cy="200055"/>
          </a:xfrm>
          <a:prstGeom prst="rect">
            <a:avLst/>
          </a:prstGeom>
          <a:noFill/>
        </p:spPr>
        <p:txBody>
          <a:bodyPr wrap="square" rtlCol="0">
            <a:spAutoFit/>
          </a:bodyPr>
          <a:lstStyle/>
          <a:p>
            <a:pPr algn="ctr"/>
            <a:r>
              <a:rPr lang="en-AU" sz="700" dirty="0" smtClean="0"/>
              <a:t>Page 5</a:t>
            </a:r>
            <a:endParaRPr lang="en-AU" sz="1050" dirty="0"/>
          </a:p>
        </p:txBody>
      </p:sp>
      <p:cxnSp>
        <p:nvCxnSpPr>
          <p:cNvPr id="14" name="Straight Connector 13"/>
          <p:cNvCxnSpPr/>
          <p:nvPr/>
        </p:nvCxnSpPr>
        <p:spPr>
          <a:xfrm flipH="1" flipV="1">
            <a:off x="7754315" y="3117298"/>
            <a:ext cx="215473" cy="107733"/>
          </a:xfrm>
          <a:prstGeom prst="line">
            <a:avLst/>
          </a:prstGeom>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2617139" y="1124163"/>
            <a:ext cx="1800200" cy="13786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sosceles Triangle 16"/>
          <p:cNvSpPr/>
          <p:nvPr/>
        </p:nvSpPr>
        <p:spPr>
          <a:xfrm>
            <a:off x="3049187" y="1135350"/>
            <a:ext cx="936104" cy="7094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Isosceles Triangle 248"/>
          <p:cNvSpPr/>
          <p:nvPr/>
        </p:nvSpPr>
        <p:spPr>
          <a:xfrm>
            <a:off x="3260292" y="1124744"/>
            <a:ext cx="514857" cy="390211"/>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Rechteck 1294"/>
          <p:cNvSpPr/>
          <p:nvPr/>
        </p:nvSpPr>
        <p:spPr bwMode="gray">
          <a:xfrm>
            <a:off x="4279244" y="2097142"/>
            <a:ext cx="868820" cy="107722"/>
          </a:xfrm>
          <a:prstGeom prst="rect">
            <a:avLst/>
          </a:prstGeom>
        </p:spPr>
        <p:txBody>
          <a:bodyPr wrap="square" lIns="0" tIns="0" rIns="0" bIns="0" anchor="ctr" anchorCtr="0">
            <a:spAutoFit/>
          </a:bodyPr>
          <a:lstStyle/>
          <a:p>
            <a:pPr>
              <a:spcAft>
                <a:spcPts val="300"/>
              </a:spcAft>
            </a:pPr>
            <a:r>
              <a:rPr lang="en-US" sz="700" dirty="0" smtClean="0"/>
              <a:t>Disputes</a:t>
            </a:r>
            <a:endParaRPr lang="en-US" sz="700" dirty="0"/>
          </a:p>
        </p:txBody>
      </p:sp>
      <p:sp>
        <p:nvSpPr>
          <p:cNvPr id="20" name="TextBox 19"/>
          <p:cNvSpPr txBox="1"/>
          <p:nvPr/>
        </p:nvSpPr>
        <p:spPr>
          <a:xfrm>
            <a:off x="3294524" y="1314900"/>
            <a:ext cx="432048" cy="200055"/>
          </a:xfrm>
          <a:prstGeom prst="rect">
            <a:avLst/>
          </a:prstGeom>
          <a:noFill/>
        </p:spPr>
        <p:txBody>
          <a:bodyPr wrap="square" rtlCol="0">
            <a:spAutoFit/>
          </a:bodyPr>
          <a:lstStyle/>
          <a:p>
            <a:pPr algn="ctr"/>
            <a:r>
              <a:rPr lang="en-AU" sz="700" b="1" dirty="0" smtClean="0">
                <a:solidFill>
                  <a:schemeClr val="bg2"/>
                </a:solidFill>
              </a:rPr>
              <a:t>13%</a:t>
            </a:r>
            <a:endParaRPr lang="en-AU" sz="700" b="1" dirty="0">
              <a:solidFill>
                <a:schemeClr val="bg2"/>
              </a:solidFill>
            </a:endParaRPr>
          </a:p>
        </p:txBody>
      </p:sp>
      <p:sp>
        <p:nvSpPr>
          <p:cNvPr id="252" name="TextBox 251"/>
          <p:cNvSpPr txBox="1"/>
          <p:nvPr/>
        </p:nvSpPr>
        <p:spPr>
          <a:xfrm>
            <a:off x="3294524" y="1575535"/>
            <a:ext cx="432048" cy="230832"/>
          </a:xfrm>
          <a:prstGeom prst="rect">
            <a:avLst/>
          </a:prstGeom>
          <a:noFill/>
        </p:spPr>
        <p:txBody>
          <a:bodyPr wrap="square" rtlCol="0">
            <a:spAutoFit/>
          </a:bodyPr>
          <a:lstStyle/>
          <a:p>
            <a:pPr algn="ctr"/>
            <a:r>
              <a:rPr lang="en-AU" sz="900" b="1" dirty="0" smtClean="0"/>
              <a:t>21%</a:t>
            </a:r>
            <a:endParaRPr lang="en-AU" sz="900" b="1" dirty="0"/>
          </a:p>
        </p:txBody>
      </p:sp>
      <p:sp>
        <p:nvSpPr>
          <p:cNvPr id="254" name="TextBox 253"/>
          <p:cNvSpPr txBox="1"/>
          <p:nvPr/>
        </p:nvSpPr>
        <p:spPr>
          <a:xfrm>
            <a:off x="3184290" y="1991862"/>
            <a:ext cx="658197" cy="369332"/>
          </a:xfrm>
          <a:prstGeom prst="rect">
            <a:avLst/>
          </a:prstGeom>
          <a:noFill/>
        </p:spPr>
        <p:txBody>
          <a:bodyPr wrap="square" rtlCol="0">
            <a:spAutoFit/>
          </a:bodyPr>
          <a:lstStyle/>
          <a:p>
            <a:pPr algn="ctr"/>
            <a:r>
              <a:rPr lang="en-AU" b="1" dirty="0" smtClean="0">
                <a:solidFill>
                  <a:schemeClr val="bg1"/>
                </a:solidFill>
              </a:rPr>
              <a:t>66%</a:t>
            </a:r>
            <a:endParaRPr lang="en-AU" b="1" dirty="0">
              <a:solidFill>
                <a:schemeClr val="bg1"/>
              </a:solidFill>
            </a:endParaRPr>
          </a:p>
        </p:txBody>
      </p:sp>
      <p:sp>
        <p:nvSpPr>
          <p:cNvPr id="257" name="Rechteck 218"/>
          <p:cNvSpPr/>
          <p:nvPr/>
        </p:nvSpPr>
        <p:spPr bwMode="gray">
          <a:xfrm>
            <a:off x="3116600" y="2823265"/>
            <a:ext cx="1599416" cy="369332"/>
          </a:xfrm>
          <a:prstGeom prst="rect">
            <a:avLst/>
          </a:prstGeom>
        </p:spPr>
        <p:txBody>
          <a:bodyPr wrap="square" lIns="0" tIns="0" rIns="0" bIns="0">
            <a:spAutoFit/>
          </a:bodyPr>
          <a:lstStyle/>
          <a:p>
            <a:r>
              <a:rPr lang="en-US" sz="1200" dirty="0" smtClean="0"/>
              <a:t>in contacts quarter on quarter</a:t>
            </a:r>
            <a:r>
              <a:rPr lang="en-US" sz="900" dirty="0" smtClean="0"/>
              <a:t>.</a:t>
            </a:r>
            <a:endParaRPr lang="en-US" sz="1400" dirty="0" smtClean="0"/>
          </a:p>
        </p:txBody>
      </p:sp>
      <p:pic>
        <p:nvPicPr>
          <p:cNvPr id="24" name="Picture 23"/>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7544" y="2708920"/>
            <a:ext cx="504056" cy="504056"/>
          </a:xfrm>
          <a:prstGeom prst="rect">
            <a:avLst/>
          </a:prstGeom>
        </p:spPr>
      </p:pic>
      <p:sp>
        <p:nvSpPr>
          <p:cNvPr id="30" name="Oval 29"/>
          <p:cNvSpPr/>
          <p:nvPr/>
        </p:nvSpPr>
        <p:spPr>
          <a:xfrm>
            <a:off x="6889625" y="4209513"/>
            <a:ext cx="189286" cy="174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Oval 264"/>
          <p:cNvSpPr/>
          <p:nvPr/>
        </p:nvSpPr>
        <p:spPr>
          <a:xfrm>
            <a:off x="6889625" y="4649817"/>
            <a:ext cx="189286" cy="17474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Oval 265"/>
          <p:cNvSpPr/>
          <p:nvPr/>
        </p:nvSpPr>
        <p:spPr>
          <a:xfrm>
            <a:off x="6889625" y="5090121"/>
            <a:ext cx="189286" cy="17474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7" name="Oval 266"/>
          <p:cNvSpPr/>
          <p:nvPr/>
        </p:nvSpPr>
        <p:spPr>
          <a:xfrm>
            <a:off x="6889625" y="5530425"/>
            <a:ext cx="189286" cy="17474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8" name="Oval 267"/>
          <p:cNvSpPr/>
          <p:nvPr/>
        </p:nvSpPr>
        <p:spPr>
          <a:xfrm>
            <a:off x="6889625" y="5970729"/>
            <a:ext cx="189286" cy="1747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9" name="Oval 268"/>
          <p:cNvSpPr/>
          <p:nvPr/>
        </p:nvSpPr>
        <p:spPr>
          <a:xfrm>
            <a:off x="6889625" y="6411031"/>
            <a:ext cx="189286" cy="17474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Straight Connector 31"/>
          <p:cNvCxnSpPr>
            <a:stCxn id="30" idx="4"/>
            <a:endCxn id="265" idx="0"/>
          </p:cNvCxnSpPr>
          <p:nvPr/>
        </p:nvCxnSpPr>
        <p:spPr>
          <a:xfrm>
            <a:off x="6984268" y="4384259"/>
            <a:ext cx="0" cy="265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65" idx="4"/>
            <a:endCxn id="266" idx="0"/>
          </p:cNvCxnSpPr>
          <p:nvPr/>
        </p:nvCxnSpPr>
        <p:spPr>
          <a:xfrm>
            <a:off x="6984268" y="4824563"/>
            <a:ext cx="0" cy="26555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66" idx="4"/>
            <a:endCxn id="267" idx="0"/>
          </p:cNvCxnSpPr>
          <p:nvPr/>
        </p:nvCxnSpPr>
        <p:spPr>
          <a:xfrm>
            <a:off x="6984268" y="5264867"/>
            <a:ext cx="0" cy="2655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67" idx="4"/>
            <a:endCxn id="268" idx="0"/>
          </p:cNvCxnSpPr>
          <p:nvPr/>
        </p:nvCxnSpPr>
        <p:spPr>
          <a:xfrm>
            <a:off x="6984268" y="5705171"/>
            <a:ext cx="0" cy="26555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68" idx="4"/>
            <a:endCxn id="269" idx="0"/>
          </p:cNvCxnSpPr>
          <p:nvPr/>
        </p:nvCxnSpPr>
        <p:spPr>
          <a:xfrm>
            <a:off x="6984268" y="6145475"/>
            <a:ext cx="0" cy="265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878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6021288"/>
            <a:ext cx="2339752" cy="520954"/>
          </a:xfrm>
          <a:prstGeom prst="rect">
            <a:avLst/>
          </a:prstGeom>
        </p:spPr>
      </p:pic>
      <p:sp>
        <p:nvSpPr>
          <p:cNvPr id="4" name="TextBox 3"/>
          <p:cNvSpPr txBox="1"/>
          <p:nvPr/>
        </p:nvSpPr>
        <p:spPr>
          <a:xfrm>
            <a:off x="454249" y="260648"/>
            <a:ext cx="3384376" cy="3323987"/>
          </a:xfrm>
          <a:prstGeom prst="rect">
            <a:avLst/>
          </a:prstGeom>
          <a:noFill/>
        </p:spPr>
        <p:txBody>
          <a:bodyPr wrap="square" rtlCol="0">
            <a:spAutoFit/>
          </a:bodyPr>
          <a:lstStyle/>
          <a:p>
            <a:r>
              <a:rPr lang="en-AU" sz="800" b="1" dirty="0" smtClean="0">
                <a:solidFill>
                  <a:prstClr val="white"/>
                </a:solidFill>
              </a:rPr>
              <a:t>Canberra		</a:t>
            </a:r>
            <a:endParaRPr lang="en-AU" sz="800" b="1" dirty="0">
              <a:solidFill>
                <a:prstClr val="white"/>
              </a:solidFill>
            </a:endParaRPr>
          </a:p>
          <a:p>
            <a:r>
              <a:rPr lang="en-AU" sz="800" dirty="0">
                <a:solidFill>
                  <a:prstClr val="white"/>
                </a:solidFill>
              </a:rPr>
              <a:t>Level </a:t>
            </a:r>
            <a:r>
              <a:rPr lang="en-AU" sz="800" dirty="0" smtClean="0">
                <a:solidFill>
                  <a:prstClr val="white"/>
                </a:solidFill>
              </a:rPr>
              <a:t>2	</a:t>
            </a:r>
            <a:endParaRPr lang="en-AU" sz="800" dirty="0">
              <a:solidFill>
                <a:prstClr val="white"/>
              </a:solidFill>
            </a:endParaRPr>
          </a:p>
          <a:p>
            <a:r>
              <a:rPr lang="en-AU" sz="800" dirty="0" smtClean="0">
                <a:solidFill>
                  <a:prstClr val="white"/>
                </a:solidFill>
              </a:rPr>
              <a:t>15 </a:t>
            </a:r>
            <a:r>
              <a:rPr lang="en-AU" sz="800" dirty="0">
                <a:solidFill>
                  <a:prstClr val="white"/>
                </a:solidFill>
              </a:rPr>
              <a:t>Moore </a:t>
            </a:r>
            <a:r>
              <a:rPr lang="en-AU" sz="800" dirty="0" smtClean="0">
                <a:solidFill>
                  <a:prstClr val="white"/>
                </a:solidFill>
              </a:rPr>
              <a:t>Street		</a:t>
            </a:r>
            <a:endParaRPr lang="en-AU" sz="800" dirty="0">
              <a:solidFill>
                <a:prstClr val="white"/>
              </a:solidFill>
            </a:endParaRPr>
          </a:p>
          <a:p>
            <a:r>
              <a:rPr lang="en-AU" sz="800" dirty="0">
                <a:solidFill>
                  <a:prstClr val="white"/>
                </a:solidFill>
              </a:rPr>
              <a:t>Canberra </a:t>
            </a:r>
            <a:r>
              <a:rPr lang="en-AU" sz="800" dirty="0" smtClean="0">
                <a:solidFill>
                  <a:prstClr val="white"/>
                </a:solidFill>
              </a:rPr>
              <a:t>ACT		</a:t>
            </a:r>
            <a:endParaRPr lang="en-AU" sz="800" dirty="0">
              <a:solidFill>
                <a:prstClr val="white"/>
              </a:solidFill>
            </a:endParaRPr>
          </a:p>
          <a:p>
            <a:endParaRPr lang="en-AU" sz="800" dirty="0" smtClean="0">
              <a:solidFill>
                <a:prstClr val="white"/>
              </a:solidFill>
            </a:endParaRPr>
          </a:p>
          <a:p>
            <a:r>
              <a:rPr lang="en-AU" sz="800" b="1" dirty="0" smtClean="0">
                <a:solidFill>
                  <a:prstClr val="white"/>
                </a:solidFill>
              </a:rPr>
              <a:t>Sydney</a:t>
            </a:r>
          </a:p>
          <a:p>
            <a:r>
              <a:rPr lang="en-AU" sz="800" dirty="0" smtClean="0">
                <a:solidFill>
                  <a:prstClr val="white"/>
                </a:solidFill>
              </a:rPr>
              <a:t>Level 5</a:t>
            </a:r>
          </a:p>
          <a:p>
            <a:r>
              <a:rPr lang="en-AU" sz="800" dirty="0" smtClean="0">
                <a:solidFill>
                  <a:prstClr val="white"/>
                </a:solidFill>
              </a:rPr>
              <a:t>100 Market Street</a:t>
            </a:r>
          </a:p>
          <a:p>
            <a:r>
              <a:rPr lang="en-AU" sz="800" dirty="0" smtClean="0">
                <a:solidFill>
                  <a:prstClr val="white"/>
                </a:solidFill>
              </a:rPr>
              <a:t>Sydney NSW 2000</a:t>
            </a:r>
            <a:endParaRPr lang="en-AU" sz="800" dirty="0">
              <a:solidFill>
                <a:prstClr val="white"/>
              </a:solidFill>
            </a:endParaRPr>
          </a:p>
          <a:p>
            <a:endParaRPr lang="en-AU" sz="800" dirty="0" smtClean="0">
              <a:solidFill>
                <a:prstClr val="white"/>
              </a:solidFill>
            </a:endParaRPr>
          </a:p>
          <a:p>
            <a:r>
              <a:rPr lang="en-AU" sz="800" dirty="0" smtClean="0">
                <a:solidFill>
                  <a:prstClr val="white"/>
                </a:solidFill>
              </a:rPr>
              <a:t>GPO </a:t>
            </a:r>
            <a:r>
              <a:rPr lang="en-AU" sz="800" dirty="0">
                <a:solidFill>
                  <a:prstClr val="white"/>
                </a:solidFill>
              </a:rPr>
              <a:t>Box 1791 </a:t>
            </a:r>
          </a:p>
          <a:p>
            <a:r>
              <a:rPr lang="en-AU" sz="800" dirty="0">
                <a:solidFill>
                  <a:prstClr val="white"/>
                </a:solidFill>
              </a:rPr>
              <a:t>Canberra City ACT 2601</a:t>
            </a:r>
            <a:br>
              <a:rPr lang="en-AU" sz="800" dirty="0">
                <a:solidFill>
                  <a:prstClr val="white"/>
                </a:solidFill>
              </a:rPr>
            </a:br>
            <a:endParaRPr lang="en-AU" sz="800" dirty="0">
              <a:solidFill>
                <a:prstClr val="white"/>
              </a:solidFill>
            </a:endParaRPr>
          </a:p>
          <a:p>
            <a:r>
              <a:rPr lang="en-AU" sz="800" dirty="0" smtClean="0">
                <a:solidFill>
                  <a:prstClr val="white"/>
                </a:solidFill>
              </a:rPr>
              <a:t>T  </a:t>
            </a:r>
            <a:r>
              <a:rPr lang="en-AU" sz="800" dirty="0">
                <a:solidFill>
                  <a:prstClr val="white"/>
                </a:solidFill>
              </a:rPr>
              <a:t>1300 650 460</a:t>
            </a:r>
            <a:br>
              <a:rPr lang="en-AU" sz="800" dirty="0">
                <a:solidFill>
                  <a:prstClr val="white"/>
                </a:solidFill>
              </a:rPr>
            </a:br>
            <a:r>
              <a:rPr lang="en-AU" sz="800" dirty="0">
                <a:solidFill>
                  <a:prstClr val="white"/>
                </a:solidFill>
              </a:rPr>
              <a:t>E  info@asbfeo.gov.au</a:t>
            </a:r>
          </a:p>
          <a:p>
            <a:endParaRPr lang="en-AU" sz="800" dirty="0">
              <a:solidFill>
                <a:prstClr val="white"/>
              </a:solidFill>
            </a:endParaRPr>
          </a:p>
          <a:p>
            <a:r>
              <a:rPr lang="en-AU" sz="800" dirty="0">
                <a:solidFill>
                  <a:prstClr val="white"/>
                </a:solidFill>
              </a:rPr>
              <a:t>Twitter : @ASBFEO_AU</a:t>
            </a:r>
          </a:p>
          <a:p>
            <a:r>
              <a:rPr lang="en-AU" sz="800" dirty="0">
                <a:solidFill>
                  <a:prstClr val="white"/>
                </a:solidFill>
              </a:rPr>
              <a:t>Facebook: @ASBFEO</a:t>
            </a:r>
          </a:p>
          <a:p>
            <a:r>
              <a:rPr lang="en-AU" sz="800" dirty="0">
                <a:solidFill>
                  <a:prstClr val="white"/>
                </a:solidFill>
              </a:rPr>
              <a:t>LinkedIn: Australian Small Business and Family Enterprise Ombudsman</a:t>
            </a:r>
          </a:p>
          <a:p>
            <a:r>
              <a:rPr lang="en-AU" sz="800" dirty="0" smtClean="0">
                <a:solidFill>
                  <a:prstClr val="white"/>
                </a:solidFill>
              </a:rPr>
              <a:t>YouTube </a:t>
            </a:r>
            <a:r>
              <a:rPr lang="en-AU" sz="800" dirty="0">
                <a:solidFill>
                  <a:prstClr val="white"/>
                </a:solidFill>
              </a:rPr>
              <a:t>: Australian Small Business and Family Enterprise Ombudsman</a:t>
            </a: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sp>
        <p:nvSpPr>
          <p:cNvPr id="5" name="TextBox 4"/>
          <p:cNvSpPr txBox="1"/>
          <p:nvPr/>
        </p:nvSpPr>
        <p:spPr>
          <a:xfrm>
            <a:off x="5076056" y="273646"/>
            <a:ext cx="3384376" cy="5170646"/>
          </a:xfrm>
          <a:prstGeom prst="rect">
            <a:avLst/>
          </a:prstGeom>
          <a:noFill/>
        </p:spPr>
        <p:txBody>
          <a:bodyPr wrap="square" rtlCol="0">
            <a:spAutoFit/>
          </a:bodyPr>
          <a:lstStyle/>
          <a:p>
            <a:r>
              <a:rPr lang="en-AU" sz="800" b="1" dirty="0" smtClean="0">
                <a:solidFill>
                  <a:schemeClr val="bg1"/>
                </a:solidFill>
              </a:rPr>
              <a:t>Other Useful Contacts</a:t>
            </a:r>
          </a:p>
          <a:p>
            <a:endParaRPr lang="en-AU" sz="800" b="1" dirty="0">
              <a:solidFill>
                <a:schemeClr val="bg1"/>
              </a:solidFill>
            </a:endParaRPr>
          </a:p>
          <a:p>
            <a:r>
              <a:rPr lang="en-AU" sz="800" b="1" dirty="0" smtClean="0">
                <a:solidFill>
                  <a:prstClr val="white"/>
                </a:solidFill>
              </a:rPr>
              <a:t>NSW </a:t>
            </a:r>
            <a:r>
              <a:rPr lang="en-AU" sz="800" b="1" dirty="0">
                <a:solidFill>
                  <a:prstClr val="white"/>
                </a:solidFill>
              </a:rPr>
              <a:t>Small Business Commissioner</a:t>
            </a:r>
          </a:p>
          <a:p>
            <a:r>
              <a:rPr lang="en-AU" sz="800" dirty="0">
                <a:solidFill>
                  <a:prstClr val="white"/>
                </a:solidFill>
              </a:rPr>
              <a:t>T  1300 795 534</a:t>
            </a:r>
            <a:br>
              <a:rPr lang="en-AU" sz="800" dirty="0">
                <a:solidFill>
                  <a:prstClr val="white"/>
                </a:solidFill>
              </a:rPr>
            </a:br>
            <a:r>
              <a:rPr lang="en-AU" sz="800" dirty="0">
                <a:solidFill>
                  <a:prstClr val="white"/>
                </a:solidFill>
              </a:rPr>
              <a:t>E  we.assist@smallbusiness.nsw.gov.au</a:t>
            </a:r>
          </a:p>
          <a:p>
            <a:endParaRPr lang="en-AU" sz="800" b="1" dirty="0">
              <a:solidFill>
                <a:prstClr val="white"/>
              </a:solidFill>
            </a:endParaRPr>
          </a:p>
          <a:p>
            <a:r>
              <a:rPr lang="en-AU" sz="800" b="1" dirty="0">
                <a:solidFill>
                  <a:prstClr val="white"/>
                </a:solidFill>
              </a:rPr>
              <a:t>SA Small Business Commissioner</a:t>
            </a:r>
          </a:p>
          <a:p>
            <a:r>
              <a:rPr lang="en-AU" sz="800" dirty="0">
                <a:solidFill>
                  <a:prstClr val="white"/>
                </a:solidFill>
              </a:rPr>
              <a:t>T  1800 072 722</a:t>
            </a:r>
          </a:p>
          <a:p>
            <a:r>
              <a:rPr lang="en-AU" sz="800" dirty="0">
                <a:solidFill>
                  <a:prstClr val="white"/>
                </a:solidFill>
              </a:rPr>
              <a:t>E  sasbc@sa.gov.au</a:t>
            </a:r>
          </a:p>
          <a:p>
            <a:endParaRPr lang="en-AU" sz="800" b="1" dirty="0">
              <a:solidFill>
                <a:prstClr val="white"/>
              </a:solidFill>
            </a:endParaRPr>
          </a:p>
          <a:p>
            <a:r>
              <a:rPr lang="en-AU" sz="800" b="1" dirty="0">
                <a:solidFill>
                  <a:prstClr val="white"/>
                </a:solidFill>
              </a:rPr>
              <a:t>VIC Small Business Commissioner</a:t>
            </a:r>
          </a:p>
          <a:p>
            <a:r>
              <a:rPr lang="en-AU" sz="800" dirty="0">
                <a:solidFill>
                  <a:prstClr val="white"/>
                </a:solidFill>
              </a:rPr>
              <a:t>T  138 722</a:t>
            </a:r>
          </a:p>
          <a:p>
            <a:r>
              <a:rPr lang="en-AU" sz="800" dirty="0">
                <a:solidFill>
                  <a:prstClr val="white"/>
                </a:solidFill>
              </a:rPr>
              <a:t>E  enquiries@vsbc.vic.gov.au</a:t>
            </a:r>
          </a:p>
          <a:p>
            <a:endParaRPr lang="en-AU" sz="800" b="1" dirty="0">
              <a:solidFill>
                <a:prstClr val="white"/>
              </a:solidFill>
            </a:endParaRPr>
          </a:p>
          <a:p>
            <a:r>
              <a:rPr lang="en-AU" sz="800" b="1" dirty="0">
                <a:solidFill>
                  <a:prstClr val="white"/>
                </a:solidFill>
              </a:rPr>
              <a:t>WA Small Business Commissioner</a:t>
            </a:r>
          </a:p>
          <a:p>
            <a:r>
              <a:rPr lang="en-AU" sz="800" dirty="0">
                <a:solidFill>
                  <a:prstClr val="white"/>
                </a:solidFill>
              </a:rPr>
              <a:t>T  131 249</a:t>
            </a:r>
          </a:p>
          <a:p>
            <a:r>
              <a:rPr lang="en-AU" sz="800" dirty="0">
                <a:solidFill>
                  <a:prstClr val="white"/>
                </a:solidFill>
              </a:rPr>
              <a:t>E  info@smallbusiness.wa.gov.au</a:t>
            </a:r>
          </a:p>
          <a:p>
            <a:endParaRPr lang="en-AU" sz="800" b="1" dirty="0">
              <a:solidFill>
                <a:prstClr val="white"/>
              </a:solidFill>
            </a:endParaRPr>
          </a:p>
          <a:p>
            <a:r>
              <a:rPr lang="en-AU" sz="800" b="1" dirty="0" smtClean="0">
                <a:solidFill>
                  <a:prstClr val="white"/>
                </a:solidFill>
              </a:rPr>
              <a:t>Australian Competition and Consumer Commission </a:t>
            </a:r>
          </a:p>
          <a:p>
            <a:r>
              <a:rPr lang="en-AU" sz="800" dirty="0" smtClean="0">
                <a:solidFill>
                  <a:prstClr val="white"/>
                </a:solidFill>
              </a:rPr>
              <a:t>T  </a:t>
            </a:r>
            <a:r>
              <a:rPr lang="en-AU" sz="800" dirty="0">
                <a:solidFill>
                  <a:prstClr val="white"/>
                </a:solidFill>
              </a:rPr>
              <a:t>1300 302 021</a:t>
            </a:r>
            <a:br>
              <a:rPr lang="en-AU" sz="800" dirty="0">
                <a:solidFill>
                  <a:prstClr val="white"/>
                </a:solidFill>
              </a:rPr>
            </a:br>
            <a:r>
              <a:rPr lang="en-AU" sz="800" dirty="0" smtClean="0">
                <a:solidFill>
                  <a:prstClr val="white"/>
                </a:solidFill>
              </a:rPr>
              <a:t>W www.accc.gov.au</a:t>
            </a:r>
            <a:endParaRPr lang="en-AU" sz="800" dirty="0">
              <a:solidFill>
                <a:prstClr val="white"/>
              </a:solidFill>
            </a:endParaRPr>
          </a:p>
          <a:p>
            <a:endParaRPr lang="en-AU" sz="800" b="1" dirty="0">
              <a:solidFill>
                <a:prstClr val="white"/>
              </a:solidFill>
            </a:endParaRPr>
          </a:p>
          <a:p>
            <a:r>
              <a:rPr lang="en-AU" sz="800" b="1" dirty="0" smtClean="0">
                <a:solidFill>
                  <a:prstClr val="white"/>
                </a:solidFill>
              </a:rPr>
              <a:t>Fair Work </a:t>
            </a:r>
            <a:r>
              <a:rPr lang="en-AU" sz="800" b="1" dirty="0">
                <a:solidFill>
                  <a:prstClr val="white"/>
                </a:solidFill>
              </a:rPr>
              <a:t>Ombudsman</a:t>
            </a:r>
          </a:p>
          <a:p>
            <a:r>
              <a:rPr lang="en-AU" sz="800" dirty="0">
                <a:solidFill>
                  <a:prstClr val="white"/>
                </a:solidFill>
              </a:rPr>
              <a:t>T  1300 799 675</a:t>
            </a:r>
            <a:br>
              <a:rPr lang="en-AU" sz="800" dirty="0">
                <a:solidFill>
                  <a:prstClr val="white"/>
                </a:solidFill>
              </a:rPr>
            </a:br>
            <a:r>
              <a:rPr lang="en-AU" sz="800" dirty="0" smtClean="0">
                <a:solidFill>
                  <a:prstClr val="white"/>
                </a:solidFill>
              </a:rPr>
              <a:t>W www.fairwork.gov.au</a:t>
            </a:r>
            <a:endParaRPr lang="en-AU" sz="800" dirty="0">
              <a:solidFill>
                <a:prstClr val="white"/>
              </a:solidFill>
            </a:endParaRPr>
          </a:p>
          <a:p>
            <a:endParaRPr lang="en-AU" sz="800" b="1" dirty="0">
              <a:solidFill>
                <a:prstClr val="white"/>
              </a:solidFill>
            </a:endParaRPr>
          </a:p>
          <a:p>
            <a:r>
              <a:rPr lang="en-AU" sz="800" b="1" dirty="0" smtClean="0">
                <a:solidFill>
                  <a:prstClr val="white"/>
                </a:solidFill>
              </a:rPr>
              <a:t>Australian Securities and Investment Commission</a:t>
            </a:r>
          </a:p>
          <a:p>
            <a:r>
              <a:rPr lang="en-AU" sz="800" dirty="0" smtClean="0">
                <a:solidFill>
                  <a:prstClr val="white"/>
                </a:solidFill>
              </a:rPr>
              <a:t>T  </a:t>
            </a:r>
            <a:r>
              <a:rPr lang="en-AU" sz="800" dirty="0">
                <a:solidFill>
                  <a:prstClr val="white"/>
                </a:solidFill>
              </a:rPr>
              <a:t>1300 300 630</a:t>
            </a:r>
            <a:br>
              <a:rPr lang="en-AU" sz="800" dirty="0">
                <a:solidFill>
                  <a:prstClr val="white"/>
                </a:solidFill>
              </a:rPr>
            </a:br>
            <a:r>
              <a:rPr lang="en-AU" sz="800" dirty="0" smtClean="0">
                <a:solidFill>
                  <a:prstClr val="white"/>
                </a:solidFill>
              </a:rPr>
              <a:t>W www.asic.gov.au</a:t>
            </a:r>
          </a:p>
          <a:p>
            <a:endParaRPr lang="en-AU" sz="800" dirty="0" smtClean="0">
              <a:solidFill>
                <a:prstClr val="white"/>
              </a:solidFill>
            </a:endParaRPr>
          </a:p>
          <a:p>
            <a:r>
              <a:rPr lang="en-AU" sz="800" b="1" dirty="0">
                <a:solidFill>
                  <a:prstClr val="white"/>
                </a:solidFill>
              </a:rPr>
              <a:t>Australian </a:t>
            </a:r>
            <a:r>
              <a:rPr lang="en-AU" sz="800" b="1" dirty="0" smtClean="0">
                <a:solidFill>
                  <a:prstClr val="white"/>
                </a:solidFill>
              </a:rPr>
              <a:t>Taxation Office</a:t>
            </a:r>
            <a:endParaRPr lang="en-AU" sz="800" b="1" dirty="0">
              <a:solidFill>
                <a:prstClr val="white"/>
              </a:solidFill>
            </a:endParaRPr>
          </a:p>
          <a:p>
            <a:r>
              <a:rPr lang="en-AU" sz="800" dirty="0">
                <a:solidFill>
                  <a:prstClr val="white"/>
                </a:solidFill>
              </a:rPr>
              <a:t>T  </a:t>
            </a:r>
            <a:r>
              <a:rPr lang="en-AU" sz="800" dirty="0" smtClean="0">
                <a:solidFill>
                  <a:prstClr val="white"/>
                </a:solidFill>
              </a:rPr>
              <a:t>13 72 26</a:t>
            </a:r>
            <a:r>
              <a:rPr lang="en-AU" sz="800" dirty="0">
                <a:solidFill>
                  <a:prstClr val="white"/>
                </a:solidFill>
              </a:rPr>
              <a:t/>
            </a:r>
            <a:br>
              <a:rPr lang="en-AU" sz="800" dirty="0">
                <a:solidFill>
                  <a:prstClr val="white"/>
                </a:solidFill>
              </a:rPr>
            </a:br>
            <a:r>
              <a:rPr lang="en-AU" sz="800" dirty="0">
                <a:solidFill>
                  <a:prstClr val="white"/>
                </a:solidFill>
              </a:rPr>
              <a:t>W </a:t>
            </a:r>
            <a:r>
              <a:rPr lang="en-AU" sz="800" dirty="0" smtClean="0">
                <a:solidFill>
                  <a:prstClr val="white"/>
                </a:solidFill>
              </a:rPr>
              <a:t>www.ato.gov.au</a:t>
            </a:r>
            <a:endParaRPr lang="en-AU" sz="800" dirty="0">
              <a:solidFill>
                <a:prstClr val="white"/>
              </a:solidFill>
            </a:endParaRPr>
          </a:p>
          <a:p>
            <a:endParaRPr lang="en-AU" sz="800" dirty="0">
              <a:solidFill>
                <a:prstClr val="white"/>
              </a:solidFill>
            </a:endParaRPr>
          </a:p>
          <a:p>
            <a:endParaRPr lang="en-AU" sz="800" b="1" dirty="0" smtClean="0">
              <a:solidFill>
                <a:schemeClr val="bg1"/>
              </a:solidFill>
            </a:endParaRPr>
          </a:p>
          <a:p>
            <a:endParaRPr lang="en-AU" sz="800" b="1" dirty="0">
              <a:solidFill>
                <a:schemeClr val="bg1"/>
              </a:solidFill>
            </a:endParaRPr>
          </a:p>
          <a:p>
            <a:endParaRPr lang="en-AU" sz="800" dirty="0" smtClean="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spTree>
    <p:extLst>
      <p:ext uri="{BB962C8B-B14F-4D97-AF65-F5344CB8AC3E}">
        <p14:creationId xmlns:p14="http://schemas.microsoft.com/office/powerpoint/2010/main" val="356140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Treasury Document</p:Name>
  <p:Description/>
  <p:Statement/>
  <p:PolicyItems>
    <p:PolicyItem featureId="Microsoft.Office.RecordsManagement.PolicyFeatures.PolicyAudit" staticId="0x010100E95D40E5DFEA714B90E88DB5CE07A6B5|-421390505" UniqueId="72a3b914-5376-4e08-a93a-e02e58e6045f">
      <p:Name>Auditing</p:Name>
      <p:Description>Audits user actions on documents and list items to the Audit Log.</p:Description>
      <p:CustomData>
        <Audit>
          <Update/>
          <DeleteRestore/>
        </Audit>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Treasury Document" ma:contentTypeID="0x010100E95D40E5DFEA714B90E88DB5CE07A6B500E6DCC1C5EBF0264A8F2F36B2F3489994" ma:contentTypeVersion="6377" ma:contentTypeDescription="" ma:contentTypeScope="" ma:versionID="8974a4486dc9f6909fada45981c3ed0a">
  <xsd:schema xmlns:xsd="http://www.w3.org/2001/XMLSchema" xmlns:xs="http://www.w3.org/2001/XMLSchema" xmlns:p="http://schemas.microsoft.com/office/2006/metadata/properties" xmlns:ns1="http://schemas.microsoft.com/sharepoint/v3" xmlns:ns2="d4dd4adf-ddb3-46a3-8d7c-fab3fb2a6bc7" xmlns:ns4="http://schemas.microsoft.com/sharepoint/v4" targetNamespace="http://schemas.microsoft.com/office/2006/metadata/properties" ma:root="true" ma:fieldsID="bebefa2a12f332a38e40f23cfadeede5" ns1:_="" ns2:_="" ns4:_="">
    <xsd:import namespace="http://schemas.microsoft.com/sharepoint/v3"/>
    <xsd:import namespace="d4dd4adf-ddb3-46a3-8d7c-fab3fb2a6bc7"/>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lb508a4dc5e84436a0fe496b536466aa" minOccurs="0"/>
                <xsd:element ref="ns2:TaxCatchAll" minOccurs="0"/>
                <xsd:element ref="ns2:TaxCatchAllLabel" minOccurs="0"/>
                <xsd:element ref="ns4:IconOverlay"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7"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dd4adf-ddb3-46a3-8d7c-fab3fb2a6b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b508a4dc5e84436a0fe496b536466aa" ma:index="11" nillable="true" ma:taxonomy="true" ma:internalName="lb508a4dc5e84436a0fe496b536466aa" ma:taxonomyFieldName="TSYRecordClass" ma:displayName="Record Class" ma:readOnly="false" ma:default="12;#TSY RA-9067 - Retain as national archives|3f97c4bb-830c-4deb-bddb-7dcb4dfed1cb" ma:fieldId="{5b508a4d-c5e8-4436-a0fe-496b536466aa}" ma:sspId="77b7a547-5880-464f-83f8-cefe583c3af4" ma:termSetId="8c8a1de6-dea5-4e66-bd5a-b7b3daae0f3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b865bba-d958-40fe-b21d-a68aa7a39431}" ma:internalName="TaxCatchAll" ma:showField="CatchAllData" ma:web="d4dd4adf-ddb3-46a3-8d7c-fab3fb2a6bc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b865bba-d958-40fe-b21d-a68aa7a39431}" ma:internalName="TaxCatchAllLabel" ma:readOnly="true" ma:showField="CatchAllDataLabel" ma:web="d4dd4adf-ddb3-46a3-8d7c-fab3fb2a6b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488E0-A42D-4708-A63B-F69E7414F84F}">
  <ds:schemaRefs>
    <ds:schemaRef ds:uri="d4dd4adf-ddb3-46a3-8d7c-fab3fb2a6bc7"/>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schemas.microsoft.com/sharepoint/v3"/>
    <ds:schemaRef ds:uri="http://schemas.openxmlformats.org/package/2006/metadata/core-properties"/>
    <ds:schemaRef ds:uri="http://schemas.microsoft.com/sharepoint/v4"/>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60D329F-A755-4BBE-B968-386BD2BED75D}"/>
</file>

<file path=customXml/itemProps3.xml><?xml version="1.0" encoding="utf-8"?>
<ds:datastoreItem xmlns:ds="http://schemas.openxmlformats.org/officeDocument/2006/customXml" ds:itemID="{6C380BB2-80C9-4782-B1CA-375AAC8F55A9}"/>
</file>

<file path=customXml/itemProps4.xml><?xml version="1.0" encoding="utf-8"?>
<ds:datastoreItem xmlns:ds="http://schemas.openxmlformats.org/officeDocument/2006/customXml" ds:itemID="{B0797353-D1D6-4732-9287-38F604E41928}">
  <ds:schemaRefs>
    <ds:schemaRef ds:uri="office.server.policy"/>
  </ds:schemaRefs>
</ds:datastoreItem>
</file>

<file path=customXml/itemProps5.xml><?xml version="1.0" encoding="utf-8"?>
<ds:datastoreItem xmlns:ds="http://schemas.openxmlformats.org/officeDocument/2006/customXml" ds:itemID="{B79AC010-E45F-453A-947B-3DFD1E3E39F3}"/>
</file>

<file path=docProps/app.xml><?xml version="1.0" encoding="utf-8"?>
<Properties xmlns="http://schemas.openxmlformats.org/officeDocument/2006/extended-properties" xmlns:vt="http://schemas.openxmlformats.org/officeDocument/2006/docPropsVTypes">
  <Template>Quarterly report template - shell</Template>
  <TotalTime>2911</TotalTime>
  <Words>1739</Words>
  <Application>Microsoft Office PowerPoint</Application>
  <PresentationFormat>On-screen Show (4:3)</PresentationFormat>
  <Paragraphs>222</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Strachan, James</cp:lastModifiedBy>
  <cp:revision>200</cp:revision>
  <cp:lastPrinted>2017-07-31T07:13:30Z</cp:lastPrinted>
  <dcterms:created xsi:type="dcterms:W3CDTF">2017-04-28T00:43:21Z</dcterms:created>
  <dcterms:modified xsi:type="dcterms:W3CDTF">2017-07-31T07:14:30Z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1e967888-3952-49f7-9cdb-928d2dd03871</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{1e967888-3952-49f7-9cdb-928d2dd03871}</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R0001459022</vt:lpwstr>
  </property>
  <property fmtid="{D5CDD505-2E9C-101B-9397-08002B2CF9AE}" pid="11" name="RecordPoint_SubmissionCompleted">
    <vt:lpwstr>2017-10-24T12:47:46.3788592+11:00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AdHocReviewCycleID">
    <vt:i4>-1952874623</vt:i4>
  </property>
  <property fmtid="{D5CDD505-2E9C-101B-9397-08002B2CF9AE}" pid="16" name="_NewReviewCycle">
    <vt:lpwstr/>
  </property>
  <property fmtid="{D5CDD505-2E9C-101B-9397-08002B2CF9AE}" pid="17" name="_EmailSubject">
    <vt:lpwstr>Quarterly report with my additions to the advocacy page</vt:lpwstr>
  </property>
  <property fmtid="{D5CDD505-2E9C-101B-9397-08002B2CF9AE}" pid="18" name="_AuthorEmail">
    <vt:lpwstr>Suzanne.Webbey@asbfeo.gov.au</vt:lpwstr>
  </property>
  <property fmtid="{D5CDD505-2E9C-101B-9397-08002B2CF9AE}" pid="19" name="_AuthorEmailDisplayName">
    <vt:lpwstr>Webbey, Suzanne</vt:lpwstr>
  </property>
  <property fmtid="{D5CDD505-2E9C-101B-9397-08002B2CF9AE}" pid="20" name="_PreviousAdHocReviewCycleID">
    <vt:i4>-1200512138</vt:i4>
  </property>
  <property fmtid="{D5CDD505-2E9C-101B-9397-08002B2CF9AE}" pid="21" name="Order">
    <vt:r8>1877800</vt:r8>
  </property>
</Properties>
</file>